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9" r:id="rId3"/>
    <p:sldId id="312" r:id="rId4"/>
    <p:sldId id="313" r:id="rId5"/>
    <p:sldId id="314" r:id="rId6"/>
    <p:sldId id="315" r:id="rId7"/>
    <p:sldId id="316" r:id="rId8"/>
    <p:sldId id="317" r:id="rId9"/>
    <p:sldId id="258" r:id="rId10"/>
    <p:sldId id="318" r:id="rId11"/>
    <p:sldId id="319" r:id="rId12"/>
    <p:sldId id="320" r:id="rId13"/>
    <p:sldId id="321" r:id="rId14"/>
    <p:sldId id="322" r:id="rId15"/>
    <p:sldId id="323" r:id="rId16"/>
    <p:sldId id="265" r:id="rId17"/>
    <p:sldId id="324" r:id="rId18"/>
    <p:sldId id="325" r:id="rId19"/>
    <p:sldId id="326" r:id="rId20"/>
    <p:sldId id="327" r:id="rId21"/>
    <p:sldId id="328" r:id="rId22"/>
    <p:sldId id="329" r:id="rId23"/>
    <p:sldId id="287" r:id="rId24"/>
    <p:sldId id="330" r:id="rId25"/>
    <p:sldId id="331" r:id="rId26"/>
    <p:sldId id="332" r:id="rId27"/>
    <p:sldId id="333" r:id="rId28"/>
    <p:sldId id="334" r:id="rId29"/>
    <p:sldId id="335" r:id="rId30"/>
    <p:sldId id="279" r:id="rId31"/>
    <p:sldId id="336" r:id="rId32"/>
    <p:sldId id="337" r:id="rId33"/>
    <p:sldId id="338" r:id="rId34"/>
    <p:sldId id="339" r:id="rId35"/>
    <p:sldId id="340" r:id="rId36"/>
    <p:sldId id="341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324"/>
    <a:srgbClr val="6F9000"/>
    <a:srgbClr val="FFFF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8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A1A7A2-FA51-4472-9C26-72644A3C9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BF72B64-DA0A-4320-AC04-5B9A7D5FF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3DB6995-7D61-40CA-BC3B-CED9481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FCF3F9-B4C9-4878-905D-A8A7F8C1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DF5309-7700-4F93-B137-F8BE81DE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754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71C65-EA5F-473F-8F26-39EE0A84B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0D7DA0-19C2-4C33-9676-4E28BD747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B65C87-61F5-4362-871E-DC849A857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C6160D-6FED-4528-826D-9080077EE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055506-F703-4568-9CE6-84FD01670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153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EC6357-D44E-42A5-AAA4-723CA901A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104176-C484-4B3E-9BBD-2AA5DE39E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720908-7F45-4010-9B83-C86A9319D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BD18B9-9A27-4062-8680-5B5BC3F2E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9B64175-A4F0-47EA-A7B1-DEF979CD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928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69C5C0-EDDE-4C1D-A398-C84332A6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322D0E0-E889-480D-8249-A1FA5171E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84912FE-6F02-4707-88B8-01E1AF1CB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F658FF-C8FF-420A-BF8C-62B2CCAEC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7B7E95-AA55-451D-8518-0D58EF7E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61FAC2E-8100-4D1D-A5EE-F3DA9157B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4101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6221E5-4665-4D95-8DAB-3125740EA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80EB1A0-1C04-4D7B-BBA1-A72C3E1E5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7FC677B-EEBD-4936-9842-1626DF097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AB8BE4-F6F9-416E-B04C-1B7176CC75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03BBAF6-3AC1-4329-BF1B-9EC463D19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7FDA979-0100-4A88-A557-831E7431F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C0EA82-92A0-4C42-9C7F-6AA9F960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561165B-34F2-4BD2-A653-9C6FDC31F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4908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8A449-BBC6-4A04-9D20-D094FA831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AA96609-B7F5-48AC-9398-BD2622206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53784-0A8C-419E-BED4-349CDDFFD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8B4E9A9-3138-4FB5-A270-B2F0C86B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723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C457D4A-A89D-4C47-B539-C559D8C27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C48CB7B-C883-4219-8F92-7A7A303AA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39AD524-1193-4320-B0AD-A9A14200E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01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CBE14B-DFDD-4BFB-9DF7-5F57701C5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5AD15D-AAC6-4ABE-A6C4-4B36B4DDF1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0E0A16A-1EBE-4294-882F-7B63AD2ED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9379DD-8217-496B-8906-5313BC0B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960AB6-50DD-4A87-B3E5-4F4E48A4C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B8BA53-B758-43A9-932E-AA7E997A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828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69ADC5-FF01-43E3-A614-C5120301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E70060F-EEE5-4C34-BCCB-C972EB3BA2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29249E-BB5D-4218-ADA7-FFF484521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7B34A6-6350-4334-8D1C-8784C594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C45CE5-F50E-467E-A744-3B2BD14F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D04BFE6-1AE5-4B25-9893-199B370ED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8227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AFB2E1-84F0-419E-BB9D-1E8433CC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2025791-7F42-4AE9-92FE-FF24F3787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58C3BB-0DA1-4259-AE65-6ABA33DCA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01AB119-9E9C-44C5-91A7-4FAC9E2F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2934BC7-6AA2-4DCA-AC34-75F917F6E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452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A5E0DB-1F6A-4B40-B7BC-157AF44CB4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C2974B4-9ED9-4E8C-A742-4AE651040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D7C1E7-98FC-4284-8BAD-636AECEF5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62D70B6-A772-402A-8D2E-766B4903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ECB0D2-FE37-4476-8534-22A1938F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628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306D647-3D57-4D5E-93EB-368882B8A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919906-A76A-47AA-82A1-EAD2082B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34C5F76-5DDE-423B-B10E-0EF7EF7317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A9C54-DEF2-4333-824A-F8755F99683C}" type="datetimeFigureOut">
              <a:rPr lang="fr-FR" smtClean="0"/>
              <a:t>19/10/2026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D4F1C48-2046-437C-84AA-4D3ED0C5E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78C7B4-A311-48DF-8F8C-79B70F12E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9DB1E-804F-4F2A-89F0-8DF84B10C5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60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6.xml"/><Relationship Id="rId18" Type="http://schemas.openxmlformats.org/officeDocument/2006/relationships/image" Target="../media/image9.png"/><Relationship Id="rId3" Type="http://schemas.openxmlformats.org/officeDocument/2006/relationships/hyperlink" Target="https://laclassecooperative.com/2026/07/15/un-nouveau-rituel-de-geometrie-15-minutes-par-jour-suite-a-la-constellation-maths/" TargetMode="External"/><Relationship Id="rId7" Type="http://schemas.openxmlformats.org/officeDocument/2006/relationships/slide" Target="slide3.xml"/><Relationship Id="rId12" Type="http://schemas.openxmlformats.org/officeDocument/2006/relationships/image" Target="../media/image6.png"/><Relationship Id="rId17" Type="http://schemas.openxmlformats.org/officeDocument/2006/relationships/slide" Target="slide8.xml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slide" Target="slide5.xml"/><Relationship Id="rId5" Type="http://schemas.openxmlformats.org/officeDocument/2006/relationships/slide" Target="slide2.xml"/><Relationship Id="rId15" Type="http://schemas.openxmlformats.org/officeDocument/2006/relationships/slide" Target="slide7.xml"/><Relationship Id="rId10" Type="http://schemas.openxmlformats.org/officeDocument/2006/relationships/image" Target="../media/image5.png"/><Relationship Id="rId4" Type="http://schemas.openxmlformats.org/officeDocument/2006/relationships/image" Target="../media/image2.JPG"/><Relationship Id="rId9" Type="http://schemas.openxmlformats.org/officeDocument/2006/relationships/slide" Target="slide4.xml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0.xml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slide" Target="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3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slide" Target="slide1.xml"/><Relationship Id="rId4" Type="http://schemas.openxmlformats.org/officeDocument/2006/relationships/slide" Target="slide16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4.xml"/><Relationship Id="rId11" Type="http://schemas.openxmlformats.org/officeDocument/2006/relationships/image" Target="../media/image14.png"/><Relationship Id="rId5" Type="http://schemas.openxmlformats.org/officeDocument/2006/relationships/image" Target="../media/image15.png"/><Relationship Id="rId10" Type="http://schemas.openxmlformats.org/officeDocument/2006/relationships/slide" Target="slide1.xml"/><Relationship Id="rId4" Type="http://schemas.openxmlformats.org/officeDocument/2006/relationships/slide" Target="slide17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" Target="slide18.xml"/><Relationship Id="rId7" Type="http://schemas.openxmlformats.org/officeDocument/2006/relationships/slide" Target="slide3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slide" Target="slide25.xml"/><Relationship Id="rId10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6.xml"/><Relationship Id="rId11" Type="http://schemas.openxmlformats.org/officeDocument/2006/relationships/image" Target="../media/image14.png"/><Relationship Id="rId5" Type="http://schemas.openxmlformats.org/officeDocument/2006/relationships/image" Target="../media/image15.png"/><Relationship Id="rId10" Type="http://schemas.openxmlformats.org/officeDocument/2006/relationships/slide" Target="slide1.xml"/><Relationship Id="rId4" Type="http://schemas.openxmlformats.org/officeDocument/2006/relationships/slide" Target="slide19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7.xml"/><Relationship Id="rId11" Type="http://schemas.openxmlformats.org/officeDocument/2006/relationships/image" Target="../media/image14.png"/><Relationship Id="rId5" Type="http://schemas.openxmlformats.org/officeDocument/2006/relationships/image" Target="../media/image15.png"/><Relationship Id="rId10" Type="http://schemas.openxmlformats.org/officeDocument/2006/relationships/slide" Target="slide1.xml"/><Relationship Id="rId4" Type="http://schemas.openxmlformats.org/officeDocument/2006/relationships/slide" Target="slide20.xml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8.xml"/><Relationship Id="rId11" Type="http://schemas.openxmlformats.org/officeDocument/2006/relationships/image" Target="../media/image14.png"/><Relationship Id="rId5" Type="http://schemas.openxmlformats.org/officeDocument/2006/relationships/image" Target="../media/image15.png"/><Relationship Id="rId10" Type="http://schemas.openxmlformats.org/officeDocument/2006/relationships/slide" Target="slide1.xml"/><Relationship Id="rId4" Type="http://schemas.openxmlformats.org/officeDocument/2006/relationships/slide" Target="slide21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6.xml"/><Relationship Id="rId3" Type="http://schemas.openxmlformats.org/officeDocument/2006/relationships/image" Target="../media/image10.png"/><Relationship Id="rId7" Type="http://schemas.openxmlformats.org/officeDocument/2006/relationships/image" Target="../media/image16.png"/><Relationship Id="rId2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9.xml"/><Relationship Id="rId11" Type="http://schemas.openxmlformats.org/officeDocument/2006/relationships/image" Target="../media/image14.png"/><Relationship Id="rId5" Type="http://schemas.openxmlformats.org/officeDocument/2006/relationships/image" Target="../media/image15.png"/><Relationship Id="rId10" Type="http://schemas.openxmlformats.org/officeDocument/2006/relationships/slide" Target="slide1.xml"/><Relationship Id="rId4" Type="http://schemas.openxmlformats.org/officeDocument/2006/relationships/slide" Target="slide22.xml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2BC3CA4-32E6-B8DF-D22A-2097F3CCD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78245" y="-2678244"/>
            <a:ext cx="6835511" cy="12192000"/>
          </a:xfrm>
          <a:prstGeom prst="rect">
            <a:avLst/>
          </a:prstGeom>
        </p:spPr>
      </p:pic>
      <p:pic>
        <p:nvPicPr>
          <p:cNvPr id="8" name="Image 7">
            <a:hlinkClick r:id="rId3"/>
            <a:extLst>
              <a:ext uri="{FF2B5EF4-FFF2-40B4-BE49-F238E27FC236}">
                <a16:creationId xmlns:a16="http://schemas.microsoft.com/office/drawing/2014/main" id="{928F72CC-6546-4AE9-8ADE-716E465027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5418" y="5344074"/>
            <a:ext cx="1201155" cy="8069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6D7B73-510F-5BA7-A075-2245CD20AF8D}"/>
              </a:ext>
            </a:extLst>
          </p:cNvPr>
          <p:cNvSpPr txBox="1"/>
          <p:nvPr/>
        </p:nvSpPr>
        <p:spPr>
          <a:xfrm>
            <a:off x="-3" y="1181446"/>
            <a:ext cx="121920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Routine géométrique</a:t>
            </a:r>
          </a:p>
          <a:p>
            <a:pPr algn="ctr"/>
            <a:r>
              <a:rPr lang="fr-FR" sz="9000" dirty="0">
                <a:solidFill>
                  <a:srgbClr val="0070C0"/>
                </a:solidFill>
                <a:latin typeface="Lobster 1.4" panose="02000506000000020003" pitchFamily="50" charset="0"/>
              </a:rPr>
              <a:t>2</a:t>
            </a:r>
            <a:r>
              <a:rPr lang="fr-FR" sz="9000" baseline="30000" dirty="0">
                <a:solidFill>
                  <a:srgbClr val="0070C0"/>
                </a:solidFill>
                <a:latin typeface="Lobster 1.4" panose="02000506000000020003" pitchFamily="50" charset="0"/>
              </a:rPr>
              <a:t>e</a:t>
            </a:r>
            <a:r>
              <a:rPr lang="fr-FR" sz="9000" dirty="0">
                <a:solidFill>
                  <a:srgbClr val="0070C0"/>
                </a:solidFill>
                <a:latin typeface="Lobster 1.4" panose="02000506000000020003" pitchFamily="50" charset="0"/>
              </a:rPr>
              <a:t> période</a:t>
            </a:r>
          </a:p>
        </p:txBody>
      </p:sp>
      <p:pic>
        <p:nvPicPr>
          <p:cNvPr id="3" name="Image 2">
            <a:hlinkClick r:id="rId5" action="ppaction://hlinksldjump"/>
            <a:extLst>
              <a:ext uri="{FF2B5EF4-FFF2-40B4-BE49-F238E27FC236}">
                <a16:creationId xmlns:a16="http://schemas.microsoft.com/office/drawing/2014/main" id="{063D5B52-0425-A0A5-0ABF-4B501976FDB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8"/>
          <a:stretch>
            <a:fillRect/>
          </a:stretch>
        </p:blipFill>
        <p:spPr>
          <a:xfrm>
            <a:off x="253555" y="4043768"/>
            <a:ext cx="2109885" cy="36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7" name="Image 6">
            <a:hlinkClick r:id="rId7" action="ppaction://hlinksldjump"/>
            <a:extLst>
              <a:ext uri="{FF2B5EF4-FFF2-40B4-BE49-F238E27FC236}">
                <a16:creationId xmlns:a16="http://schemas.microsoft.com/office/drawing/2014/main" id="{F79A8562-2397-E69A-704B-117F6D794E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399"/>
          <a:stretch>
            <a:fillRect/>
          </a:stretch>
        </p:blipFill>
        <p:spPr>
          <a:xfrm>
            <a:off x="3420743" y="4043768"/>
            <a:ext cx="2178135" cy="36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0" name="Image 9">
            <a:hlinkClick r:id="rId9" action="ppaction://hlinksldjump"/>
            <a:extLst>
              <a:ext uri="{FF2B5EF4-FFF2-40B4-BE49-F238E27FC236}">
                <a16:creationId xmlns:a16="http://schemas.microsoft.com/office/drawing/2014/main" id="{274CC52C-20B7-42FC-AD9C-A9BBF70FF2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06"/>
          <a:stretch>
            <a:fillRect/>
          </a:stretch>
        </p:blipFill>
        <p:spPr>
          <a:xfrm>
            <a:off x="6696573" y="4026010"/>
            <a:ext cx="2109885" cy="36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2" name="Image 11">
            <a:hlinkClick r:id="rId11" action="ppaction://hlinksldjump"/>
            <a:extLst>
              <a:ext uri="{FF2B5EF4-FFF2-40B4-BE49-F238E27FC236}">
                <a16:creationId xmlns:a16="http://schemas.microsoft.com/office/drawing/2014/main" id="{4FB1EF65-972B-ED40-62D2-003EEBCE682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409"/>
          <a:stretch>
            <a:fillRect/>
          </a:stretch>
        </p:blipFill>
        <p:spPr>
          <a:xfrm>
            <a:off x="9828560" y="4043768"/>
            <a:ext cx="2109885" cy="36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4" name="Image 13">
            <a:hlinkClick r:id="rId13" action="ppaction://hlinksldjump"/>
            <a:extLst>
              <a:ext uri="{FF2B5EF4-FFF2-40B4-BE49-F238E27FC236}">
                <a16:creationId xmlns:a16="http://schemas.microsoft.com/office/drawing/2014/main" id="{1E94B4F9-8F83-C518-4346-E960A016CF1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718"/>
          <a:stretch>
            <a:fillRect/>
          </a:stretch>
        </p:blipFill>
        <p:spPr>
          <a:xfrm>
            <a:off x="1883275" y="4693921"/>
            <a:ext cx="2109885" cy="36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6" name="Image 15">
            <a:hlinkClick r:id="rId15" action="ppaction://hlinksldjump"/>
            <a:extLst>
              <a:ext uri="{FF2B5EF4-FFF2-40B4-BE49-F238E27FC236}">
                <a16:creationId xmlns:a16="http://schemas.microsoft.com/office/drawing/2014/main" id="{2175B342-9E9C-7E10-F38C-3AD79737F42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419"/>
          <a:stretch>
            <a:fillRect/>
          </a:stretch>
        </p:blipFill>
        <p:spPr>
          <a:xfrm>
            <a:off x="5131389" y="4693921"/>
            <a:ext cx="2078577" cy="360000"/>
          </a:xfrm>
          <a:prstGeom prst="rect">
            <a:avLst/>
          </a:prstGeom>
          <a:ln>
            <a:solidFill>
              <a:srgbClr val="C00000"/>
            </a:solidFill>
          </a:ln>
        </p:spPr>
      </p:pic>
      <p:pic>
        <p:nvPicPr>
          <p:cNvPr id="18" name="Image 17">
            <a:hlinkClick r:id="rId17" action="ppaction://hlinksldjump"/>
            <a:extLst>
              <a:ext uri="{FF2B5EF4-FFF2-40B4-BE49-F238E27FC236}">
                <a16:creationId xmlns:a16="http://schemas.microsoft.com/office/drawing/2014/main" id="{D94C453A-6428-6C8C-D667-F390AB31CC1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738"/>
          <a:stretch>
            <a:fillRect/>
          </a:stretch>
        </p:blipFill>
        <p:spPr>
          <a:xfrm>
            <a:off x="8348195" y="4679047"/>
            <a:ext cx="2045765" cy="360000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43638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F4796241-D00F-FCA9-9DD2-639F93EC6744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343C5E8-0D6E-CC48-9520-EAF5B6955A90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1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51E66220-349D-5EF9-BD89-9CCD89327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074BEED1-EFBC-1A4E-7B87-BBCB492B3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6733" y="2733949"/>
            <a:ext cx="2160000" cy="2178621"/>
          </a:xfrm>
          <a:prstGeom prst="rect">
            <a:avLst/>
          </a:prstGeom>
          <a:ln w="28575">
            <a:noFill/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A0A02943-8895-6887-A3E3-BFC3F0F526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0126" y="2733949"/>
            <a:ext cx="2160000" cy="2150729"/>
          </a:xfrm>
          <a:prstGeom prst="rect">
            <a:avLst/>
          </a:prstGeom>
          <a:ln w="28575">
            <a:noFill/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26E9B50A-2C08-2A51-EF23-67855E5FC3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EFA947E7-C237-401D-3C53-DA962025E2E8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5DA0AEC9-D751-F4C4-1B77-CCC045D349CB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0393754B-8789-4A89-EDFF-19981605778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BAA11BD7-2717-23FA-8DA8-62DC54189A9C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E2ACA692-57E1-62E5-23DD-850D43E1DC16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26672959-CD01-98CD-1C89-BB61C26691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4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FA090-DFEE-78B6-A27C-EC8E57F53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65526870-064D-7231-0FE9-2B000DC295FA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45D0573-105D-FE53-FE34-B27D130C0138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2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6CA3BC5C-D5F9-517E-1290-667F67F6C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EECF608F-1221-D930-CE56-943F1F7CD6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9456" y="2733949"/>
            <a:ext cx="2369708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535891C7-A850-1BB5-5105-F33024EB58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359" y="2733949"/>
            <a:ext cx="2329217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73404AD5-AD06-D5F6-45F0-9FAB9AC662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B1C2563E-F4E5-3A3B-2C52-A9A635F31568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29A6360D-88A3-08FD-53C2-9DCFBCFF6861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DD0794B3-5EF2-D564-A82F-331D918D79C3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AE5F1B41-9739-807A-0F9D-0780D4280C88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AC95E5AB-7737-BA8B-BB6D-D6FA84DBF3BB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96EE4718-D493-7FCC-EB42-F0A33001B84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226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A4A24-172D-E283-72AB-23929B4A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F46EE85A-2F5C-C4E4-4A6E-32C90F183BA8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FDA7080-63EA-7BE3-2137-C74BDAFCEDE4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92A47AD-9476-46F3-329F-1C16673F5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6F645AD8-73C7-AC11-8DD5-D784E3651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9456" y="2733949"/>
            <a:ext cx="2369708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5" action="ppaction://hlinksldjump"/>
            <a:extLst>
              <a:ext uri="{FF2B5EF4-FFF2-40B4-BE49-F238E27FC236}">
                <a16:creationId xmlns:a16="http://schemas.microsoft.com/office/drawing/2014/main" id="{D361BE77-BD79-8523-5FAE-1A8A8BDE53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359" y="2733949"/>
            <a:ext cx="2329217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7" action="ppaction://hlinksldjump"/>
            <a:extLst>
              <a:ext uri="{FF2B5EF4-FFF2-40B4-BE49-F238E27FC236}">
                <a16:creationId xmlns:a16="http://schemas.microsoft.com/office/drawing/2014/main" id="{CB8CDBBA-CC1F-2FDB-1B01-F8954C0BF4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9CDEB2A2-4E93-A871-8308-3BBD3212F4D6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2C80203C-208A-3CAB-14D3-DD522101F618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54445327-FAA7-EB51-E4A3-1DFD60A3B091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CDAD590D-A384-2F30-D295-8668E215EEB0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87EE6842-12EE-D6EA-783D-497317F0F26D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9" action="ppaction://hlinksldjump"/>
            <a:extLst>
              <a:ext uri="{FF2B5EF4-FFF2-40B4-BE49-F238E27FC236}">
                <a16:creationId xmlns:a16="http://schemas.microsoft.com/office/drawing/2014/main" id="{C6E03A8B-E368-7339-1C43-A1277D9347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023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8FFBE-DBC8-D328-E0FC-1A3924C2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7175A7C4-9A2D-FD50-F10F-08C9B4B67767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2CBDA18-19ED-1517-D489-FBD649964B5C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4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2DBD597B-4CE4-0E2F-F550-EE0C77B62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64AE1ACD-FB42-4C2A-CBA0-D170C07D19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9456" y="2733949"/>
            <a:ext cx="2369708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F85F7442-76BB-F21B-F837-D4ADBE1A00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359" y="2733949"/>
            <a:ext cx="2329217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37EE521A-AD68-BBB6-E99B-6412E55384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244EB42E-D2A7-1E3B-6A1D-6AD621F63112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6AD89D53-ED01-F0D9-B69A-09C6BDE1FC62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87E6D314-AEC6-7AB4-8A86-A891F36B7C9C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F1FBD4BB-A3EA-C941-A798-8AA8299077DD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C7034003-634B-7D16-3C63-0679122089BC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45072DC7-6ECE-9D01-E280-F646460221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55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03E13-5E5B-6B2A-AE8D-35647D83B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0D73B410-0944-A23C-D9D4-480EDDE19863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C05DD3-05CD-D60F-56AD-4A5DEDECF1A8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5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7F90E291-9C60-C533-5DD9-1ADD4A0CA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92DEC269-D1C0-BE31-9252-DBC256725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9456" y="2733949"/>
            <a:ext cx="2369708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927064D1-2FA3-6353-F638-F752F94D08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359" y="2733949"/>
            <a:ext cx="2329217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114B785A-7F7F-8455-106A-FED268A7A6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9E0E894C-F032-557F-8BB0-1350D5AC843C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81B71409-C578-040A-F20C-94B00454387E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E889A2DF-0B64-80D1-3905-7E435CD65A2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4488EA91-C945-EF59-8F77-04F1D8F10639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7F282FB8-E590-1B92-28E9-2F556769574C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0C4656C2-E057-2D43-684A-52408DF3D9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90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A2FF8-5F3F-C16C-0579-86D977655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D5045D12-496E-5497-937B-235EF6157043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64BA006-0E86-6A37-2DA3-565EA813AC1B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6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38D607F2-D5FD-9748-9B41-7ADFF092DB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9FB5029D-5447-57AE-1A90-0AD41C2F86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9456" y="2733949"/>
            <a:ext cx="2369708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10370ED6-B318-E84B-D361-43C79307C0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359" y="2733949"/>
            <a:ext cx="2329217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CB61CA9F-47D9-F949-C61A-9DC71BA998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4438C6DA-38D2-F012-397C-ADD5279F5E21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7FDEA4C6-09EC-F2F7-6294-3BF23A1DEA12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1E7E35F1-8963-7E0B-2718-72CF6A63526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1E8FC0E4-74B3-2D53-EEA0-3025E5EF2800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58063C5A-9C8C-1BFC-3612-04CD5B6EAF32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FD612AE5-92FE-DE8F-25E1-FA1EE0870D9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95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377D4-F715-8892-DB61-798A7D0A9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5829BE41-E359-8B1F-07B3-75E1C565FBD6}"/>
              </a:ext>
            </a:extLst>
          </p:cNvPr>
          <p:cNvSpPr/>
          <p:nvPr/>
        </p:nvSpPr>
        <p:spPr>
          <a:xfrm rot="2033189">
            <a:off x="8861545" y="351194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E238C6-E18A-3D99-052E-168D27254C9C}"/>
              </a:ext>
            </a:extLst>
          </p:cNvPr>
          <p:cNvSpPr txBox="1"/>
          <p:nvPr/>
        </p:nvSpPr>
        <p:spPr>
          <a:xfrm>
            <a:off x="3443781" y="166542"/>
            <a:ext cx="53044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0" dirty="0">
                <a:solidFill>
                  <a:srgbClr val="EF3324"/>
                </a:solidFill>
                <a:latin typeface="Lobster 1.4" panose="02000506000000020003" pitchFamily="50" charset="0"/>
              </a:rPr>
              <a:t>Semaine 7</a:t>
            </a:r>
          </a:p>
        </p:txBody>
      </p:sp>
      <p:pic>
        <p:nvPicPr>
          <p:cNvPr id="9" name="Image 8">
            <a:hlinkClick r:id="rId2" action="ppaction://hlinksldjump"/>
            <a:extLst>
              <a:ext uri="{FF2B5EF4-FFF2-40B4-BE49-F238E27FC236}">
                <a16:creationId xmlns:a16="http://schemas.microsoft.com/office/drawing/2014/main" id="{9BC470EB-7110-AC47-933B-61629CC82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154" y="2735521"/>
            <a:ext cx="2160000" cy="2158428"/>
          </a:xfrm>
          <a:prstGeom prst="rect">
            <a:avLst/>
          </a:prstGeom>
          <a:ln w="28575">
            <a:solidFill>
              <a:srgbClr val="EF3324"/>
            </a:solidFill>
          </a:ln>
        </p:spPr>
      </p:pic>
      <p:pic>
        <p:nvPicPr>
          <p:cNvPr id="12" name="Image 11">
            <a:hlinkClick r:id="rId4" action="ppaction://hlinksldjump"/>
            <a:extLst>
              <a:ext uri="{FF2B5EF4-FFF2-40B4-BE49-F238E27FC236}">
                <a16:creationId xmlns:a16="http://schemas.microsoft.com/office/drawing/2014/main" id="{13F39C9E-AC46-993C-E937-C846F7F7C8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29456" y="2733949"/>
            <a:ext cx="2369708" cy="2160000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6" name="Image 15">
            <a:hlinkClick r:id="rId6" action="ppaction://hlinksldjump"/>
            <a:extLst>
              <a:ext uri="{FF2B5EF4-FFF2-40B4-BE49-F238E27FC236}">
                <a16:creationId xmlns:a16="http://schemas.microsoft.com/office/drawing/2014/main" id="{58AA6657-9AC5-B080-BC90-FF7F6FC368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53359" y="2733949"/>
            <a:ext cx="2329217" cy="2160000"/>
          </a:xfrm>
          <a:prstGeom prst="rect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</p:pic>
      <p:pic>
        <p:nvPicPr>
          <p:cNvPr id="22" name="Image 21">
            <a:hlinkClick r:id="rId8" action="ppaction://hlinksldjump"/>
            <a:extLst>
              <a:ext uri="{FF2B5EF4-FFF2-40B4-BE49-F238E27FC236}">
                <a16:creationId xmlns:a16="http://schemas.microsoft.com/office/drawing/2014/main" id="{811F3806-2185-29C7-2B33-795EAEC7CE6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45800" y="2733949"/>
            <a:ext cx="2603999" cy="2160000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23" name="Triangle isocèle 22">
            <a:extLst>
              <a:ext uri="{FF2B5EF4-FFF2-40B4-BE49-F238E27FC236}">
                <a16:creationId xmlns:a16="http://schemas.microsoft.com/office/drawing/2014/main" id="{683FFF3E-1953-263E-C982-DCBCFFA50522}"/>
              </a:ext>
            </a:extLst>
          </p:cNvPr>
          <p:cNvSpPr/>
          <p:nvPr/>
        </p:nvSpPr>
        <p:spPr>
          <a:xfrm rot="2223703">
            <a:off x="2134730" y="666394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A41427ED-86C7-2DA4-2728-E1BA8C01E0C2}"/>
              </a:ext>
            </a:extLst>
          </p:cNvPr>
          <p:cNvSpPr/>
          <p:nvPr/>
        </p:nvSpPr>
        <p:spPr>
          <a:xfrm rot="20997449">
            <a:off x="8505519" y="529218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FBEA9AE1-6CFC-61EB-5CEC-BD9D91F1D37D}"/>
              </a:ext>
            </a:extLst>
          </p:cNvPr>
          <p:cNvSpPr/>
          <p:nvPr/>
        </p:nvSpPr>
        <p:spPr>
          <a:xfrm rot="2223703">
            <a:off x="9101656" y="816310"/>
            <a:ext cx="578498" cy="550507"/>
          </a:xfrm>
          <a:prstGeom prst="triangl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AFF45A1C-1E1B-BB5A-5445-97F841387BE8}"/>
              </a:ext>
            </a:extLst>
          </p:cNvPr>
          <p:cNvSpPr/>
          <p:nvPr/>
        </p:nvSpPr>
        <p:spPr>
          <a:xfrm rot="4088594">
            <a:off x="2688612" y="652893"/>
            <a:ext cx="760738" cy="751977"/>
          </a:xfrm>
          <a:prstGeom prst="triangl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Triangle isocèle 32">
            <a:extLst>
              <a:ext uri="{FF2B5EF4-FFF2-40B4-BE49-F238E27FC236}">
                <a16:creationId xmlns:a16="http://schemas.microsoft.com/office/drawing/2014/main" id="{F5CD4D49-29BA-1AAB-C971-CC6493F151B5}"/>
              </a:ext>
            </a:extLst>
          </p:cNvPr>
          <p:cNvSpPr/>
          <p:nvPr/>
        </p:nvSpPr>
        <p:spPr>
          <a:xfrm rot="1587642">
            <a:off x="2423466" y="465343"/>
            <a:ext cx="760738" cy="751977"/>
          </a:xfrm>
          <a:prstGeom prst="triangl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CC2A0C81-2F59-2760-E89E-A640C430975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31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D4D408F-98B7-4D30-BBB1-216669A73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0150" y="1882548"/>
            <a:ext cx="9011697" cy="309290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12709FC-60C2-DA54-8272-789C52612162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7" name="Image 6">
            <a:hlinkClick r:id="rId3" action="ppaction://hlinksldjump"/>
            <a:extLst>
              <a:ext uri="{FF2B5EF4-FFF2-40B4-BE49-F238E27FC236}">
                <a16:creationId xmlns:a16="http://schemas.microsoft.com/office/drawing/2014/main" id="{4A78D1AD-3A41-B028-C1E9-DB873250ED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52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9EC95B-7617-E965-EC30-E0AAA445E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F4AAC2-6A82-3A6F-60AF-D182B67BBE54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072A89-AB3F-30BC-8733-D7EBA53577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9485" y="1866105"/>
            <a:ext cx="10733029" cy="384424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0BCC3B5-166B-7AA6-030D-413C5F9CED6F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37C5F449-A0B9-7C03-5078-654DF0F92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69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E3B55-D046-01B7-D975-4698FD0A1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A23945E-0948-97C0-4191-03BE810CC13A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581569-0F92-EAE8-433D-ED1C4C1E9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1353" y="2269106"/>
            <a:ext cx="8829293" cy="307022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C39F976-C456-139E-1CD7-2AEB93B8CACC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FE3C25D9-D96E-9DAB-B9AD-FD120CCD61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786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E252D-A780-1353-CCB7-586FB2A46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0A1D0A0-0315-C872-4E83-A6E003369D82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5BA778A-8530-AA90-A27B-F3F045E99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4637" y="2102705"/>
            <a:ext cx="8482726" cy="356440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540E181-0B43-DD53-667A-6EAC8C9D4E26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4720CA9F-5D76-430E-244E-E1B280FDD5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804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D68CA-AB39-71F3-C23B-71A32579E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696CB2-2C97-612A-6AC7-4688119049C9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07299D-7E73-C118-8914-5DF9410B6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8245" y="1434816"/>
            <a:ext cx="9827340" cy="3988368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C554D9A-DE90-CCFA-0845-03C818E2D2C0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5D6405BD-DCB5-5CBE-AE6E-48822A7EB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5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FA8AE-D45C-F9C8-28B2-27568BB7E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0C1A908-B38C-7311-CC8B-50C151EBA116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42A175-3E09-A55C-D5A9-2D7AED58E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7054" y="1414029"/>
            <a:ext cx="9397890" cy="4029942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879CF62-51E2-EB75-2651-6A9B07EAA79C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16A363F9-FF69-1A87-DB7E-98E6EC260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6054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ECBCA-107B-150F-8B32-07BD30A5AF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A652F8-0082-24E6-83C9-1076D5F70E5B}"/>
              </a:ext>
            </a:extLst>
          </p:cNvPr>
          <p:cNvSpPr txBox="1"/>
          <p:nvPr/>
        </p:nvSpPr>
        <p:spPr>
          <a:xfrm>
            <a:off x="9437914" y="53646"/>
            <a:ext cx="3015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frise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F77E714-E3B2-735B-4C29-FE3818096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7328" y="1357374"/>
            <a:ext cx="9057341" cy="414325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B86C5B0-1D63-393A-2603-89A1EBA4B65A}"/>
              </a:ext>
            </a:extLst>
          </p:cNvPr>
          <p:cNvSpPr txBox="1"/>
          <p:nvPr/>
        </p:nvSpPr>
        <p:spPr>
          <a:xfrm>
            <a:off x="1514669" y="859188"/>
            <a:ext cx="916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Reproduis et continue le motif jusqu’à la fin de ta page.</a:t>
            </a:r>
          </a:p>
        </p:txBody>
      </p:sp>
      <p:pic>
        <p:nvPicPr>
          <p:cNvPr id="6" name="Image 5">
            <a:hlinkClick r:id="rId3" action="ppaction://hlinksldjump"/>
            <a:extLst>
              <a:ext uri="{FF2B5EF4-FFF2-40B4-BE49-F238E27FC236}">
                <a16:creationId xmlns:a16="http://schemas.microsoft.com/office/drawing/2014/main" id="{42617E0A-ECB1-DB1A-80CE-478BDB03E2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29" y="5421086"/>
            <a:ext cx="1287624" cy="128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55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952931" y="0"/>
            <a:ext cx="6239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construire un quadrilatère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61946B62-CB01-CE88-5B19-A351F2567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CF780B-CED4-0858-E345-B4B1C1B6AE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65" y="1517187"/>
            <a:ext cx="3862883" cy="34497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EFBA3A5-BAD2-D87D-D008-EFCF18B4C1B5}"/>
              </a:ext>
            </a:extLst>
          </p:cNvPr>
          <p:cNvSpPr txBox="1"/>
          <p:nvPr/>
        </p:nvSpPr>
        <p:spPr>
          <a:xfrm>
            <a:off x="817952" y="1517187"/>
            <a:ext cx="55454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carré ABCD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sachant que AB = 6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90B43A-4B20-18CA-884B-F17EE1299313}"/>
              </a:ext>
            </a:extLst>
          </p:cNvPr>
          <p:cNvSpPr txBox="1"/>
          <p:nvPr/>
        </p:nvSpPr>
        <p:spPr>
          <a:xfrm>
            <a:off x="817951" y="3052868"/>
            <a:ext cx="5750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Le segment [AC] est __ ____________ du carré.</a:t>
            </a:r>
          </a:p>
        </p:txBody>
      </p:sp>
    </p:spTree>
    <p:extLst>
      <p:ext uri="{BB962C8B-B14F-4D97-AF65-F5344CB8AC3E}">
        <p14:creationId xmlns:p14="http://schemas.microsoft.com/office/powerpoint/2010/main" val="4106042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D853A-A188-9087-CE5C-0843EE92C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DAAEB6E-002D-16E0-6217-00F7E2EB7389}"/>
              </a:ext>
            </a:extLst>
          </p:cNvPr>
          <p:cNvSpPr txBox="1"/>
          <p:nvPr/>
        </p:nvSpPr>
        <p:spPr>
          <a:xfrm>
            <a:off x="5906278" y="0"/>
            <a:ext cx="6285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construire un quadrilatère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946EF033-98C4-C20A-4843-2C6E523D15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5285C37-E77E-056A-0B05-BD5A486E46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65" y="1517187"/>
            <a:ext cx="3862883" cy="34497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E7F3765-6DBF-AD80-A410-F55F199DAD98}"/>
              </a:ext>
            </a:extLst>
          </p:cNvPr>
          <p:cNvSpPr txBox="1"/>
          <p:nvPr/>
        </p:nvSpPr>
        <p:spPr>
          <a:xfrm>
            <a:off x="817952" y="1517187"/>
            <a:ext cx="60555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rectangle ABCD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sachant que AB = 6 cm et BC = 4 cm.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0E054E-64BF-723F-4B26-A9D74E4BD9A1}"/>
              </a:ext>
            </a:extLst>
          </p:cNvPr>
          <p:cNvSpPr txBox="1"/>
          <p:nvPr/>
        </p:nvSpPr>
        <p:spPr>
          <a:xfrm>
            <a:off x="817952" y="3643453"/>
            <a:ext cx="6055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Que peux-tu dire des segments [AB] et [BC] ?</a:t>
            </a:r>
          </a:p>
        </p:txBody>
      </p:sp>
    </p:spTree>
    <p:extLst>
      <p:ext uri="{BB962C8B-B14F-4D97-AF65-F5344CB8AC3E}">
        <p14:creationId xmlns:p14="http://schemas.microsoft.com/office/powerpoint/2010/main" val="3180954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DB9F0-26D9-E48B-A03E-B2FB00C4E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1538927-A91A-C680-D32B-5E8A6CDFA4A4}"/>
              </a:ext>
            </a:extLst>
          </p:cNvPr>
          <p:cNvSpPr txBox="1"/>
          <p:nvPr/>
        </p:nvSpPr>
        <p:spPr>
          <a:xfrm>
            <a:off x="5934269" y="0"/>
            <a:ext cx="6257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construire un quadrilatère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93BBD91B-82BF-3A75-1ACA-BB6238868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900F60-DC26-83A6-9141-637B8FA11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65" y="1517187"/>
            <a:ext cx="3862883" cy="34497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90E3EB-42DF-4805-CB09-932C24C67F07}"/>
              </a:ext>
            </a:extLst>
          </p:cNvPr>
          <p:cNvSpPr txBox="1"/>
          <p:nvPr/>
        </p:nvSpPr>
        <p:spPr>
          <a:xfrm>
            <a:off x="817952" y="1349213"/>
            <a:ext cx="567615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losange ABCD sachant que [AC] et [DB] sont perpendiculaires, ne sont pas égaux et se coupent en leur milieu.</a:t>
            </a:r>
          </a:p>
        </p:txBody>
      </p:sp>
    </p:spTree>
    <p:extLst>
      <p:ext uri="{BB962C8B-B14F-4D97-AF65-F5344CB8AC3E}">
        <p14:creationId xmlns:p14="http://schemas.microsoft.com/office/powerpoint/2010/main" val="2898785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B7CC4-F001-06EF-38ED-EDFA9F166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61C8EC0-D81D-F3F0-283F-0ABE0F117598}"/>
              </a:ext>
            </a:extLst>
          </p:cNvPr>
          <p:cNvSpPr txBox="1"/>
          <p:nvPr/>
        </p:nvSpPr>
        <p:spPr>
          <a:xfrm>
            <a:off x="5822303" y="0"/>
            <a:ext cx="636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construire un quadrilatère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7D394528-4F42-CF9F-F8C1-29AC356B4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AB34C3-A2AD-0139-70EB-CEE2320E2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65" y="1517187"/>
            <a:ext cx="3862883" cy="34497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6C1C224-11E6-DE1A-6457-37E9040E677D}"/>
              </a:ext>
            </a:extLst>
          </p:cNvPr>
          <p:cNvSpPr txBox="1"/>
          <p:nvPr/>
        </p:nvSpPr>
        <p:spPr>
          <a:xfrm>
            <a:off x="1023225" y="1964766"/>
            <a:ext cx="55454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carré ABCD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sachant que les diagonales ont une longueur de 8 cm.</a:t>
            </a:r>
          </a:p>
        </p:txBody>
      </p:sp>
    </p:spTree>
    <p:extLst>
      <p:ext uri="{BB962C8B-B14F-4D97-AF65-F5344CB8AC3E}">
        <p14:creationId xmlns:p14="http://schemas.microsoft.com/office/powerpoint/2010/main" val="1308858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740B7-3CEC-EF66-FB64-7B51DCF05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DAE363B-3422-98A2-F5EA-FBE5ECBC569B}"/>
              </a:ext>
            </a:extLst>
          </p:cNvPr>
          <p:cNvSpPr txBox="1"/>
          <p:nvPr/>
        </p:nvSpPr>
        <p:spPr>
          <a:xfrm>
            <a:off x="5840963" y="0"/>
            <a:ext cx="6351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construire un quadrilatère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640CE359-20F9-C9B3-3337-C1C0B63079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01287FA-63E2-5667-A356-3A90D033DA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65" y="1517187"/>
            <a:ext cx="3862883" cy="34497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2C8D235A-5AD5-660D-8C7D-2E410BB5BA46}"/>
              </a:ext>
            </a:extLst>
          </p:cNvPr>
          <p:cNvSpPr txBox="1"/>
          <p:nvPr/>
        </p:nvSpPr>
        <p:spPr>
          <a:xfrm>
            <a:off x="911258" y="1656989"/>
            <a:ext cx="607737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rectangle ABCD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sachant que ses diagonales ne sont pas perpendiculaires et ont une longueur de 10 cm.</a:t>
            </a:r>
          </a:p>
        </p:txBody>
      </p:sp>
    </p:spTree>
    <p:extLst>
      <p:ext uri="{BB962C8B-B14F-4D97-AF65-F5344CB8AC3E}">
        <p14:creationId xmlns:p14="http://schemas.microsoft.com/office/powerpoint/2010/main" val="3948890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266B6-4E03-DABD-45D7-A7BFD75D8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370A70-A42A-A9E0-26DA-00D3B4897256}"/>
              </a:ext>
            </a:extLst>
          </p:cNvPr>
          <p:cNvSpPr txBox="1"/>
          <p:nvPr/>
        </p:nvSpPr>
        <p:spPr>
          <a:xfrm>
            <a:off x="5896947" y="0"/>
            <a:ext cx="6295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construire un quadrilatère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225F35AB-DAED-6400-08C0-C1899A7FE5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98056C-EF50-77CE-549E-083926255F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65" y="1517187"/>
            <a:ext cx="3862883" cy="34497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6558F0-D7A0-84E3-4774-47645367CDD9}"/>
              </a:ext>
            </a:extLst>
          </p:cNvPr>
          <p:cNvSpPr txBox="1"/>
          <p:nvPr/>
        </p:nvSpPr>
        <p:spPr>
          <a:xfrm>
            <a:off x="1287624" y="369332"/>
            <a:ext cx="5965403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cercle de centre O.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diamètre [AC] et un diamètre [BD].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Ils ne sont pas perpendiculaires.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le quadrilatère ABCD.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Quel type de quadrilatère est-ce ?</a:t>
            </a:r>
          </a:p>
        </p:txBody>
      </p:sp>
    </p:spTree>
    <p:extLst>
      <p:ext uri="{BB962C8B-B14F-4D97-AF65-F5344CB8AC3E}">
        <p14:creationId xmlns:p14="http://schemas.microsoft.com/office/powerpoint/2010/main" val="105950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D6469-21F9-537B-4F34-83A249FE4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9ACD3B-7F34-0482-89BC-B9321E976021}"/>
              </a:ext>
            </a:extLst>
          </p:cNvPr>
          <p:cNvSpPr txBox="1"/>
          <p:nvPr/>
        </p:nvSpPr>
        <p:spPr>
          <a:xfrm>
            <a:off x="5980922" y="0"/>
            <a:ext cx="6211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construire un quadrilatère</a:t>
            </a:r>
          </a:p>
        </p:txBody>
      </p:sp>
      <p:pic>
        <p:nvPicPr>
          <p:cNvPr id="46" name="Image 45">
            <a:hlinkClick r:id="rId2" action="ppaction://hlinksldjump"/>
            <a:extLst>
              <a:ext uri="{FF2B5EF4-FFF2-40B4-BE49-F238E27FC236}">
                <a16:creationId xmlns:a16="http://schemas.microsoft.com/office/drawing/2014/main" id="{A46EA59B-7DDD-FA57-9D78-70886745A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4162"/>
            <a:ext cx="1287624" cy="12876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884892E-55F8-4EE0-9FC2-45EA3F1DA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165" y="1517187"/>
            <a:ext cx="3862883" cy="3449705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5805351-7874-A447-2F1B-9D84CC0E6840}"/>
              </a:ext>
            </a:extLst>
          </p:cNvPr>
          <p:cNvSpPr txBox="1"/>
          <p:nvPr/>
        </p:nvSpPr>
        <p:spPr>
          <a:xfrm>
            <a:off x="1287624" y="920621"/>
            <a:ext cx="596540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cercle de centre O.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diamètre [AC] et un diamètre [BD].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Ils sont perpendiculaires.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le quadrilatère ABCD.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Quel type de quadrilatère est-ce ?</a:t>
            </a:r>
          </a:p>
        </p:txBody>
      </p:sp>
    </p:spTree>
    <p:extLst>
      <p:ext uri="{BB962C8B-B14F-4D97-AF65-F5344CB8AC3E}">
        <p14:creationId xmlns:p14="http://schemas.microsoft.com/office/powerpoint/2010/main" val="4004953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0BA1B-7EA3-7188-7810-C0EC6D71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05F8A6-C82E-71E9-3C39-CA4C9528197D}"/>
              </a:ext>
            </a:extLst>
          </p:cNvPr>
          <p:cNvSpPr txBox="1"/>
          <p:nvPr/>
        </p:nvSpPr>
        <p:spPr>
          <a:xfrm>
            <a:off x="6615404" y="102637"/>
            <a:ext cx="542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construire un triangle</a:t>
            </a:r>
          </a:p>
        </p:txBody>
      </p:sp>
      <p:pic>
        <p:nvPicPr>
          <p:cNvPr id="12" name="Image 11">
            <a:hlinkClick r:id="rId2" action="ppaction://hlinksldjump"/>
            <a:extLst>
              <a:ext uri="{FF2B5EF4-FFF2-40B4-BE49-F238E27FC236}">
                <a16:creationId xmlns:a16="http://schemas.microsoft.com/office/drawing/2014/main" id="{C92F697B-103F-A333-06FD-B29C73EE80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56C517B-F2EF-84E5-01AB-AEB1E2D6EA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167" y="1094794"/>
            <a:ext cx="3586921" cy="385432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7A8BF98-BA31-68C6-5D03-E508DF16E0FD}"/>
              </a:ext>
            </a:extLst>
          </p:cNvPr>
          <p:cNvSpPr txBox="1"/>
          <p:nvPr/>
        </p:nvSpPr>
        <p:spPr>
          <a:xfrm>
            <a:off x="538034" y="1246442"/>
            <a:ext cx="60773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triangle ABC quelconque sachant que AB = 5 cm, BC = 4 cm, CA = 6 cm.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les hauteurs du triangle ABC.</a:t>
            </a:r>
          </a:p>
        </p:txBody>
      </p:sp>
    </p:spTree>
    <p:extLst>
      <p:ext uri="{BB962C8B-B14F-4D97-AF65-F5344CB8AC3E}">
        <p14:creationId xmlns:p14="http://schemas.microsoft.com/office/powerpoint/2010/main" val="9912104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DBFE9-4B31-9D27-6289-41F3DA7DA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F4C372-F629-02B7-634F-9D5B43F8557D}"/>
              </a:ext>
            </a:extLst>
          </p:cNvPr>
          <p:cNvSpPr txBox="1"/>
          <p:nvPr/>
        </p:nvSpPr>
        <p:spPr>
          <a:xfrm>
            <a:off x="6503437" y="102637"/>
            <a:ext cx="5533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construire un triangle</a:t>
            </a:r>
          </a:p>
        </p:txBody>
      </p:sp>
      <p:pic>
        <p:nvPicPr>
          <p:cNvPr id="12" name="Image 11">
            <a:hlinkClick r:id="rId2" action="ppaction://hlinksldjump"/>
            <a:extLst>
              <a:ext uri="{FF2B5EF4-FFF2-40B4-BE49-F238E27FC236}">
                <a16:creationId xmlns:a16="http://schemas.microsoft.com/office/drawing/2014/main" id="{D4D970E6-DE3A-4CD6-DCBF-5AA700EF3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785FC0-B5D0-985B-5728-F839CB4DDD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167" y="1094794"/>
            <a:ext cx="3586921" cy="385432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18D167CF-CCEC-8267-2AC1-A28A1C592EAD}"/>
              </a:ext>
            </a:extLst>
          </p:cNvPr>
          <p:cNvSpPr txBox="1"/>
          <p:nvPr/>
        </p:nvSpPr>
        <p:spPr>
          <a:xfrm>
            <a:off x="538033" y="751344"/>
            <a:ext cx="66372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triangle ABC sachant que 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AB = BC = 5 cm, CA = 6 cm.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les hauteurs du triangle ABC.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1D5647-CE17-9AEA-A3EF-2FF160789E65}"/>
              </a:ext>
            </a:extLst>
          </p:cNvPr>
          <p:cNvSpPr txBox="1"/>
          <p:nvPr/>
        </p:nvSpPr>
        <p:spPr>
          <a:xfrm>
            <a:off x="538033" y="3921443"/>
            <a:ext cx="66372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Comment appelle-t-on le triangle que tu viens de construire ? Justifie ta réponse.</a:t>
            </a:r>
          </a:p>
        </p:txBody>
      </p:sp>
    </p:spTree>
    <p:extLst>
      <p:ext uri="{BB962C8B-B14F-4D97-AF65-F5344CB8AC3E}">
        <p14:creationId xmlns:p14="http://schemas.microsoft.com/office/powerpoint/2010/main" val="840176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05E8F-BE71-B705-9FB7-FBFABB691A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D4C9DF-21C0-09B7-8C78-9B04F06ACF6D}"/>
              </a:ext>
            </a:extLst>
          </p:cNvPr>
          <p:cNvSpPr txBox="1"/>
          <p:nvPr/>
        </p:nvSpPr>
        <p:spPr>
          <a:xfrm>
            <a:off x="6522098" y="102637"/>
            <a:ext cx="5514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construire un triangle</a:t>
            </a:r>
          </a:p>
        </p:txBody>
      </p:sp>
      <p:pic>
        <p:nvPicPr>
          <p:cNvPr id="12" name="Image 11">
            <a:hlinkClick r:id="rId2" action="ppaction://hlinksldjump"/>
            <a:extLst>
              <a:ext uri="{FF2B5EF4-FFF2-40B4-BE49-F238E27FC236}">
                <a16:creationId xmlns:a16="http://schemas.microsoft.com/office/drawing/2014/main" id="{C0B1460A-5457-BE77-8A91-61DA9AD09B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B4841BD-F6DE-9934-FA7A-0B03AE80AD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167" y="1094794"/>
            <a:ext cx="3586921" cy="385432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8484EAD-6AEF-F868-5C2A-7E9F8E4D92A9}"/>
              </a:ext>
            </a:extLst>
          </p:cNvPr>
          <p:cNvSpPr txBox="1"/>
          <p:nvPr/>
        </p:nvSpPr>
        <p:spPr>
          <a:xfrm>
            <a:off x="538033" y="751344"/>
            <a:ext cx="66372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triangle ABC sachant que 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AB = BC = CA = 5 cm.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les hauteurs du triangle ABC.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6381444-6E7A-B0D7-FB02-7E01A08F10C5}"/>
              </a:ext>
            </a:extLst>
          </p:cNvPr>
          <p:cNvSpPr txBox="1"/>
          <p:nvPr/>
        </p:nvSpPr>
        <p:spPr>
          <a:xfrm>
            <a:off x="538033" y="3921443"/>
            <a:ext cx="66372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Comment appelle-t-on le triangle que tu viens de construire ? Justifie ta réponse.</a:t>
            </a:r>
          </a:p>
        </p:txBody>
      </p:sp>
    </p:spTree>
    <p:extLst>
      <p:ext uri="{BB962C8B-B14F-4D97-AF65-F5344CB8AC3E}">
        <p14:creationId xmlns:p14="http://schemas.microsoft.com/office/powerpoint/2010/main" val="3214714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2DB79-2F59-1230-A5E6-4E6613719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E1CE4F6-BB55-EFA5-599A-55D6B789D695}"/>
              </a:ext>
            </a:extLst>
          </p:cNvPr>
          <p:cNvSpPr txBox="1"/>
          <p:nvPr/>
        </p:nvSpPr>
        <p:spPr>
          <a:xfrm>
            <a:off x="6559420" y="102637"/>
            <a:ext cx="5477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construire un triangle</a:t>
            </a:r>
          </a:p>
        </p:txBody>
      </p:sp>
      <p:pic>
        <p:nvPicPr>
          <p:cNvPr id="12" name="Image 11">
            <a:hlinkClick r:id="rId2" action="ppaction://hlinksldjump"/>
            <a:extLst>
              <a:ext uri="{FF2B5EF4-FFF2-40B4-BE49-F238E27FC236}">
                <a16:creationId xmlns:a16="http://schemas.microsoft.com/office/drawing/2014/main" id="{BB901D0F-05F4-E891-0080-765A6A0E7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C3ED26C-7F9C-4E01-EE24-5F5027EA6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167" y="1094794"/>
            <a:ext cx="3586921" cy="385432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D37351F-C869-467A-1376-FEC1891A84F7}"/>
              </a:ext>
            </a:extLst>
          </p:cNvPr>
          <p:cNvSpPr txBox="1"/>
          <p:nvPr/>
        </p:nvSpPr>
        <p:spPr>
          <a:xfrm>
            <a:off x="538034" y="1246442"/>
            <a:ext cx="60773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triangle ABC quelconque sachant que AB = 4 cm, BC = 6 cm, CA = 7 cm.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les hauteurs du triangle ABC.</a:t>
            </a:r>
          </a:p>
        </p:txBody>
      </p:sp>
    </p:spTree>
    <p:extLst>
      <p:ext uri="{BB962C8B-B14F-4D97-AF65-F5344CB8AC3E}">
        <p14:creationId xmlns:p14="http://schemas.microsoft.com/office/powerpoint/2010/main" val="2164013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0FEAB-810A-9875-9E50-347049D47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842D68-DDF6-7B7C-C5CF-EAE1575A3536}"/>
              </a:ext>
            </a:extLst>
          </p:cNvPr>
          <p:cNvSpPr txBox="1"/>
          <p:nvPr/>
        </p:nvSpPr>
        <p:spPr>
          <a:xfrm>
            <a:off x="6550090" y="102637"/>
            <a:ext cx="5486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construire un triangle</a:t>
            </a:r>
          </a:p>
        </p:txBody>
      </p:sp>
      <p:pic>
        <p:nvPicPr>
          <p:cNvPr id="12" name="Image 11">
            <a:hlinkClick r:id="rId2" action="ppaction://hlinksldjump"/>
            <a:extLst>
              <a:ext uri="{FF2B5EF4-FFF2-40B4-BE49-F238E27FC236}">
                <a16:creationId xmlns:a16="http://schemas.microsoft.com/office/drawing/2014/main" id="{1D74D6B0-0E1F-C95F-FB6F-6CDCD92E1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7F08BE8-47E1-1457-72BA-CCA9F15B22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167" y="1094794"/>
            <a:ext cx="3586921" cy="385432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2905730-2491-72AB-C8B9-9A8B51B13B47}"/>
              </a:ext>
            </a:extLst>
          </p:cNvPr>
          <p:cNvSpPr txBox="1"/>
          <p:nvPr/>
        </p:nvSpPr>
        <p:spPr>
          <a:xfrm>
            <a:off x="538033" y="751344"/>
            <a:ext cx="66372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triangle ABC sachant que [AB] et [BC] sont perpendiculaires.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D19894-739E-8CE0-A2C0-20024E6C6885}"/>
              </a:ext>
            </a:extLst>
          </p:cNvPr>
          <p:cNvSpPr txBox="1"/>
          <p:nvPr/>
        </p:nvSpPr>
        <p:spPr>
          <a:xfrm>
            <a:off x="538033" y="2969711"/>
            <a:ext cx="663720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Comment appelle-t-on le triangle que tu viens de construire ? Justifie ta réponse.</a:t>
            </a:r>
          </a:p>
        </p:txBody>
      </p:sp>
    </p:spTree>
    <p:extLst>
      <p:ext uri="{BB962C8B-B14F-4D97-AF65-F5344CB8AC3E}">
        <p14:creationId xmlns:p14="http://schemas.microsoft.com/office/powerpoint/2010/main" val="28913986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F8F9-41CD-CD3F-E23D-00413EEE4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64709EF-AEAD-53AF-16F4-C677A5E5FA9C}"/>
              </a:ext>
            </a:extLst>
          </p:cNvPr>
          <p:cNvSpPr txBox="1"/>
          <p:nvPr/>
        </p:nvSpPr>
        <p:spPr>
          <a:xfrm>
            <a:off x="6419461" y="102637"/>
            <a:ext cx="5617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construire un triangle</a:t>
            </a:r>
          </a:p>
        </p:txBody>
      </p:sp>
      <p:pic>
        <p:nvPicPr>
          <p:cNvPr id="12" name="Image 11">
            <a:hlinkClick r:id="rId2" action="ppaction://hlinksldjump"/>
            <a:extLst>
              <a:ext uri="{FF2B5EF4-FFF2-40B4-BE49-F238E27FC236}">
                <a16:creationId xmlns:a16="http://schemas.microsoft.com/office/drawing/2014/main" id="{37943277-8B00-2822-F27C-C9FCA8D12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58A5710-FAF6-E0E0-36C1-25C32EBE0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167" y="1094794"/>
            <a:ext cx="3586921" cy="385432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3EC2A20-516E-1CDA-3215-C8371C198D83}"/>
              </a:ext>
            </a:extLst>
          </p:cNvPr>
          <p:cNvSpPr txBox="1"/>
          <p:nvPr/>
        </p:nvSpPr>
        <p:spPr>
          <a:xfrm>
            <a:off x="538034" y="1246442"/>
            <a:ext cx="60773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triangle ABC quelconque sachant que AB = 3 cm, BC = 4 cm, CA = 5 cm.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les hauteurs du triangle ABC.</a:t>
            </a:r>
          </a:p>
        </p:txBody>
      </p:sp>
    </p:spTree>
    <p:extLst>
      <p:ext uri="{BB962C8B-B14F-4D97-AF65-F5344CB8AC3E}">
        <p14:creationId xmlns:p14="http://schemas.microsoft.com/office/powerpoint/2010/main" val="30620604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7E305-EDEE-63DF-2B5F-E3FAC34F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DFBA22-ABE8-CAE0-6146-87AE5016509D}"/>
              </a:ext>
            </a:extLst>
          </p:cNvPr>
          <p:cNvSpPr txBox="1"/>
          <p:nvPr/>
        </p:nvSpPr>
        <p:spPr>
          <a:xfrm>
            <a:off x="6512767" y="102637"/>
            <a:ext cx="5523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construire un triangle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9C40A95-5618-621B-00FF-DFC1F613F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167" y="1094794"/>
            <a:ext cx="3586921" cy="3854326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12" name="Image 11">
            <a:hlinkClick r:id="rId3" action="ppaction://hlinksldjump"/>
            <a:extLst>
              <a:ext uri="{FF2B5EF4-FFF2-40B4-BE49-F238E27FC236}">
                <a16:creationId xmlns:a16="http://schemas.microsoft.com/office/drawing/2014/main" id="{6EF60896-3CE7-9B37-5BF5-EF8A15F91B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946" y="5571946"/>
            <a:ext cx="1286054" cy="128605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0B0FA9-550E-F3F7-1079-05BA20A48F37}"/>
              </a:ext>
            </a:extLst>
          </p:cNvPr>
          <p:cNvSpPr txBox="1"/>
          <p:nvPr/>
        </p:nvSpPr>
        <p:spPr>
          <a:xfrm>
            <a:off x="538033" y="1094794"/>
            <a:ext cx="66372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Trace un triangle ABC sachant que </a:t>
            </a:r>
          </a:p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AB = BC = 9 cm, CA = 5 cm.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5F1169-4E5C-EA5C-3BA9-1E6796723F08}"/>
              </a:ext>
            </a:extLst>
          </p:cNvPr>
          <p:cNvSpPr txBox="1"/>
          <p:nvPr/>
        </p:nvSpPr>
        <p:spPr>
          <a:xfrm>
            <a:off x="690996" y="3429000"/>
            <a:ext cx="694504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Arial" panose="020B0604020202020204" pitchFamily="34" charset="0"/>
                <a:cs typeface="Arial" panose="020B0604020202020204" pitchFamily="34" charset="0"/>
              </a:rPr>
              <a:t>Comment appelle-t-on le triangle que tu viens de construire ? Que remarques-tu de particulier ?</a:t>
            </a:r>
          </a:p>
        </p:txBody>
      </p:sp>
    </p:spTree>
    <p:extLst>
      <p:ext uri="{BB962C8B-B14F-4D97-AF65-F5344CB8AC3E}">
        <p14:creationId xmlns:p14="http://schemas.microsoft.com/office/powerpoint/2010/main" val="30190877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7992B72-BE40-4B2E-9B67-28E99605C53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1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90C1C96-4F81-456C-9087-7BE7FA5A14F2}"/>
              </a:ext>
            </a:extLst>
          </p:cNvPr>
          <p:cNvSpPr txBox="1"/>
          <p:nvPr/>
        </p:nvSpPr>
        <p:spPr>
          <a:xfrm>
            <a:off x="0" y="2767280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cercle </a:t>
            </a:r>
            <a:r>
              <a:rPr lang="fr-FR" sz="2400" dirty="0">
                <a:solidFill>
                  <a:srgbClr val="FF0000"/>
                </a:solidFill>
                <a:latin typeface="Marelle" panose="03050501040207040D02" pitchFamily="66" charset="0"/>
                <a:ea typeface="Marelle" panose="03050501040207040D02" pitchFamily="66" charset="0"/>
              </a:rPr>
              <a:t>C</a:t>
            </a:r>
            <a:r>
              <a:rPr lang="fr-FR" sz="4000" dirty="0">
                <a:solidFill>
                  <a:srgbClr val="FF0000"/>
                </a:solidFill>
              </a:rPr>
              <a:t> de centre 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Trace un diamètre [AB].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6"/>
                </a:solidFill>
              </a:rPr>
              <a:t>Place le point C sur le cercle distinct de A et de 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Trace le triangle COB.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4"/>
                </a:solidFill>
              </a:rPr>
              <a:t>Quelle est la nature du triangle COB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DD5258-BED3-4B96-8F9F-3DA5383F4FBF}"/>
              </a:ext>
            </a:extLst>
          </p:cNvPr>
          <p:cNvSpPr/>
          <p:nvPr/>
        </p:nvSpPr>
        <p:spPr>
          <a:xfrm>
            <a:off x="5809130" y="900394"/>
            <a:ext cx="6015317" cy="96109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44E40675-3E4D-77F4-558D-C293FB8625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66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0225-2496-B77C-13F2-D63A517F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423850-6CD6-EBBE-14A8-CFD1C52215F6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2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32E105-862B-A758-7007-4A52B72ACBB1}"/>
              </a:ext>
            </a:extLst>
          </p:cNvPr>
          <p:cNvSpPr txBox="1"/>
          <p:nvPr/>
        </p:nvSpPr>
        <p:spPr>
          <a:xfrm>
            <a:off x="0" y="2767280"/>
            <a:ext cx="12192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 de 6 cm.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B0F0"/>
                </a:solidFill>
              </a:rPr>
              <a:t>Trace la droite perpendiculaire à (AB) passant par A.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92D050"/>
                </a:solidFill>
              </a:rPr>
              <a:t>Place un point C sur cette droite, à 4 cm de A.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Trace le segment [BC].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C000"/>
                </a:solidFill>
              </a:rPr>
              <a:t>Quelle est la nature du triangle ABC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D664FE-E41B-C386-D4E5-6D34CE96BA5C}"/>
              </a:ext>
            </a:extLst>
          </p:cNvPr>
          <p:cNvSpPr/>
          <p:nvPr/>
        </p:nvSpPr>
        <p:spPr>
          <a:xfrm>
            <a:off x="5809130" y="900394"/>
            <a:ext cx="6015317" cy="102171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52F34CE5-4C22-C2A7-6ACB-409F9A89E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3295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5530A-583F-8E45-2838-FA30021FC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1CA588-D28C-CF0B-7D69-B3E112330388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3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1899356-92DD-9EB8-3752-173FB1C4E33C}"/>
              </a:ext>
            </a:extLst>
          </p:cNvPr>
          <p:cNvSpPr txBox="1"/>
          <p:nvPr/>
        </p:nvSpPr>
        <p:spPr>
          <a:xfrm>
            <a:off x="0" y="245937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 de 6 cm.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B0F0"/>
                </a:solidFill>
              </a:rPr>
              <a:t>Trace les perpendiculaires à (AB) passant par A et B.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92D050"/>
                </a:solidFill>
              </a:rPr>
              <a:t>Place les points D et C du même côté de (AB), à 3 cm respectivement de A et de B.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Relie C à D.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C000"/>
                </a:solidFill>
              </a:rPr>
              <a:t>Quel quadrilatère as-tu construit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1CA992-840F-7735-44A8-1D502B6CFA8E}"/>
              </a:ext>
            </a:extLst>
          </p:cNvPr>
          <p:cNvSpPr/>
          <p:nvPr/>
        </p:nvSpPr>
        <p:spPr>
          <a:xfrm>
            <a:off x="5809130" y="900394"/>
            <a:ext cx="6015317" cy="89108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51FEF5DE-D955-4662-B3ED-D22BF5503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5891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DC193C-8690-061A-972D-638D8B00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32E7B41-F181-5598-E1A1-A16E8229133F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4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B1A1A6D-AE41-130D-5BC9-7E1BB9A44068}"/>
              </a:ext>
            </a:extLst>
          </p:cNvPr>
          <p:cNvSpPr txBox="1"/>
          <p:nvPr/>
        </p:nvSpPr>
        <p:spPr>
          <a:xfrm>
            <a:off x="0" y="276728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cercle de centre O.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B0F0"/>
                </a:solidFill>
              </a:rPr>
              <a:t>Trace un diamètre [AC] de ce cercle.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92D050"/>
                </a:solidFill>
              </a:rPr>
              <a:t>Trace la droite perpendiculaire à (AC) passant par O. Elle coupe le cercle en B et D.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Relie A, B, C et D dans cet ordre.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C000"/>
                </a:solidFill>
              </a:rPr>
              <a:t>Quel quadrilatère obtiens-tu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B5F4A5-481C-6764-4F8A-B89F56F1FDA3}"/>
              </a:ext>
            </a:extLst>
          </p:cNvPr>
          <p:cNvSpPr/>
          <p:nvPr/>
        </p:nvSpPr>
        <p:spPr>
          <a:xfrm>
            <a:off x="5809130" y="466531"/>
            <a:ext cx="6015317" cy="14555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 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6C62ABEE-9ADF-5F87-72AC-4FE6813AF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8478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FD0AE-EC37-9E20-41EA-09831132A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D614DF1-EB2B-7FA6-02C4-40AB538B8EBE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5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99C731-41ED-2AED-3482-EB1E3E7E1077}"/>
              </a:ext>
            </a:extLst>
          </p:cNvPr>
          <p:cNvSpPr txBox="1"/>
          <p:nvPr/>
        </p:nvSpPr>
        <p:spPr>
          <a:xfrm>
            <a:off x="0" y="2366063"/>
            <a:ext cx="12192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une droite (d).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B0F0"/>
                </a:solidFill>
              </a:rPr>
              <a:t>Place un point A sur (d).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92D050"/>
                </a:solidFill>
              </a:rPr>
              <a:t>Trace la perpendiculaire à (d) passant par A. Nomme la (e) et place sur celle-ci un point B.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Trace la perpendiculaire (f) à (AB) passant par B.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chemeClr val="accent4"/>
                </a:solidFill>
              </a:rPr>
              <a:t>Que </a:t>
            </a:r>
            <a:r>
              <a:rPr lang="fr-FR" sz="4000">
                <a:solidFill>
                  <a:schemeClr val="accent4"/>
                </a:solidFill>
              </a:rPr>
              <a:t>peux-tu dire des droites (d) et (f) ?</a:t>
            </a:r>
            <a:endParaRPr lang="fr-FR" sz="4000" dirty="0">
              <a:solidFill>
                <a:schemeClr val="accent4"/>
              </a:solidFill>
            </a:endParaRPr>
          </a:p>
          <a:p>
            <a:endParaRPr lang="fr-FR" sz="4000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FCD8D1-3E74-2F0A-E59F-F1A467E56A0A}"/>
              </a:ext>
            </a:extLst>
          </p:cNvPr>
          <p:cNvSpPr/>
          <p:nvPr/>
        </p:nvSpPr>
        <p:spPr>
          <a:xfrm>
            <a:off x="5809130" y="900394"/>
            <a:ext cx="6015317" cy="1198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Équerre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34BC9B05-5954-A7D2-EF24-82B4D31C4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6745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DEAC5-6259-62DA-6BF7-AE20A1CF8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850C1D-7831-B9C7-A606-852C89B923DC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6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4D48CB-DDCE-3E76-142A-CFB4FD100E57}"/>
              </a:ext>
            </a:extLst>
          </p:cNvPr>
          <p:cNvSpPr txBox="1"/>
          <p:nvPr/>
        </p:nvSpPr>
        <p:spPr>
          <a:xfrm>
            <a:off x="0" y="2767280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70C0"/>
                </a:solidFill>
              </a:rPr>
              <a:t>Place le milieu C en utilisant uniquement les instruments autorisés.</a:t>
            </a:r>
            <a:endParaRPr lang="fr-FR" sz="4000" dirty="0">
              <a:solidFill>
                <a:srgbClr val="7030A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5C37E3-8CB6-2177-9E01-793C8E703F79}"/>
              </a:ext>
            </a:extLst>
          </p:cNvPr>
          <p:cNvSpPr/>
          <p:nvPr/>
        </p:nvSpPr>
        <p:spPr>
          <a:xfrm>
            <a:off x="5809130" y="900394"/>
            <a:ext cx="6015317" cy="1198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non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4B73B2B9-9D53-CD09-DF72-35ED9DB13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625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2A0BB-FDFF-4C2E-735F-20E6DFBE3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5BD4EE9-78D6-BCD9-2E1F-70B39CAAF968}"/>
              </a:ext>
            </a:extLst>
          </p:cNvPr>
          <p:cNvSpPr txBox="1"/>
          <p:nvPr/>
        </p:nvSpPr>
        <p:spPr>
          <a:xfrm>
            <a:off x="5809130" y="0"/>
            <a:ext cx="6382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nime Ace 2.0 BB" panose="02000503000000020004" pitchFamily="2" charset="0"/>
              </a:rPr>
              <a:t>Semaine 7 : programme de construction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FF0B1E5-5522-35C9-92FD-D76414641B33}"/>
              </a:ext>
            </a:extLst>
          </p:cNvPr>
          <p:cNvSpPr txBox="1"/>
          <p:nvPr/>
        </p:nvSpPr>
        <p:spPr>
          <a:xfrm>
            <a:off x="0" y="2767280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0000"/>
                </a:solidFill>
              </a:rPr>
              <a:t>Trace un segment [AB] de 5 cm.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92D050"/>
                </a:solidFill>
              </a:rPr>
              <a:t>Trace un cercle de centre A et de rayon 5 cm.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00B0F0"/>
                </a:solidFill>
              </a:rPr>
              <a:t>Trace un cercle de centre B et de rayon 5 cm.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7030A0"/>
                </a:solidFill>
              </a:rPr>
              <a:t>Nomme C l'un des points d'intersection des cercles et trace le triangle ABC.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fr-FR" sz="4000" dirty="0">
                <a:solidFill>
                  <a:srgbClr val="FFC000"/>
                </a:solidFill>
              </a:rPr>
              <a:t>Quelle est sa nature 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40856D-F7ED-294F-11CE-A2A6246F5F32}"/>
              </a:ext>
            </a:extLst>
          </p:cNvPr>
          <p:cNvSpPr/>
          <p:nvPr/>
        </p:nvSpPr>
        <p:spPr>
          <a:xfrm>
            <a:off x="5809130" y="900394"/>
            <a:ext cx="6015317" cy="119899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Matériel autorisé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Règle graduée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Compas</a:t>
            </a:r>
          </a:p>
        </p:txBody>
      </p:sp>
      <p:pic>
        <p:nvPicPr>
          <p:cNvPr id="4" name="Image 3">
            <a:hlinkClick r:id="rId2" action="ppaction://hlinksldjump"/>
            <a:extLst>
              <a:ext uri="{FF2B5EF4-FFF2-40B4-BE49-F238E27FC236}">
                <a16:creationId xmlns:a16="http://schemas.microsoft.com/office/drawing/2014/main" id="{0AABF1D4-4A81-3886-2CED-B7FDFB921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86054" cy="128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40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12353</TotalTime>
  <Words>1046</Words>
  <Application>Microsoft Office PowerPoint</Application>
  <PresentationFormat>Grand écran</PresentationFormat>
  <Paragraphs>138</Paragraphs>
  <Slides>36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3" baseType="lpstr">
      <vt:lpstr>Anime Ace 2.0 BB</vt:lpstr>
      <vt:lpstr>Arial</vt:lpstr>
      <vt:lpstr>Calibri</vt:lpstr>
      <vt:lpstr>Calibri Light</vt:lpstr>
      <vt:lpstr>Lobster 1.4</vt:lpstr>
      <vt:lpstr>Marelle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Stéphanie escoin</dc:creator>
  <cp:lastModifiedBy>Stéphanie escoin</cp:lastModifiedBy>
  <cp:revision>44</cp:revision>
  <dcterms:created xsi:type="dcterms:W3CDTF">2025-12-14T10:37:10Z</dcterms:created>
  <dcterms:modified xsi:type="dcterms:W3CDTF">2026-10-20T18:13:03Z</dcterms:modified>
</cp:coreProperties>
</file>