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042" y="6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D2549E-ED39-923D-7EF0-9F28B7CDBA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95251B-D262-F424-7A59-E134870A7F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3A349E-F653-17FC-C741-135A0873F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B0B5-16DB-4443-841A-9DEB5C33F5A8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C3F5C09-D449-4E60-5916-81F48F9A3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697F14-87B6-9CA3-AE16-91EDB920E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2554-7A00-4790-B939-37154200A6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767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B3292F-AB21-4EF1-BE7B-B9F7AD18E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92BFBC5-7BA6-0BF0-D0AA-B0B5154769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7BB48C-24B6-0529-B01A-29AB9FA7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B0B5-16DB-4443-841A-9DEB5C33F5A8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239438-478F-59AD-AC21-092F1A480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AFF31B-88F8-EC60-E0C6-4A7EC5ABF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2554-7A00-4790-B939-37154200A6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9948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EAA235C-6BD1-729B-D2F8-7E755A617E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D4F4B3B-3CF8-9630-5CD3-3B44616F35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C2AD3B-BE48-4BB2-8528-3ED002BC3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B0B5-16DB-4443-841A-9DEB5C33F5A8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A2DD27-6E1B-6016-E545-EC76C64D5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B9C49C-CFBD-0999-A89B-ADF87F77F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2554-7A00-4790-B939-37154200A6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81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49D6F0-25B9-3998-2588-DDE6CA7A7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591515-C71C-13D7-0FE2-D30AE544C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90D0695-A38F-6813-38DB-C99DC5A0F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B0B5-16DB-4443-841A-9DEB5C33F5A8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0F68DE-656E-9391-E300-F438789A6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BF76C4-811A-D898-D828-3F6E52789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2554-7A00-4790-B939-37154200A6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265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B0408D-31F5-1BA8-7BFF-35CDB392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80AC550-BC54-48CE-E9CB-EBD3355E7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11EE6B7-1489-09B5-B3CB-55AE20665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B0B5-16DB-4443-841A-9DEB5C33F5A8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ED0222B-483D-4891-F11D-D6115FBCA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416F45-519F-DE02-45C3-C6C24A6A3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2554-7A00-4790-B939-37154200A6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5544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87EBDF-5A79-11CA-2ABA-BE70943F1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6BD1E8-6777-4C92-174F-CD12D547D3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A47F6AB-EBF7-9833-1E00-80F7427355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A40F9EE-F678-19FF-441B-DC9B4231E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B0B5-16DB-4443-841A-9DEB5C33F5A8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1FB87EF-BDF5-1DB8-C2DB-64925BC4A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CF8B8B8-9DCA-05AA-6C92-D941C2165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2554-7A00-4790-B939-37154200A6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549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98487F-14B2-AD54-7D56-D82432504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CC087B3-AC0B-6E2D-0FC2-06277BE36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0178AA7-F1C3-ACB0-F194-6CAD794595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97C9AAE-02C3-93E8-F95A-1DEA036B89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3597BD8-31E5-4249-3856-FAD283D250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CDC5E25-4F25-8EA6-ECB2-187459656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B0B5-16DB-4443-841A-9DEB5C33F5A8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6C931F8-1457-41A5-AC3D-0CB850823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CBB2702-76C3-E3B3-F0D0-32A1A61D2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2554-7A00-4790-B939-37154200A6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0795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9FED38-D78D-FB6F-6C1E-9BAE2EF39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C4FD279-C41A-518C-8E92-6CBDE964D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B0B5-16DB-4443-841A-9DEB5C33F5A8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9E21D64-7BFA-6C9C-E883-A3B9F9A43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E545D83-4870-9F97-B6A8-6F000D9BC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2554-7A00-4790-B939-37154200A6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1180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FEE9EA3-8F93-D053-F678-F9DC14F67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B0B5-16DB-4443-841A-9DEB5C33F5A8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213A2B4-9C07-3977-5AD4-4AB0829E4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0AC518D-5251-2E0C-459B-0BD4DE1D7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2554-7A00-4790-B939-37154200A6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606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EFA636-EAE8-C9C2-F335-3EBE62492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47B3E0-D44D-0626-EB69-28CDBCF37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6C398D7-5332-9398-B1AE-D5AB97DDAB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81767AC-8FE6-4F0A-67E7-794541998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B0B5-16DB-4443-841A-9DEB5C33F5A8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9475F3-95E6-A52F-3364-8DE0C6847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82BC799-D7A2-4628-D7E9-967B9E80C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2554-7A00-4790-B939-37154200A6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8361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E27859-6421-0BAB-54A5-F5DB5FD5F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DE02E65-F802-C2D6-C37B-6CD0B2C428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73E470E-3474-FE72-46FF-06B15EA525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B254D-943E-46B8-F16B-DEBDC878F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B0B5-16DB-4443-841A-9DEB5C33F5A8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4601D62-A819-4DC5-C9C2-5FC635949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2CF5169-D286-7B8B-70E5-0D424D814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2554-7A00-4790-B939-37154200A6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1160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98A10BC-0563-DC01-AAA2-FAA1DE03B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5FEFD6A-568A-A4FD-C01D-E4F713AF1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C34EB39-0989-44E8-BDFC-680C1624EE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5B0B5-16DB-4443-841A-9DEB5C33F5A8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5A741F-FF1B-A1D4-0448-B7DC2CB918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7F7014F-D001-330F-171D-6DB6FED53D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C72554-7A00-4790-B939-37154200A6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134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2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9.xml"/><Relationship Id="rId5" Type="http://schemas.openxmlformats.org/officeDocument/2006/relationships/slide" Target="slide3.xml"/><Relationship Id="rId10" Type="http://schemas.openxmlformats.org/officeDocument/2006/relationships/slide" Target="slide5.xml"/><Relationship Id="rId4" Type="http://schemas.openxmlformats.org/officeDocument/2006/relationships/slide" Target="slide2.xml"/><Relationship Id="rId9" Type="http://schemas.openxmlformats.org/officeDocument/2006/relationships/slide" Target="slide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4F67F72-5096-D3DC-8A00-D74A3D0AD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122" y="1"/>
            <a:ext cx="12210122" cy="684783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D7CAB75-55E7-D026-0B41-DE853EEC7EDA}"/>
              </a:ext>
            </a:extLst>
          </p:cNvPr>
          <p:cNvSpPr txBox="1"/>
          <p:nvPr/>
        </p:nvSpPr>
        <p:spPr>
          <a:xfrm>
            <a:off x="3635141" y="2454423"/>
            <a:ext cx="4903596" cy="1938992"/>
          </a:xfrm>
          <a:custGeom>
            <a:avLst/>
            <a:gdLst>
              <a:gd name="csX0" fmla="*/ 0 w 4903596"/>
              <a:gd name="csY0" fmla="*/ 0 h 1938992"/>
              <a:gd name="csX1" fmla="*/ 544844 w 4903596"/>
              <a:gd name="csY1" fmla="*/ 0 h 1938992"/>
              <a:gd name="csX2" fmla="*/ 1089688 w 4903596"/>
              <a:gd name="csY2" fmla="*/ 0 h 1938992"/>
              <a:gd name="csX3" fmla="*/ 1683568 w 4903596"/>
              <a:gd name="csY3" fmla="*/ 0 h 1938992"/>
              <a:gd name="csX4" fmla="*/ 2277448 w 4903596"/>
              <a:gd name="csY4" fmla="*/ 0 h 1938992"/>
              <a:gd name="csX5" fmla="*/ 2871328 w 4903596"/>
              <a:gd name="csY5" fmla="*/ 0 h 1938992"/>
              <a:gd name="csX6" fmla="*/ 3367136 w 4903596"/>
              <a:gd name="csY6" fmla="*/ 0 h 1938992"/>
              <a:gd name="csX7" fmla="*/ 4010052 w 4903596"/>
              <a:gd name="csY7" fmla="*/ 0 h 1938992"/>
              <a:gd name="csX8" fmla="*/ 4903596 w 4903596"/>
              <a:gd name="csY8" fmla="*/ 0 h 1938992"/>
              <a:gd name="csX9" fmla="*/ 4903596 w 4903596"/>
              <a:gd name="csY9" fmla="*/ 426578 h 1938992"/>
              <a:gd name="csX10" fmla="*/ 4903596 w 4903596"/>
              <a:gd name="csY10" fmla="*/ 891936 h 1938992"/>
              <a:gd name="csX11" fmla="*/ 4903596 w 4903596"/>
              <a:gd name="csY11" fmla="*/ 1376684 h 1938992"/>
              <a:gd name="csX12" fmla="*/ 4903596 w 4903596"/>
              <a:gd name="csY12" fmla="*/ 1938992 h 1938992"/>
              <a:gd name="csX13" fmla="*/ 4358752 w 4903596"/>
              <a:gd name="csY13" fmla="*/ 1938992 h 1938992"/>
              <a:gd name="csX14" fmla="*/ 3862944 w 4903596"/>
              <a:gd name="csY14" fmla="*/ 1938992 h 1938992"/>
              <a:gd name="csX15" fmla="*/ 3367136 w 4903596"/>
              <a:gd name="csY15" fmla="*/ 1938992 h 1938992"/>
              <a:gd name="csX16" fmla="*/ 2822292 w 4903596"/>
              <a:gd name="csY16" fmla="*/ 1938992 h 1938992"/>
              <a:gd name="csX17" fmla="*/ 2375520 w 4903596"/>
              <a:gd name="csY17" fmla="*/ 1938992 h 1938992"/>
              <a:gd name="csX18" fmla="*/ 1830676 w 4903596"/>
              <a:gd name="csY18" fmla="*/ 1938992 h 1938992"/>
              <a:gd name="csX19" fmla="*/ 1285832 w 4903596"/>
              <a:gd name="csY19" fmla="*/ 1938992 h 1938992"/>
              <a:gd name="csX20" fmla="*/ 740988 w 4903596"/>
              <a:gd name="csY20" fmla="*/ 1938992 h 1938992"/>
              <a:gd name="csX21" fmla="*/ 0 w 4903596"/>
              <a:gd name="csY21" fmla="*/ 1938992 h 1938992"/>
              <a:gd name="csX22" fmla="*/ 0 w 4903596"/>
              <a:gd name="csY22" fmla="*/ 1454244 h 1938992"/>
              <a:gd name="csX23" fmla="*/ 0 w 4903596"/>
              <a:gd name="csY23" fmla="*/ 1027666 h 1938992"/>
              <a:gd name="csX24" fmla="*/ 0 w 4903596"/>
              <a:gd name="csY24" fmla="*/ 562308 h 1938992"/>
              <a:gd name="csX25" fmla="*/ 0 w 4903596"/>
              <a:gd name="csY25" fmla="*/ 0 h 19389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4903596" h="1938992" fill="none" extrusionOk="0">
                <a:moveTo>
                  <a:pt x="0" y="0"/>
                </a:moveTo>
                <a:cubicBezTo>
                  <a:pt x="118540" y="-40069"/>
                  <a:pt x="433467" y="56475"/>
                  <a:pt x="544844" y="0"/>
                </a:cubicBezTo>
                <a:cubicBezTo>
                  <a:pt x="656221" y="-56475"/>
                  <a:pt x="905543" y="16803"/>
                  <a:pt x="1089688" y="0"/>
                </a:cubicBezTo>
                <a:cubicBezTo>
                  <a:pt x="1273833" y="-16803"/>
                  <a:pt x="1561804" y="63892"/>
                  <a:pt x="1683568" y="0"/>
                </a:cubicBezTo>
                <a:cubicBezTo>
                  <a:pt x="1805332" y="-63892"/>
                  <a:pt x="2061776" y="26572"/>
                  <a:pt x="2277448" y="0"/>
                </a:cubicBezTo>
                <a:cubicBezTo>
                  <a:pt x="2493120" y="-26572"/>
                  <a:pt x="2695622" y="52210"/>
                  <a:pt x="2871328" y="0"/>
                </a:cubicBezTo>
                <a:cubicBezTo>
                  <a:pt x="3047034" y="-52210"/>
                  <a:pt x="3254205" y="2308"/>
                  <a:pt x="3367136" y="0"/>
                </a:cubicBezTo>
                <a:cubicBezTo>
                  <a:pt x="3480067" y="-2308"/>
                  <a:pt x="3786712" y="46769"/>
                  <a:pt x="4010052" y="0"/>
                </a:cubicBezTo>
                <a:cubicBezTo>
                  <a:pt x="4233392" y="-46769"/>
                  <a:pt x="4499768" y="38748"/>
                  <a:pt x="4903596" y="0"/>
                </a:cubicBezTo>
                <a:cubicBezTo>
                  <a:pt x="4939715" y="111903"/>
                  <a:pt x="4872035" y="317220"/>
                  <a:pt x="4903596" y="426578"/>
                </a:cubicBezTo>
                <a:cubicBezTo>
                  <a:pt x="4935157" y="535936"/>
                  <a:pt x="4870176" y="709168"/>
                  <a:pt x="4903596" y="891936"/>
                </a:cubicBezTo>
                <a:cubicBezTo>
                  <a:pt x="4937016" y="1074704"/>
                  <a:pt x="4863697" y="1237561"/>
                  <a:pt x="4903596" y="1376684"/>
                </a:cubicBezTo>
                <a:cubicBezTo>
                  <a:pt x="4943495" y="1515807"/>
                  <a:pt x="4881348" y="1768609"/>
                  <a:pt x="4903596" y="1938992"/>
                </a:cubicBezTo>
                <a:cubicBezTo>
                  <a:pt x="4739321" y="1942953"/>
                  <a:pt x="4561579" y="1875966"/>
                  <a:pt x="4358752" y="1938992"/>
                </a:cubicBezTo>
                <a:cubicBezTo>
                  <a:pt x="4155925" y="2002018"/>
                  <a:pt x="4040546" y="1902484"/>
                  <a:pt x="3862944" y="1938992"/>
                </a:cubicBezTo>
                <a:cubicBezTo>
                  <a:pt x="3685342" y="1975500"/>
                  <a:pt x="3540502" y="1925200"/>
                  <a:pt x="3367136" y="1938992"/>
                </a:cubicBezTo>
                <a:cubicBezTo>
                  <a:pt x="3193770" y="1952784"/>
                  <a:pt x="3081066" y="1922196"/>
                  <a:pt x="2822292" y="1938992"/>
                </a:cubicBezTo>
                <a:cubicBezTo>
                  <a:pt x="2563518" y="1955788"/>
                  <a:pt x="2498451" y="1921739"/>
                  <a:pt x="2375520" y="1938992"/>
                </a:cubicBezTo>
                <a:cubicBezTo>
                  <a:pt x="2252589" y="1956245"/>
                  <a:pt x="2080890" y="1901814"/>
                  <a:pt x="1830676" y="1938992"/>
                </a:cubicBezTo>
                <a:cubicBezTo>
                  <a:pt x="1580462" y="1976170"/>
                  <a:pt x="1404517" y="1906728"/>
                  <a:pt x="1285832" y="1938992"/>
                </a:cubicBezTo>
                <a:cubicBezTo>
                  <a:pt x="1167147" y="1971256"/>
                  <a:pt x="987345" y="1908175"/>
                  <a:pt x="740988" y="1938992"/>
                </a:cubicBezTo>
                <a:cubicBezTo>
                  <a:pt x="494631" y="1969809"/>
                  <a:pt x="248797" y="1916407"/>
                  <a:pt x="0" y="1938992"/>
                </a:cubicBezTo>
                <a:cubicBezTo>
                  <a:pt x="-23724" y="1702303"/>
                  <a:pt x="52115" y="1573077"/>
                  <a:pt x="0" y="1454244"/>
                </a:cubicBezTo>
                <a:cubicBezTo>
                  <a:pt x="-52115" y="1335411"/>
                  <a:pt x="13953" y="1193225"/>
                  <a:pt x="0" y="1027666"/>
                </a:cubicBezTo>
                <a:cubicBezTo>
                  <a:pt x="-13953" y="862107"/>
                  <a:pt x="21982" y="659983"/>
                  <a:pt x="0" y="562308"/>
                </a:cubicBezTo>
                <a:cubicBezTo>
                  <a:pt x="-21982" y="464633"/>
                  <a:pt x="56672" y="233449"/>
                  <a:pt x="0" y="0"/>
                </a:cubicBezTo>
                <a:close/>
              </a:path>
              <a:path w="4903596" h="1938992" stroke="0" extrusionOk="0">
                <a:moveTo>
                  <a:pt x="0" y="0"/>
                </a:moveTo>
                <a:cubicBezTo>
                  <a:pt x="218876" y="-50488"/>
                  <a:pt x="363089" y="23232"/>
                  <a:pt x="544844" y="0"/>
                </a:cubicBezTo>
                <a:cubicBezTo>
                  <a:pt x="726599" y="-23232"/>
                  <a:pt x="881769" y="12743"/>
                  <a:pt x="1040652" y="0"/>
                </a:cubicBezTo>
                <a:cubicBezTo>
                  <a:pt x="1199535" y="-12743"/>
                  <a:pt x="1298494" y="9464"/>
                  <a:pt x="1438388" y="0"/>
                </a:cubicBezTo>
                <a:cubicBezTo>
                  <a:pt x="1578282" y="-9464"/>
                  <a:pt x="1753315" y="45663"/>
                  <a:pt x="2032268" y="0"/>
                </a:cubicBezTo>
                <a:cubicBezTo>
                  <a:pt x="2311221" y="-45663"/>
                  <a:pt x="2256256" y="7473"/>
                  <a:pt x="2430004" y="0"/>
                </a:cubicBezTo>
                <a:cubicBezTo>
                  <a:pt x="2603752" y="-7473"/>
                  <a:pt x="2796834" y="40041"/>
                  <a:pt x="2925812" y="0"/>
                </a:cubicBezTo>
                <a:cubicBezTo>
                  <a:pt x="3054790" y="-40041"/>
                  <a:pt x="3408577" y="23299"/>
                  <a:pt x="3568728" y="0"/>
                </a:cubicBezTo>
                <a:cubicBezTo>
                  <a:pt x="3728879" y="-23299"/>
                  <a:pt x="3789659" y="3956"/>
                  <a:pt x="3966464" y="0"/>
                </a:cubicBezTo>
                <a:cubicBezTo>
                  <a:pt x="4143269" y="-3956"/>
                  <a:pt x="4679273" y="93256"/>
                  <a:pt x="4903596" y="0"/>
                </a:cubicBezTo>
                <a:cubicBezTo>
                  <a:pt x="4942351" y="194827"/>
                  <a:pt x="4866826" y="306323"/>
                  <a:pt x="4903596" y="484748"/>
                </a:cubicBezTo>
                <a:cubicBezTo>
                  <a:pt x="4940366" y="663173"/>
                  <a:pt x="4881375" y="750362"/>
                  <a:pt x="4903596" y="1008276"/>
                </a:cubicBezTo>
                <a:cubicBezTo>
                  <a:pt x="4925817" y="1266190"/>
                  <a:pt x="4860178" y="1631694"/>
                  <a:pt x="4903596" y="1938992"/>
                </a:cubicBezTo>
                <a:cubicBezTo>
                  <a:pt x="4767240" y="1975332"/>
                  <a:pt x="4584070" y="1929565"/>
                  <a:pt x="4456824" y="1938992"/>
                </a:cubicBezTo>
                <a:cubicBezTo>
                  <a:pt x="4329578" y="1948419"/>
                  <a:pt x="4057100" y="1878667"/>
                  <a:pt x="3813908" y="1938992"/>
                </a:cubicBezTo>
                <a:cubicBezTo>
                  <a:pt x="3570716" y="1999317"/>
                  <a:pt x="3409925" y="1934400"/>
                  <a:pt x="3269064" y="1938992"/>
                </a:cubicBezTo>
                <a:cubicBezTo>
                  <a:pt x="3128203" y="1943584"/>
                  <a:pt x="2964907" y="1894591"/>
                  <a:pt x="2773256" y="1938992"/>
                </a:cubicBezTo>
                <a:cubicBezTo>
                  <a:pt x="2581605" y="1983393"/>
                  <a:pt x="2490482" y="1922149"/>
                  <a:pt x="2375520" y="1938992"/>
                </a:cubicBezTo>
                <a:cubicBezTo>
                  <a:pt x="2260558" y="1955835"/>
                  <a:pt x="2002428" y="1901588"/>
                  <a:pt x="1732604" y="1938992"/>
                </a:cubicBezTo>
                <a:cubicBezTo>
                  <a:pt x="1462780" y="1976396"/>
                  <a:pt x="1530119" y="1906684"/>
                  <a:pt x="1334868" y="1938992"/>
                </a:cubicBezTo>
                <a:cubicBezTo>
                  <a:pt x="1139617" y="1971300"/>
                  <a:pt x="917793" y="1934779"/>
                  <a:pt x="790024" y="1938992"/>
                </a:cubicBezTo>
                <a:cubicBezTo>
                  <a:pt x="662255" y="1943205"/>
                  <a:pt x="327111" y="1921159"/>
                  <a:pt x="0" y="1938992"/>
                </a:cubicBezTo>
                <a:cubicBezTo>
                  <a:pt x="-7777" y="1779491"/>
                  <a:pt x="27730" y="1602919"/>
                  <a:pt x="0" y="1512414"/>
                </a:cubicBezTo>
                <a:cubicBezTo>
                  <a:pt x="-27730" y="1421909"/>
                  <a:pt x="36662" y="1129248"/>
                  <a:pt x="0" y="1008276"/>
                </a:cubicBezTo>
                <a:cubicBezTo>
                  <a:pt x="-36662" y="887304"/>
                  <a:pt x="3201" y="616576"/>
                  <a:pt x="0" y="484748"/>
                </a:cubicBezTo>
                <a:cubicBezTo>
                  <a:pt x="-3201" y="352920"/>
                  <a:pt x="33128" y="102755"/>
                  <a:pt x="0" y="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41052443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  <a:ea typeface="Marelle 2" panose="03050501040207040D04" pitchFamily="66" charset="0"/>
              </a:rPr>
              <a:t>Réunion de rentrée</a:t>
            </a:r>
          </a:p>
          <a:p>
            <a:pPr algn="ctr"/>
            <a:r>
              <a:rPr lang="fr-FR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  <a:ea typeface="Marelle 2" panose="03050501040207040D04" pitchFamily="66" charset="0"/>
              </a:rPr>
              <a:t>Bienvenue dans notre classe </a:t>
            </a:r>
            <a:r>
              <a:rPr lang="fr-FR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Marelle 2" panose="03050501040207040D04" pitchFamily="66" charset="0"/>
                <a:ea typeface="Marelle 2" panose="03050501040207040D04" pitchFamily="66" charset="0"/>
              </a:rPr>
              <a:t>!</a:t>
            </a:r>
            <a:endParaRPr lang="fr-F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Marelle 2" panose="03050501040207040D04" pitchFamily="66" charset="0"/>
              <a:ea typeface="Marelle 2" panose="03050501040207040D04" pitchFamily="66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ADA3C3C-9726-B7C5-35C0-B88297FD18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5" r="60610"/>
          <a:stretch>
            <a:fillRect/>
          </a:stretch>
        </p:blipFill>
        <p:spPr>
          <a:xfrm>
            <a:off x="0" y="216309"/>
            <a:ext cx="3146322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F1683CB-3863-D969-1F82-021FA9685A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17" r="5746"/>
          <a:stretch>
            <a:fillRect/>
          </a:stretch>
        </p:blipFill>
        <p:spPr>
          <a:xfrm>
            <a:off x="8955645" y="216309"/>
            <a:ext cx="3254477" cy="6858000"/>
          </a:xfrm>
          <a:prstGeom prst="rect">
            <a:avLst/>
          </a:prstGeom>
        </p:spPr>
      </p:pic>
      <p:sp>
        <p:nvSpPr>
          <p:cNvPr id="11" name="ZoneTexte 10">
            <a:hlinkClick r:id="rId4" action="ppaction://hlinksldjump"/>
            <a:extLst>
              <a:ext uri="{FF2B5EF4-FFF2-40B4-BE49-F238E27FC236}">
                <a16:creationId xmlns:a16="http://schemas.microsoft.com/office/drawing/2014/main" id="{23BC96CC-A77A-5B42-C6A9-6E41BA4A4451}"/>
              </a:ext>
            </a:extLst>
          </p:cNvPr>
          <p:cNvSpPr txBox="1"/>
          <p:nvPr/>
        </p:nvSpPr>
        <p:spPr>
          <a:xfrm rot="21314088">
            <a:off x="481781" y="934065"/>
            <a:ext cx="211393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Bienvenue</a:t>
            </a:r>
            <a:r>
              <a:rPr lang="fr-FR" dirty="0"/>
              <a:t> </a:t>
            </a:r>
          </a:p>
        </p:txBody>
      </p:sp>
      <p:sp>
        <p:nvSpPr>
          <p:cNvPr id="13" name="ZoneTexte 12">
            <a:hlinkClick r:id="rId5" action="ppaction://hlinksldjump"/>
            <a:extLst>
              <a:ext uri="{FF2B5EF4-FFF2-40B4-BE49-F238E27FC236}">
                <a16:creationId xmlns:a16="http://schemas.microsoft.com/office/drawing/2014/main" id="{F7D4C376-7394-48AD-7E03-F8E4D04599E9}"/>
              </a:ext>
            </a:extLst>
          </p:cNvPr>
          <p:cNvSpPr txBox="1"/>
          <p:nvPr/>
        </p:nvSpPr>
        <p:spPr>
          <a:xfrm rot="21366546">
            <a:off x="398207" y="1717214"/>
            <a:ext cx="211393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Organisation</a:t>
            </a:r>
            <a:r>
              <a:rPr lang="fr-FR" dirty="0"/>
              <a:t> </a:t>
            </a:r>
          </a:p>
        </p:txBody>
      </p:sp>
      <p:sp>
        <p:nvSpPr>
          <p:cNvPr id="15" name="ZoneTexte 14">
            <a:hlinkClick r:id="rId6" action="ppaction://hlinksldjump"/>
            <a:extLst>
              <a:ext uri="{FF2B5EF4-FFF2-40B4-BE49-F238E27FC236}">
                <a16:creationId xmlns:a16="http://schemas.microsoft.com/office/drawing/2014/main" id="{364D8AE5-4665-F90A-CAE7-F7CBA4685393}"/>
              </a:ext>
            </a:extLst>
          </p:cNvPr>
          <p:cNvSpPr txBox="1"/>
          <p:nvPr/>
        </p:nvSpPr>
        <p:spPr>
          <a:xfrm rot="21382404">
            <a:off x="387764" y="2542937"/>
            <a:ext cx="211393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2400" b="1" dirty="0">
                <a:latin typeface="Comic Sans MS" panose="030F0702030302020204" pitchFamily="66" charset="0"/>
              </a:rPr>
              <a:t>Modalités</a:t>
            </a:r>
            <a:endParaRPr lang="fr-FR" dirty="0"/>
          </a:p>
        </p:txBody>
      </p:sp>
      <p:sp>
        <p:nvSpPr>
          <p:cNvPr id="17" name="ZoneTexte 16">
            <a:hlinkClick r:id="rId7" action="ppaction://hlinksldjump"/>
            <a:extLst>
              <a:ext uri="{FF2B5EF4-FFF2-40B4-BE49-F238E27FC236}">
                <a16:creationId xmlns:a16="http://schemas.microsoft.com/office/drawing/2014/main" id="{E18E7E8D-DE19-7FE6-31C4-339046C2898A}"/>
              </a:ext>
            </a:extLst>
          </p:cNvPr>
          <p:cNvSpPr txBox="1"/>
          <p:nvPr/>
        </p:nvSpPr>
        <p:spPr>
          <a:xfrm rot="21366546">
            <a:off x="388509" y="4157889"/>
            <a:ext cx="211393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Devoirs</a:t>
            </a:r>
            <a:r>
              <a:rPr lang="fr-FR" dirty="0"/>
              <a:t> </a:t>
            </a:r>
          </a:p>
        </p:txBody>
      </p:sp>
      <p:sp>
        <p:nvSpPr>
          <p:cNvPr id="19" name="ZoneTexte 18">
            <a:hlinkClick r:id="rId8" action="ppaction://hlinksldjump"/>
            <a:extLst>
              <a:ext uri="{FF2B5EF4-FFF2-40B4-BE49-F238E27FC236}">
                <a16:creationId xmlns:a16="http://schemas.microsoft.com/office/drawing/2014/main" id="{B8E58990-0D50-A089-C8F0-4F9D23F12243}"/>
              </a:ext>
            </a:extLst>
          </p:cNvPr>
          <p:cNvSpPr txBox="1"/>
          <p:nvPr/>
        </p:nvSpPr>
        <p:spPr>
          <a:xfrm rot="184975">
            <a:off x="390532" y="4975662"/>
            <a:ext cx="211393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2400" b="1" dirty="0">
                <a:latin typeface="Comic Sans MS" panose="030F0702030302020204" pitchFamily="66" charset="0"/>
              </a:rPr>
              <a:t>Évaluations</a:t>
            </a:r>
            <a:endParaRPr lang="fr-FR" dirty="0"/>
          </a:p>
        </p:txBody>
      </p:sp>
      <p:sp>
        <p:nvSpPr>
          <p:cNvPr id="21" name="ZoneTexte 20">
            <a:hlinkClick r:id="rId9" action="ppaction://hlinksldjump"/>
            <a:extLst>
              <a:ext uri="{FF2B5EF4-FFF2-40B4-BE49-F238E27FC236}">
                <a16:creationId xmlns:a16="http://schemas.microsoft.com/office/drawing/2014/main" id="{32D2558A-E43C-D7C9-2886-9E6E66596CD7}"/>
              </a:ext>
            </a:extLst>
          </p:cNvPr>
          <p:cNvSpPr txBox="1"/>
          <p:nvPr/>
        </p:nvSpPr>
        <p:spPr>
          <a:xfrm rot="205266">
            <a:off x="9105760" y="934064"/>
            <a:ext cx="275609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2400" b="1" dirty="0">
                <a:latin typeface="Comic Sans MS" panose="030F0702030302020204" pitchFamily="66" charset="0"/>
              </a:rPr>
              <a:t>Vivre ensemble</a:t>
            </a:r>
            <a:r>
              <a:rPr lang="fr-FR" dirty="0"/>
              <a:t> </a:t>
            </a:r>
          </a:p>
        </p:txBody>
      </p:sp>
      <p:sp>
        <p:nvSpPr>
          <p:cNvPr id="23" name="ZoneTexte 22">
            <a:hlinkClick r:id="rId10" action="ppaction://hlinksldjump"/>
            <a:extLst>
              <a:ext uri="{FF2B5EF4-FFF2-40B4-BE49-F238E27FC236}">
                <a16:creationId xmlns:a16="http://schemas.microsoft.com/office/drawing/2014/main" id="{E8C32857-E375-E50B-E0D8-D7F9DEE96322}"/>
              </a:ext>
            </a:extLst>
          </p:cNvPr>
          <p:cNvSpPr txBox="1"/>
          <p:nvPr/>
        </p:nvSpPr>
        <p:spPr>
          <a:xfrm rot="21366546">
            <a:off x="326673" y="3379183"/>
            <a:ext cx="242414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Apprentissages</a:t>
            </a:r>
            <a:r>
              <a:rPr lang="fr-FR" dirty="0"/>
              <a:t> </a:t>
            </a:r>
          </a:p>
        </p:txBody>
      </p:sp>
      <p:sp>
        <p:nvSpPr>
          <p:cNvPr id="25" name="ZoneTexte 24">
            <a:hlinkClick r:id="rId11" action="ppaction://hlinksldjump"/>
            <a:extLst>
              <a:ext uri="{FF2B5EF4-FFF2-40B4-BE49-F238E27FC236}">
                <a16:creationId xmlns:a16="http://schemas.microsoft.com/office/drawing/2014/main" id="{AA5F619C-D2A2-7733-D692-4BD8EB0A07E5}"/>
              </a:ext>
            </a:extLst>
          </p:cNvPr>
          <p:cNvSpPr txBox="1"/>
          <p:nvPr/>
        </p:nvSpPr>
        <p:spPr>
          <a:xfrm rot="205266">
            <a:off x="9204836" y="1838712"/>
            <a:ext cx="275609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École &amp; famille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7" name="ZoneTexte 26">
            <a:hlinkClick r:id="rId12" action="ppaction://hlinksldjump"/>
            <a:extLst>
              <a:ext uri="{FF2B5EF4-FFF2-40B4-BE49-F238E27FC236}">
                <a16:creationId xmlns:a16="http://schemas.microsoft.com/office/drawing/2014/main" id="{C75223EC-3D2D-8CAA-5B92-D6BC7936D65C}"/>
              </a:ext>
            </a:extLst>
          </p:cNvPr>
          <p:cNvSpPr txBox="1"/>
          <p:nvPr/>
        </p:nvSpPr>
        <p:spPr>
          <a:xfrm rot="205266">
            <a:off x="9204836" y="2680330"/>
            <a:ext cx="275609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2400" b="1" dirty="0">
                <a:latin typeface="Comic Sans MS" panose="030F0702030302020204" pitchFamily="66" charset="0"/>
              </a:rPr>
              <a:t>Les projets</a:t>
            </a:r>
            <a:endParaRPr lang="fr-FR" dirty="0"/>
          </a:p>
        </p:txBody>
      </p:sp>
      <p:sp>
        <p:nvSpPr>
          <p:cNvPr id="29" name="ZoneTexte 28">
            <a:hlinkClick r:id="rId13" action="ppaction://hlinksldjump"/>
            <a:extLst>
              <a:ext uri="{FF2B5EF4-FFF2-40B4-BE49-F238E27FC236}">
                <a16:creationId xmlns:a16="http://schemas.microsoft.com/office/drawing/2014/main" id="{3079B50C-54BB-6D5C-D431-3EBBDE211127}"/>
              </a:ext>
            </a:extLst>
          </p:cNvPr>
          <p:cNvSpPr txBox="1"/>
          <p:nvPr/>
        </p:nvSpPr>
        <p:spPr>
          <a:xfrm rot="205266">
            <a:off x="9287656" y="3442318"/>
            <a:ext cx="275609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2400" b="1" dirty="0">
                <a:latin typeface="Comic Sans MS" panose="030F0702030302020204" pitchFamily="66" charset="0"/>
              </a:rPr>
              <a:t>Infos pratiques</a:t>
            </a:r>
            <a:endParaRPr lang="fr-FR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8B4D1313-6137-F5F4-512D-48D7E8E40E41}"/>
              </a:ext>
            </a:extLst>
          </p:cNvPr>
          <p:cNvSpPr txBox="1"/>
          <p:nvPr/>
        </p:nvSpPr>
        <p:spPr>
          <a:xfrm rot="205266">
            <a:off x="9105760" y="4280414"/>
            <a:ext cx="275609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Accompagnement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9CCF40C-E6F3-6ECC-EAE9-CDB4ABF1103C}"/>
              </a:ext>
            </a:extLst>
          </p:cNvPr>
          <p:cNvSpPr txBox="1"/>
          <p:nvPr/>
        </p:nvSpPr>
        <p:spPr>
          <a:xfrm rot="205266">
            <a:off x="9105760" y="5087850"/>
            <a:ext cx="275609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2400" b="1" dirty="0">
                <a:latin typeface="Comic Sans MS" panose="030F0702030302020204" pitchFamily="66" charset="0"/>
              </a:rPr>
              <a:t>Des questions 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0746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7F974-E75D-DAAA-2DC1-081C45AB2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EEF52394-E909-2952-1088-BBDD12440A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23819" y="6022427"/>
            <a:ext cx="868181" cy="83557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FE7DA8B-45B7-041D-8733-7AA7DBEB42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56"/>
          <a:stretch>
            <a:fillRect/>
          </a:stretch>
        </p:blipFill>
        <p:spPr>
          <a:xfrm>
            <a:off x="-715264" y="0"/>
            <a:ext cx="3443224" cy="706820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AA4C4D5-43C2-6179-40FB-1063BDD881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980032"/>
              </p:ext>
            </p:extLst>
          </p:nvPr>
        </p:nvGraphicFramePr>
        <p:xfrm>
          <a:off x="3184634" y="125306"/>
          <a:ext cx="3216166" cy="789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6166">
                  <a:extLst>
                    <a:ext uri="{9D8B030D-6E8A-4147-A177-3AD203B41FA5}">
                      <a16:colId xmlns:a16="http://schemas.microsoft.com/office/drawing/2014/main" val="1230922521"/>
                    </a:ext>
                  </a:extLst>
                </a:gridCol>
              </a:tblGrid>
              <a:tr h="789094">
                <a:tc>
                  <a:txBody>
                    <a:bodyPr/>
                    <a:lstStyle/>
                    <a:p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9. Les projets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2606473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B3A169E-F1E4-DDD4-D1FE-AAD4BEBA0E35}"/>
              </a:ext>
            </a:extLst>
          </p:cNvPr>
          <p:cNvSpPr txBox="1"/>
          <p:nvPr/>
        </p:nvSpPr>
        <p:spPr>
          <a:xfrm>
            <a:off x="2766309" y="2505670"/>
            <a:ext cx="89916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Dresser ici la liste des projets : sorties de fin d’année, spectacles, école de la forêt, élevages …</a:t>
            </a:r>
          </a:p>
        </p:txBody>
      </p:sp>
    </p:spTree>
    <p:extLst>
      <p:ext uri="{BB962C8B-B14F-4D97-AF65-F5344CB8AC3E}">
        <p14:creationId xmlns:p14="http://schemas.microsoft.com/office/powerpoint/2010/main" val="425150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92830-98D2-193D-78BA-679C9067C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8DBDE93C-0ADD-E960-9CA8-BF04DFD38B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23819" y="6022427"/>
            <a:ext cx="868181" cy="83557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B6CAB5C-4011-9439-90D6-A27D86A20D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56"/>
          <a:stretch>
            <a:fillRect/>
          </a:stretch>
        </p:blipFill>
        <p:spPr>
          <a:xfrm>
            <a:off x="-715264" y="0"/>
            <a:ext cx="3443224" cy="706820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78CB025-BF4F-EE05-E3EA-FD4B96E4FE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335063"/>
              </p:ext>
            </p:extLst>
          </p:nvPr>
        </p:nvGraphicFramePr>
        <p:xfrm>
          <a:off x="3184634" y="125306"/>
          <a:ext cx="6035566" cy="789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35566">
                  <a:extLst>
                    <a:ext uri="{9D8B030D-6E8A-4147-A177-3AD203B41FA5}">
                      <a16:colId xmlns:a16="http://schemas.microsoft.com/office/drawing/2014/main" val="1230922521"/>
                    </a:ext>
                  </a:extLst>
                </a:gridCol>
              </a:tblGrid>
              <a:tr h="789094">
                <a:tc>
                  <a:txBody>
                    <a:bodyPr/>
                    <a:lstStyle/>
                    <a:p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10. Informations pratiques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2606473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517E354-ED59-1233-6DC1-7C34EE8D07E6}"/>
              </a:ext>
            </a:extLst>
          </p:cNvPr>
          <p:cNvSpPr txBox="1"/>
          <p:nvPr/>
        </p:nvSpPr>
        <p:spPr>
          <a:xfrm>
            <a:off x="2994909" y="1404202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Le périscolaire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77FF3F0-CE84-22FF-F42B-63C11AD61F57}"/>
              </a:ext>
            </a:extLst>
          </p:cNvPr>
          <p:cNvSpPr txBox="1"/>
          <p:nvPr/>
        </p:nvSpPr>
        <p:spPr>
          <a:xfrm>
            <a:off x="2994909" y="2254016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L’association de parents d’élèves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704D68-B673-7A37-533D-FFC28A16D37E}"/>
              </a:ext>
            </a:extLst>
          </p:cNvPr>
          <p:cNvSpPr txBox="1"/>
          <p:nvPr/>
        </p:nvSpPr>
        <p:spPr>
          <a:xfrm>
            <a:off x="2994909" y="3103830"/>
            <a:ext cx="8991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Temps forts de l’année : quelles tenues prévoir ? …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D1C6B7F-C106-C58F-A48B-ACDE85D59564}"/>
              </a:ext>
            </a:extLst>
          </p:cNvPr>
          <p:cNvSpPr txBox="1"/>
          <p:nvPr/>
        </p:nvSpPr>
        <p:spPr>
          <a:xfrm>
            <a:off x="2994909" y="4488698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Anniversaires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89C9414-DD98-04AE-D031-E254FA786EED}"/>
              </a:ext>
            </a:extLst>
          </p:cNvPr>
          <p:cNvSpPr txBox="1"/>
          <p:nvPr/>
        </p:nvSpPr>
        <p:spPr>
          <a:xfrm>
            <a:off x="2918709" y="5288790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Assurances, coopérative …</a:t>
            </a:r>
          </a:p>
        </p:txBody>
      </p:sp>
    </p:spTree>
    <p:extLst>
      <p:ext uri="{BB962C8B-B14F-4D97-AF65-F5344CB8AC3E}">
        <p14:creationId xmlns:p14="http://schemas.microsoft.com/office/powerpoint/2010/main" val="128224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58069-5726-08F5-56DD-01D7F9468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F607A4F7-E84F-B2F6-4B7F-48F96D573E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23819" y="6022427"/>
            <a:ext cx="868181" cy="83557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D4BBA22-D082-016F-5299-D0F7122FB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56"/>
          <a:stretch>
            <a:fillRect/>
          </a:stretch>
        </p:blipFill>
        <p:spPr>
          <a:xfrm>
            <a:off x="-715264" y="0"/>
            <a:ext cx="3443224" cy="706820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AB48E34-D02B-8883-2FDB-BEE1FE3190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862977"/>
              </p:ext>
            </p:extLst>
          </p:nvPr>
        </p:nvGraphicFramePr>
        <p:xfrm>
          <a:off x="2529840" y="125306"/>
          <a:ext cx="9464040" cy="789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64040">
                  <a:extLst>
                    <a:ext uri="{9D8B030D-6E8A-4147-A177-3AD203B41FA5}">
                      <a16:colId xmlns:a16="http://schemas.microsoft.com/office/drawing/2014/main" val="1230922521"/>
                    </a:ext>
                  </a:extLst>
                </a:gridCol>
              </a:tblGrid>
              <a:tr h="789094">
                <a:tc>
                  <a:txBody>
                    <a:bodyPr/>
                    <a:lstStyle/>
                    <a:p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11. Comment bien accompagner son enfant ?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2606473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C7DA150-0D88-AA57-9B18-E6A669EB6E02}"/>
              </a:ext>
            </a:extLst>
          </p:cNvPr>
          <p:cNvSpPr txBox="1"/>
          <p:nvPr/>
        </p:nvSpPr>
        <p:spPr>
          <a:xfrm>
            <a:off x="3002280" y="1815682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Sommeil et écrans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41FA902-C6E4-9729-8E34-CB8462337788}"/>
              </a:ext>
            </a:extLst>
          </p:cNvPr>
          <p:cNvSpPr txBox="1"/>
          <p:nvPr/>
        </p:nvSpPr>
        <p:spPr>
          <a:xfrm>
            <a:off x="3002280" y="3090446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Le rôle du parent pendant les devoirs</a:t>
            </a:r>
          </a:p>
        </p:txBody>
      </p:sp>
    </p:spTree>
    <p:extLst>
      <p:ext uri="{BB962C8B-B14F-4D97-AF65-F5344CB8AC3E}">
        <p14:creationId xmlns:p14="http://schemas.microsoft.com/office/powerpoint/2010/main" val="253466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52B18-042E-CBFE-F00C-B4075B4CF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A37BAEFE-C0D8-1508-5C06-75DF023350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23819" y="6022427"/>
            <a:ext cx="868181" cy="83557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DF1CD50-B5F9-0A47-029C-ED28CD38E2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56"/>
          <a:stretch>
            <a:fillRect/>
          </a:stretch>
        </p:blipFill>
        <p:spPr>
          <a:xfrm>
            <a:off x="-715264" y="0"/>
            <a:ext cx="3443224" cy="706820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252EDA2-B3C0-D299-B1D4-B4AF93CE7CAB}"/>
              </a:ext>
            </a:extLst>
          </p:cNvPr>
          <p:cNvGraphicFramePr>
            <a:graphicFrameLocks noGrp="1"/>
          </p:cNvGraphicFramePr>
          <p:nvPr/>
        </p:nvGraphicFramePr>
        <p:xfrm>
          <a:off x="3184634" y="125306"/>
          <a:ext cx="5822734" cy="789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22734">
                  <a:extLst>
                    <a:ext uri="{9D8B030D-6E8A-4147-A177-3AD203B41FA5}">
                      <a16:colId xmlns:a16="http://schemas.microsoft.com/office/drawing/2014/main" val="1230922521"/>
                    </a:ext>
                  </a:extLst>
                </a:gridCol>
              </a:tblGrid>
              <a:tr h="789094">
                <a:tc>
                  <a:txBody>
                    <a:bodyPr/>
                    <a:lstStyle/>
                    <a:p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1. Bienvenue dans la classe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2606473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3A436845-5E50-D2F3-0666-9BEE5A9C8AF3}"/>
              </a:ext>
            </a:extLst>
          </p:cNvPr>
          <p:cNvSpPr txBox="1"/>
          <p:nvPr/>
        </p:nvSpPr>
        <p:spPr>
          <a:xfrm>
            <a:off x="2987040" y="1203960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Nom, prénom de l’enseignant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CF9F69A-4F81-1CD4-8D0F-0BAC34E2E940}"/>
              </a:ext>
            </a:extLst>
          </p:cNvPr>
          <p:cNvSpPr txBox="1"/>
          <p:nvPr/>
        </p:nvSpPr>
        <p:spPr>
          <a:xfrm>
            <a:off x="2987040" y="2505670"/>
            <a:ext cx="89916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Nombre d’élèves en tout</a:t>
            </a:r>
          </a:p>
          <a:p>
            <a:r>
              <a:rPr lang="fr-FR" sz="3800" dirty="0">
                <a:latin typeface="Comic Sans MS" panose="030F0702030302020204" pitchFamily="66" charset="0"/>
              </a:rPr>
              <a:t>Par niveau</a:t>
            </a:r>
          </a:p>
          <a:p>
            <a:r>
              <a:rPr lang="fr-FR" sz="3800" dirty="0">
                <a:latin typeface="Comic Sans MS" panose="030F0702030302020204" pitchFamily="66" charset="0"/>
              </a:rPr>
              <a:t>Répartition filles/garçons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B098828-64C7-F9D1-8BF4-816DBC626DBC}"/>
              </a:ext>
            </a:extLst>
          </p:cNvPr>
          <p:cNvSpPr txBox="1"/>
          <p:nvPr/>
        </p:nvSpPr>
        <p:spPr>
          <a:xfrm>
            <a:off x="2987040" y="5055759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Les adultes de la classe</a:t>
            </a:r>
          </a:p>
        </p:txBody>
      </p:sp>
    </p:spTree>
    <p:extLst>
      <p:ext uri="{BB962C8B-B14F-4D97-AF65-F5344CB8AC3E}">
        <p14:creationId xmlns:p14="http://schemas.microsoft.com/office/powerpoint/2010/main" val="1997537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B7462C81-A8FD-D107-A740-3DA46BA9A3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23819" y="6022427"/>
            <a:ext cx="868181" cy="83557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414580C-BC81-D8ED-8A77-CA3A771765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56"/>
          <a:stretch>
            <a:fillRect/>
          </a:stretch>
        </p:blipFill>
        <p:spPr>
          <a:xfrm>
            <a:off x="-715264" y="0"/>
            <a:ext cx="3443224" cy="706820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098A002-91A3-62E8-0BBB-F84325772F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201770"/>
              </p:ext>
            </p:extLst>
          </p:nvPr>
        </p:nvGraphicFramePr>
        <p:xfrm>
          <a:off x="3184634" y="125306"/>
          <a:ext cx="6081286" cy="789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1286">
                  <a:extLst>
                    <a:ext uri="{9D8B030D-6E8A-4147-A177-3AD203B41FA5}">
                      <a16:colId xmlns:a16="http://schemas.microsoft.com/office/drawing/2014/main" val="1230922521"/>
                    </a:ext>
                  </a:extLst>
                </a:gridCol>
              </a:tblGrid>
              <a:tr h="789094">
                <a:tc>
                  <a:txBody>
                    <a:bodyPr/>
                    <a:lstStyle/>
                    <a:p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2. Organisation de la classe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2606473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38ED880-8D1D-EBCF-5FC8-3ABDFC60CC1E}"/>
              </a:ext>
            </a:extLst>
          </p:cNvPr>
          <p:cNvSpPr txBox="1"/>
          <p:nvPr/>
        </p:nvSpPr>
        <p:spPr>
          <a:xfrm>
            <a:off x="2910840" y="1140856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Horaires de l’école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15023B3-1583-56B7-C3AC-69DD2F503A23}"/>
              </a:ext>
            </a:extLst>
          </p:cNvPr>
          <p:cNvSpPr txBox="1"/>
          <p:nvPr/>
        </p:nvSpPr>
        <p:spPr>
          <a:xfrm>
            <a:off x="2910840" y="2339523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Organisation générale de la semaine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D84A375-0AC8-2D16-2A12-BDAB23D81650}"/>
              </a:ext>
            </a:extLst>
          </p:cNvPr>
          <p:cNvSpPr txBox="1"/>
          <p:nvPr/>
        </p:nvSpPr>
        <p:spPr>
          <a:xfrm>
            <a:off x="2910840" y="3841370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Les espaces de la classe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5D2F328-6EAD-E904-0F87-117285A6FBAE}"/>
              </a:ext>
            </a:extLst>
          </p:cNvPr>
          <p:cNvSpPr txBox="1"/>
          <p:nvPr/>
        </p:nvSpPr>
        <p:spPr>
          <a:xfrm>
            <a:off x="2910840" y="5343217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Le matériel de la classe</a:t>
            </a:r>
          </a:p>
        </p:txBody>
      </p:sp>
    </p:spTree>
    <p:extLst>
      <p:ext uri="{BB962C8B-B14F-4D97-AF65-F5344CB8AC3E}">
        <p14:creationId xmlns:p14="http://schemas.microsoft.com/office/powerpoint/2010/main" val="236637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26F05-7448-6E9B-4B2F-6BA6731DA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344C3AD9-3FA3-63A9-FDC0-F2DC72F9CF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23819" y="6022427"/>
            <a:ext cx="868181" cy="83557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9CCF9B2-FABE-946E-A5AA-752977A3A4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56"/>
          <a:stretch>
            <a:fillRect/>
          </a:stretch>
        </p:blipFill>
        <p:spPr>
          <a:xfrm>
            <a:off x="-715264" y="0"/>
            <a:ext cx="3443224" cy="706820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051900F-C1F8-11C9-7B0D-E5BC89B946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938086"/>
              </p:ext>
            </p:extLst>
          </p:nvPr>
        </p:nvGraphicFramePr>
        <p:xfrm>
          <a:off x="3184634" y="125306"/>
          <a:ext cx="6538486" cy="789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38486">
                  <a:extLst>
                    <a:ext uri="{9D8B030D-6E8A-4147-A177-3AD203B41FA5}">
                      <a16:colId xmlns:a16="http://schemas.microsoft.com/office/drawing/2014/main" val="1230922521"/>
                    </a:ext>
                  </a:extLst>
                </a:gridCol>
              </a:tblGrid>
              <a:tr h="789094">
                <a:tc>
                  <a:txBody>
                    <a:bodyPr/>
                    <a:lstStyle/>
                    <a:p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3. Notre façon de travailler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2606473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BF21E0B5-FDCC-5ED1-C229-A59063D22313}"/>
              </a:ext>
            </a:extLst>
          </p:cNvPr>
          <p:cNvSpPr txBox="1"/>
          <p:nvPr/>
        </p:nvSpPr>
        <p:spPr>
          <a:xfrm>
            <a:off x="2910840" y="1498515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Le travail en classe entière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FF11421-A8E1-891D-B3AE-04FE7C1B75C7}"/>
              </a:ext>
            </a:extLst>
          </p:cNvPr>
          <p:cNvSpPr txBox="1"/>
          <p:nvPr/>
        </p:nvSpPr>
        <p:spPr>
          <a:xfrm>
            <a:off x="2910840" y="2648953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Le travail en groupe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C7C9D43-6A54-DB36-E705-FAFE591FFA5B}"/>
              </a:ext>
            </a:extLst>
          </p:cNvPr>
          <p:cNvSpPr txBox="1"/>
          <p:nvPr/>
        </p:nvSpPr>
        <p:spPr>
          <a:xfrm>
            <a:off x="2910840" y="3841370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Le travail individuel et en autonomie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3F654A2-70D6-9F4C-0D22-2461F0495F90}"/>
              </a:ext>
            </a:extLst>
          </p:cNvPr>
          <p:cNvSpPr txBox="1"/>
          <p:nvPr/>
        </p:nvSpPr>
        <p:spPr>
          <a:xfrm>
            <a:off x="2910840" y="4991808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La différenciation</a:t>
            </a:r>
          </a:p>
        </p:txBody>
      </p:sp>
    </p:spTree>
    <p:extLst>
      <p:ext uri="{BB962C8B-B14F-4D97-AF65-F5344CB8AC3E}">
        <p14:creationId xmlns:p14="http://schemas.microsoft.com/office/powerpoint/2010/main" val="40483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4405C-7D1E-56F2-F021-34310F407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971124B5-6FDB-1F1F-BF3E-E5BFF1424B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23819" y="6022427"/>
            <a:ext cx="868181" cy="83557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CE78AE9-AFB2-41F9-DA80-8EFB588ECE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56"/>
          <a:stretch>
            <a:fillRect/>
          </a:stretch>
        </p:blipFill>
        <p:spPr>
          <a:xfrm>
            <a:off x="-715264" y="0"/>
            <a:ext cx="3443224" cy="706820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3E55B13-8B21-C9FD-9A2D-C20E80E2E2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543480"/>
              </p:ext>
            </p:extLst>
          </p:nvPr>
        </p:nvGraphicFramePr>
        <p:xfrm>
          <a:off x="3184634" y="125306"/>
          <a:ext cx="4831606" cy="789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31606">
                  <a:extLst>
                    <a:ext uri="{9D8B030D-6E8A-4147-A177-3AD203B41FA5}">
                      <a16:colId xmlns:a16="http://schemas.microsoft.com/office/drawing/2014/main" val="1230922521"/>
                    </a:ext>
                  </a:extLst>
                </a:gridCol>
              </a:tblGrid>
              <a:tr h="789094">
                <a:tc>
                  <a:txBody>
                    <a:bodyPr/>
                    <a:lstStyle/>
                    <a:p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4. Les apprentissages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2606473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9DCB2B3-ED93-5824-F16F-A149C44C4468}"/>
              </a:ext>
            </a:extLst>
          </p:cNvPr>
          <p:cNvSpPr txBox="1"/>
          <p:nvPr/>
        </p:nvSpPr>
        <p:spPr>
          <a:xfrm>
            <a:off x="3184634" y="2610773"/>
            <a:ext cx="89916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Développer ici la base du travail : les programmes scolaires et les changements</a:t>
            </a:r>
          </a:p>
        </p:txBody>
      </p:sp>
    </p:spTree>
    <p:extLst>
      <p:ext uri="{BB962C8B-B14F-4D97-AF65-F5344CB8AC3E}">
        <p14:creationId xmlns:p14="http://schemas.microsoft.com/office/powerpoint/2010/main" val="125909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1148F-4B31-1713-36BA-20780B2D7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8A0AB96B-11A4-6E6C-BD84-8316590B62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23819" y="6022427"/>
            <a:ext cx="868181" cy="83557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5749C6F-94C8-9786-920F-BCA56B6BDE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56"/>
          <a:stretch>
            <a:fillRect/>
          </a:stretch>
        </p:blipFill>
        <p:spPr>
          <a:xfrm>
            <a:off x="-715264" y="0"/>
            <a:ext cx="3443224" cy="706820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D2D98F7-2835-DA74-C0DC-747BC1E1A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077928"/>
              </p:ext>
            </p:extLst>
          </p:nvPr>
        </p:nvGraphicFramePr>
        <p:xfrm>
          <a:off x="3184634" y="125306"/>
          <a:ext cx="5822734" cy="789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22734">
                  <a:extLst>
                    <a:ext uri="{9D8B030D-6E8A-4147-A177-3AD203B41FA5}">
                      <a16:colId xmlns:a16="http://schemas.microsoft.com/office/drawing/2014/main" val="1230922521"/>
                    </a:ext>
                  </a:extLst>
                </a:gridCol>
              </a:tblGrid>
              <a:tr h="789094">
                <a:tc>
                  <a:txBody>
                    <a:bodyPr/>
                    <a:lstStyle/>
                    <a:p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5. Le travail personnel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2606473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9D6C855C-8B84-CAFF-D403-07CB028801BD}"/>
              </a:ext>
            </a:extLst>
          </p:cNvPr>
          <p:cNvSpPr txBox="1"/>
          <p:nvPr/>
        </p:nvSpPr>
        <p:spPr>
          <a:xfrm>
            <a:off x="2880360" y="1402970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Que faire chaque soir 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1E354F-D230-B75B-7FD4-680A83CB7FD8}"/>
              </a:ext>
            </a:extLst>
          </p:cNvPr>
          <p:cNvSpPr txBox="1"/>
          <p:nvPr/>
        </p:nvSpPr>
        <p:spPr>
          <a:xfrm>
            <a:off x="2880360" y="2568648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Agenda papier / Agenda numérique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F467AC6-0A60-94BE-CD84-C8161DDBFA1D}"/>
              </a:ext>
            </a:extLst>
          </p:cNvPr>
          <p:cNvSpPr txBox="1"/>
          <p:nvPr/>
        </p:nvSpPr>
        <p:spPr>
          <a:xfrm>
            <a:off x="2896128" y="3734326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Lecture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69DCD87-684E-23AA-81F0-0ADEC45D37C5}"/>
              </a:ext>
            </a:extLst>
          </p:cNvPr>
          <p:cNvSpPr txBox="1"/>
          <p:nvPr/>
        </p:nvSpPr>
        <p:spPr>
          <a:xfrm>
            <a:off x="2896128" y="4900004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Cahier de leçons</a:t>
            </a:r>
          </a:p>
        </p:txBody>
      </p:sp>
    </p:spTree>
    <p:extLst>
      <p:ext uri="{BB962C8B-B14F-4D97-AF65-F5344CB8AC3E}">
        <p14:creationId xmlns:p14="http://schemas.microsoft.com/office/powerpoint/2010/main" val="317879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CD326-1F1F-7FDE-6F31-663161B1C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A22A8A65-3EB7-D617-5D2C-A15B8F27D4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23819" y="6022427"/>
            <a:ext cx="868181" cy="83557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0940F47-7B3B-1609-301D-7D729537F9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56"/>
          <a:stretch>
            <a:fillRect/>
          </a:stretch>
        </p:blipFill>
        <p:spPr>
          <a:xfrm>
            <a:off x="-715264" y="0"/>
            <a:ext cx="3443224" cy="706820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EB5CD3A-B07C-3DC4-AF40-BAFFD37FFC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182351"/>
              </p:ext>
            </p:extLst>
          </p:nvPr>
        </p:nvGraphicFramePr>
        <p:xfrm>
          <a:off x="3184634" y="125306"/>
          <a:ext cx="5822734" cy="789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22734">
                  <a:extLst>
                    <a:ext uri="{9D8B030D-6E8A-4147-A177-3AD203B41FA5}">
                      <a16:colId xmlns:a16="http://schemas.microsoft.com/office/drawing/2014/main" val="1230922521"/>
                    </a:ext>
                  </a:extLst>
                </a:gridCol>
              </a:tblGrid>
              <a:tr h="789094">
                <a:tc>
                  <a:txBody>
                    <a:bodyPr/>
                    <a:lstStyle/>
                    <a:p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6. Les évaluations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2606473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3A9DD24B-DFF0-2AB1-CB96-502B746CB9F1}"/>
              </a:ext>
            </a:extLst>
          </p:cNvPr>
          <p:cNvSpPr txBox="1"/>
          <p:nvPr/>
        </p:nvSpPr>
        <p:spPr>
          <a:xfrm>
            <a:off x="2903469" y="1402606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Evaluations nationales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4CD6367-BA3A-F1CC-AF1F-D92A1C3398CC}"/>
              </a:ext>
            </a:extLst>
          </p:cNvPr>
          <p:cNvSpPr txBox="1"/>
          <p:nvPr/>
        </p:nvSpPr>
        <p:spPr>
          <a:xfrm>
            <a:off x="2903469" y="2547202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Livret, LSU, cahier de réussite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D8066FB-2DEE-30FC-BF17-02F2324EB65F}"/>
              </a:ext>
            </a:extLst>
          </p:cNvPr>
          <p:cNvSpPr txBox="1"/>
          <p:nvPr/>
        </p:nvSpPr>
        <p:spPr>
          <a:xfrm>
            <a:off x="2903469" y="3758237"/>
            <a:ext cx="8991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Modalités d’évaluations tout au long de l’année</a:t>
            </a:r>
          </a:p>
        </p:txBody>
      </p:sp>
    </p:spTree>
    <p:extLst>
      <p:ext uri="{BB962C8B-B14F-4D97-AF65-F5344CB8AC3E}">
        <p14:creationId xmlns:p14="http://schemas.microsoft.com/office/powerpoint/2010/main" val="424128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6792C-94FD-A2D7-D564-BB868713D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F42DE135-2B18-312B-C9DA-BACF7DB6E6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23819" y="6022427"/>
            <a:ext cx="868181" cy="83557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A758C5E-7BF7-E17B-2573-5080B3F2EB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56"/>
          <a:stretch>
            <a:fillRect/>
          </a:stretch>
        </p:blipFill>
        <p:spPr>
          <a:xfrm>
            <a:off x="-715264" y="0"/>
            <a:ext cx="3443224" cy="706820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ACAB24D-75EE-CA7E-E986-2C214A7A44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60706"/>
              </p:ext>
            </p:extLst>
          </p:nvPr>
        </p:nvGraphicFramePr>
        <p:xfrm>
          <a:off x="3184634" y="125306"/>
          <a:ext cx="4054366" cy="789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4366">
                  <a:extLst>
                    <a:ext uri="{9D8B030D-6E8A-4147-A177-3AD203B41FA5}">
                      <a16:colId xmlns:a16="http://schemas.microsoft.com/office/drawing/2014/main" val="1230922521"/>
                    </a:ext>
                  </a:extLst>
                </a:gridCol>
              </a:tblGrid>
              <a:tr h="789094">
                <a:tc>
                  <a:txBody>
                    <a:bodyPr/>
                    <a:lstStyle/>
                    <a:p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7. Vivre ensemble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2606473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CF8DC55F-A6EC-0B43-B9B4-30C0C8158B42}"/>
              </a:ext>
            </a:extLst>
          </p:cNvPr>
          <p:cNvSpPr txBox="1"/>
          <p:nvPr/>
        </p:nvSpPr>
        <p:spPr>
          <a:xfrm>
            <a:off x="3055869" y="1358482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Règles de vie de la classe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5A51A1-4981-7B30-EE4F-4E5D41A2484E}"/>
              </a:ext>
            </a:extLst>
          </p:cNvPr>
          <p:cNvSpPr txBox="1"/>
          <p:nvPr/>
        </p:nvSpPr>
        <p:spPr>
          <a:xfrm>
            <a:off x="2903469" y="2547202"/>
            <a:ext cx="8991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Responsabilisation des élèves (conseils, monnaie intérieure, métiers …)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022B512-6378-04AB-0B8B-17576DA233F8}"/>
              </a:ext>
            </a:extLst>
          </p:cNvPr>
          <p:cNvSpPr txBox="1"/>
          <p:nvPr/>
        </p:nvSpPr>
        <p:spPr>
          <a:xfrm>
            <a:off x="2903469" y="4320698"/>
            <a:ext cx="8991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Prévention du harcèlement scolaire : le protocole </a:t>
            </a:r>
            <a:r>
              <a:rPr lang="fr-FR" sz="3800" dirty="0" err="1">
                <a:latin typeface="Comic Sans MS" panose="030F0702030302020204" pitchFamily="66" charset="0"/>
              </a:rPr>
              <a:t>pHARe</a:t>
            </a:r>
            <a:endParaRPr lang="fr-FR" sz="3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796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878A0-C300-00DA-8AEA-5CE04B480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EF0A2976-E00B-CD93-2481-125E092C23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23819" y="6022427"/>
            <a:ext cx="868181" cy="83557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ADF35BD-8446-7EF1-0A2C-F77CFC17DB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56"/>
          <a:stretch>
            <a:fillRect/>
          </a:stretch>
        </p:blipFill>
        <p:spPr>
          <a:xfrm>
            <a:off x="-715264" y="0"/>
            <a:ext cx="3443224" cy="706820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85FD44C-A632-C1EA-F3C7-A8BBB6C4A3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795368"/>
              </p:ext>
            </p:extLst>
          </p:nvPr>
        </p:nvGraphicFramePr>
        <p:xfrm>
          <a:off x="3184634" y="125306"/>
          <a:ext cx="4039126" cy="789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9126">
                  <a:extLst>
                    <a:ext uri="{9D8B030D-6E8A-4147-A177-3AD203B41FA5}">
                      <a16:colId xmlns:a16="http://schemas.microsoft.com/office/drawing/2014/main" val="1230922521"/>
                    </a:ext>
                  </a:extLst>
                </a:gridCol>
              </a:tblGrid>
              <a:tr h="789094">
                <a:tc>
                  <a:txBody>
                    <a:bodyPr/>
                    <a:lstStyle/>
                    <a:p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8. Ecole &amp; famille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2606473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A580B7E-1584-1DAC-FED3-93CDF418AF30}"/>
              </a:ext>
            </a:extLst>
          </p:cNvPr>
          <p:cNvSpPr txBox="1"/>
          <p:nvPr/>
        </p:nvSpPr>
        <p:spPr>
          <a:xfrm>
            <a:off x="2994909" y="1404202"/>
            <a:ext cx="8991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Communication : ENT, cahier de liaison, téléphone. Quand ? Pourquoi 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5418DAC-9CF4-BBAE-A36B-A9D9C1C24202}"/>
              </a:ext>
            </a:extLst>
          </p:cNvPr>
          <p:cNvSpPr txBox="1"/>
          <p:nvPr/>
        </p:nvSpPr>
        <p:spPr>
          <a:xfrm>
            <a:off x="2994909" y="2930031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Demande ou proposition de RDV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8F496FE-0A9D-D127-D805-697017E17FCA}"/>
              </a:ext>
            </a:extLst>
          </p:cNvPr>
          <p:cNvSpPr txBox="1"/>
          <p:nvPr/>
        </p:nvSpPr>
        <p:spPr>
          <a:xfrm>
            <a:off x="2994909" y="3966475"/>
            <a:ext cx="899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Les grands RDV de l’année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F7B774-910C-3018-0CC5-B7F23C25EE24}"/>
              </a:ext>
            </a:extLst>
          </p:cNvPr>
          <p:cNvSpPr txBox="1"/>
          <p:nvPr/>
        </p:nvSpPr>
        <p:spPr>
          <a:xfrm>
            <a:off x="2994909" y="5002919"/>
            <a:ext cx="8991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Comic Sans MS" panose="030F0702030302020204" pitchFamily="66" charset="0"/>
              </a:rPr>
              <a:t>S’investir dans l’école : délégué, piscine, sortie scolaire …</a:t>
            </a:r>
          </a:p>
        </p:txBody>
      </p:sp>
    </p:spTree>
    <p:extLst>
      <p:ext uri="{BB962C8B-B14F-4D97-AF65-F5344CB8AC3E}">
        <p14:creationId xmlns:p14="http://schemas.microsoft.com/office/powerpoint/2010/main" val="143072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293</Words>
  <Application>Microsoft Office PowerPoint</Application>
  <PresentationFormat>Grand écran</PresentationFormat>
  <Paragraphs>61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Comic Sans MS</vt:lpstr>
      <vt:lpstr>Marelle 2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Stéphanie escoin</dc:creator>
  <cp:lastModifiedBy>Stéphanie escoin</cp:lastModifiedBy>
  <cp:revision>1</cp:revision>
  <dcterms:created xsi:type="dcterms:W3CDTF">2026-09-02T15:51:26Z</dcterms:created>
  <dcterms:modified xsi:type="dcterms:W3CDTF">2026-09-02T18:45:10Z</dcterms:modified>
</cp:coreProperties>
</file>