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4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115" y="4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0BAF0-5054-057E-F230-81FFCB065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7FE917-C69B-2C87-2392-6E127E107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22F48A-DF10-17FD-8D27-1CBDFE75F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BA8B12-7E89-86EB-5754-3F455BAF1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68A112-B406-CE18-4416-F7130396B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243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56683-7B9B-A141-45E9-EE67F1C55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3A14BE-EB76-3567-A6B1-F8CA851F3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F9AF0A-E920-836F-A66A-D59E81FD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C0B7D6-2F7B-5382-409D-87D02A82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B4A914-F223-F36C-8E88-430B25ECA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75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E8C9-5051-86FE-49D5-395A81639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273121-3DE9-7250-72AD-A383C186C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D9B259-22F2-330F-C587-27975567E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90F72C-29F6-AC1E-66AF-A8FDD6E01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49EA26-4A77-F9DD-C14E-95CE5D384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257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B0D8D5-E29B-7872-3F1F-27376481F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3C56AE-2836-0127-BA1A-D963A95CF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4BECA9B-BA7D-5D2B-6718-BF59ADF03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AF1556-177A-3566-6852-D28535B15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9FD8C4-DD7D-5E81-06CC-DA837D8B9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69E662-5170-CB8A-5E26-BB569082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45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CB4A8-7876-5BF0-EB31-444A0190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BA60CA-0968-2FB8-EECF-7CD1FA53A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53AA92-88C9-A8E8-99C0-64D2A319E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95941B-1126-467C-6B22-43A831EC8D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3155ADC-4776-C565-7A12-FF1003D6E2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B7206D2-0B17-6C80-90B8-91D612455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E85C0F-2347-433A-3ACD-9E26FD5E2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92D6B51-55D7-264A-6E4C-58219783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422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4B873B-8636-9C67-BD28-4F055B6B9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8D1A1E-3AEE-F623-FCC9-BCB5A8A2D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3F9207C-1AA6-C20C-34A7-D36F6C961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4C91C08-868D-08F2-9005-06563C07B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97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EFBEB58-81EE-1E65-F719-DB88DED37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E6B3880-DA8F-325F-9999-92676A8D9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F8A131-8474-DBBC-A8E3-5DEFBA0C6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179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409BF-249D-7F31-BB4F-0ED8A078A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E277BF-EB19-D1C9-A7E8-C2325B0F3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F87302-F181-9FF8-415C-BED9C8E210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BA153C-DD42-946C-9A34-99F994A9E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B151D02-2851-8B41-B7D1-218859A85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31B970-8F45-8B03-F487-6F9AABA7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679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39FB16-3709-DB15-97B2-E65459515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D37D0D-BCDE-A13B-CD17-D5039C9B93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1D5509-0CA8-0494-0765-C3D300B7D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67920B-E888-94B4-F401-1BEBE228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204047-F4A4-9BCF-DEDB-AF9DD413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1D6790-211C-99F7-2580-2A6E80C76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040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970E92-6FB5-8B49-A400-7881EB92C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182CE3-24C9-AABE-19D8-F790C36A5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76BE08-AF6C-31E4-726D-2223DADC5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6E234C-2165-356A-E565-33C631ABC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0C3C69-A3A7-0DCE-2B9B-DFCA316A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51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0A9266-E4A9-C1C5-7F03-B219E6E108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5FB1F4-6488-8A1C-94A5-3EBC6C1C6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823C60-87F9-29AD-75AF-736262C2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D18E33-F72B-8EEE-432B-60AAA8FCC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87ED9A-C1EE-5367-BF8C-BFAFD38D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215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6B9D7EA-D28B-7D57-1BC4-894C1220B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0D3429-B7E9-B4DD-3A4D-AB4970361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B7C8C9-FBA0-B079-6030-3A5B7EB66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C00B5D-81BE-4D26-9135-BA694878D3A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EA1B00-DF00-F720-1469-756F54C579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6002CD-64D9-CB26-AF4A-F39AD035F5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47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slide" Target="slide5.xml"/><Relationship Id="rId3" Type="http://schemas.openxmlformats.org/officeDocument/2006/relationships/hyperlink" Target="https://youtu.be/3aCCtkLjezM?si=M7GrBDCnaKqwL9_7" TargetMode="External"/><Relationship Id="rId7" Type="http://schemas.openxmlformats.org/officeDocument/2006/relationships/slide" Target="slide2.xml"/><Relationship Id="rId12" Type="http://schemas.openxmlformats.org/officeDocument/2006/relationships/slide" Target="slide8.xml"/><Relationship Id="rId2" Type="http://schemas.openxmlformats.org/officeDocument/2006/relationships/image" Target="../media/image1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slide" Target="slide6.xml"/><Relationship Id="rId5" Type="http://schemas.openxmlformats.org/officeDocument/2006/relationships/slide" Target="slide9.xml"/><Relationship Id="rId15" Type="http://schemas.openxmlformats.org/officeDocument/2006/relationships/slide" Target="slide4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slide" Target="slide7.xml"/><Relationship Id="rId1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032687B-1EF5-87E3-AAAA-3081F621C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259" y="-254475"/>
            <a:ext cx="4702454" cy="3526840"/>
          </a:xfrm>
          <a:prstGeom prst="rect">
            <a:avLst/>
          </a:prstGeom>
        </p:spPr>
      </p:pic>
      <p:pic>
        <p:nvPicPr>
          <p:cNvPr id="5" name="Image 4">
            <a:hlinkClick r:id="rId3"/>
            <a:extLst>
              <a:ext uri="{FF2B5EF4-FFF2-40B4-BE49-F238E27FC236}">
                <a16:creationId xmlns:a16="http://schemas.microsoft.com/office/drawing/2014/main" id="{47C79FE2-C1B7-B960-DFFC-B5F43F173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480" y="0"/>
            <a:ext cx="2543176" cy="1695450"/>
          </a:xfrm>
          <a:prstGeom prst="rect">
            <a:avLst/>
          </a:prstGeom>
        </p:spPr>
      </p:pic>
      <p:sp>
        <p:nvSpPr>
          <p:cNvPr id="6" name="Flèche : chevron 5">
            <a:extLst>
              <a:ext uri="{FF2B5EF4-FFF2-40B4-BE49-F238E27FC236}">
                <a16:creationId xmlns:a16="http://schemas.microsoft.com/office/drawing/2014/main" id="{11824965-791B-1C1B-8F15-A20D17D522B2}"/>
              </a:ext>
            </a:extLst>
          </p:cNvPr>
          <p:cNvSpPr/>
          <p:nvPr/>
        </p:nvSpPr>
        <p:spPr>
          <a:xfrm rot="20740415">
            <a:off x="-403663" y="1996361"/>
            <a:ext cx="2532184" cy="522514"/>
          </a:xfrm>
          <a:prstGeom prst="chevron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Patrick Hand" panose="00000500000000000000" pitchFamily="2" charset="0"/>
              </a:rPr>
              <a:t>Au programme de cette quinzaine …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425D1C3-AAEE-2447-EE17-DF3B659A81B7}"/>
              </a:ext>
            </a:extLst>
          </p:cNvPr>
          <p:cNvSpPr txBox="1"/>
          <p:nvPr/>
        </p:nvSpPr>
        <p:spPr>
          <a:xfrm>
            <a:off x="4159045" y="0"/>
            <a:ext cx="54765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latin typeface="Patrick Hand" panose="00000500000000000000" pitchFamily="2" charset="0"/>
              </a:rPr>
              <a:t>Maurice et Katia Krafft</a:t>
            </a:r>
          </a:p>
          <a:p>
            <a:pPr algn="ctr"/>
            <a:r>
              <a:rPr lang="fr-FR" sz="4800" dirty="0">
                <a:latin typeface="Patrick Hand" panose="00000500000000000000" pitchFamily="2" charset="0"/>
              </a:rPr>
              <a:t>La passion des volcans</a:t>
            </a:r>
          </a:p>
        </p:txBody>
      </p:sp>
      <p:pic>
        <p:nvPicPr>
          <p:cNvPr id="14" name="Image 13">
            <a:hlinkClick r:id="rId5" action="ppaction://hlinksldjump"/>
            <a:extLst>
              <a:ext uri="{FF2B5EF4-FFF2-40B4-BE49-F238E27FC236}">
                <a16:creationId xmlns:a16="http://schemas.microsoft.com/office/drawing/2014/main" id="{C5FE78E8-82AC-6381-28C2-6DA2D320F7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713" y="5464694"/>
            <a:ext cx="2037398" cy="1146646"/>
          </a:xfrm>
          <a:prstGeom prst="rect">
            <a:avLst/>
          </a:prstGeom>
        </p:spPr>
      </p:pic>
      <p:pic>
        <p:nvPicPr>
          <p:cNvPr id="16" name="Image 15">
            <a:hlinkClick r:id="rId7" action="ppaction://hlinksldjump"/>
            <a:extLst>
              <a:ext uri="{FF2B5EF4-FFF2-40B4-BE49-F238E27FC236}">
                <a16:creationId xmlns:a16="http://schemas.microsoft.com/office/drawing/2014/main" id="{F46B51CD-164A-5587-2CF5-00161EE483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21" y="5398511"/>
            <a:ext cx="1918519" cy="1279013"/>
          </a:xfrm>
          <a:prstGeom prst="rect">
            <a:avLst/>
          </a:prstGeom>
        </p:spPr>
      </p:pic>
      <p:pic>
        <p:nvPicPr>
          <p:cNvPr id="18" name="Image 17">
            <a:hlinkClick r:id="rId9" action="ppaction://hlinksldjump"/>
            <a:extLst>
              <a:ext uri="{FF2B5EF4-FFF2-40B4-BE49-F238E27FC236}">
                <a16:creationId xmlns:a16="http://schemas.microsoft.com/office/drawing/2014/main" id="{15CB1B3E-1804-FEE7-418B-18D5144D11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6396128" y="4027643"/>
            <a:ext cx="832366" cy="827035"/>
          </a:xfrm>
          <a:prstGeom prst="rect">
            <a:avLst/>
          </a:prstGeom>
        </p:spPr>
      </p:pic>
      <p:pic>
        <p:nvPicPr>
          <p:cNvPr id="20" name="Image 19">
            <a:hlinkClick r:id="rId11" action="ppaction://hlinksldjump"/>
            <a:extLst>
              <a:ext uri="{FF2B5EF4-FFF2-40B4-BE49-F238E27FC236}">
                <a16:creationId xmlns:a16="http://schemas.microsoft.com/office/drawing/2014/main" id="{CB28E5EA-5BAE-1DB5-86A3-9F53F79AA8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6396128" y="3151236"/>
            <a:ext cx="832366" cy="827035"/>
          </a:xfrm>
          <a:prstGeom prst="rect">
            <a:avLst/>
          </a:prstGeom>
        </p:spPr>
      </p:pic>
      <p:pic>
        <p:nvPicPr>
          <p:cNvPr id="22" name="Image 21">
            <a:hlinkClick r:id="rId12" action="ppaction://hlinksldjump"/>
            <a:extLst>
              <a:ext uri="{FF2B5EF4-FFF2-40B4-BE49-F238E27FC236}">
                <a16:creationId xmlns:a16="http://schemas.microsoft.com/office/drawing/2014/main" id="{3067212A-050A-A22E-F576-DCFF279E8A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6396128" y="4904046"/>
            <a:ext cx="832366" cy="827035"/>
          </a:xfrm>
          <a:prstGeom prst="rect">
            <a:avLst/>
          </a:prstGeom>
        </p:spPr>
      </p:pic>
      <p:pic>
        <p:nvPicPr>
          <p:cNvPr id="24" name="Image 23">
            <a:hlinkClick r:id="rId13" action="ppaction://hlinksldjump"/>
            <a:extLst>
              <a:ext uri="{FF2B5EF4-FFF2-40B4-BE49-F238E27FC236}">
                <a16:creationId xmlns:a16="http://schemas.microsoft.com/office/drawing/2014/main" id="{2C61DBEC-9DD1-E90D-9BB4-0B2E23D8A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2658493" y="4904047"/>
            <a:ext cx="832366" cy="827035"/>
          </a:xfrm>
          <a:prstGeom prst="rect">
            <a:avLst/>
          </a:prstGeom>
        </p:spPr>
      </p:pic>
      <p:pic>
        <p:nvPicPr>
          <p:cNvPr id="26" name="Image 25">
            <a:hlinkClick r:id="rId14" action="ppaction://hlinksldjump"/>
            <a:extLst>
              <a:ext uri="{FF2B5EF4-FFF2-40B4-BE49-F238E27FC236}">
                <a16:creationId xmlns:a16="http://schemas.microsoft.com/office/drawing/2014/main" id="{C2BC692B-CE83-9F0D-B58C-B4DFB14965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2658493" y="3151237"/>
            <a:ext cx="832366" cy="827035"/>
          </a:xfrm>
          <a:prstGeom prst="rect">
            <a:avLst/>
          </a:prstGeom>
        </p:spPr>
      </p:pic>
      <p:pic>
        <p:nvPicPr>
          <p:cNvPr id="28" name="Image 27">
            <a:hlinkClick r:id="rId15" action="ppaction://hlinksldjump"/>
            <a:extLst>
              <a:ext uri="{FF2B5EF4-FFF2-40B4-BE49-F238E27FC236}">
                <a16:creationId xmlns:a16="http://schemas.microsoft.com/office/drawing/2014/main" id="{19724B2D-D907-4875-0168-4470ADCCAF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2658493" y="4027643"/>
            <a:ext cx="832366" cy="82703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6C800A5-FC2F-BF80-ADCF-66E193603AA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5" t="52275" r="10431" b="6006"/>
          <a:stretch>
            <a:fillRect/>
          </a:stretch>
        </p:blipFill>
        <p:spPr>
          <a:xfrm>
            <a:off x="7373387" y="2694039"/>
            <a:ext cx="2160000" cy="37619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36C593F-0780-C1A5-DAD5-172DB89884A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0" t="38" r="10756" b="53750"/>
          <a:stretch>
            <a:fillRect/>
          </a:stretch>
        </p:blipFill>
        <p:spPr>
          <a:xfrm>
            <a:off x="3572311" y="2611333"/>
            <a:ext cx="2160000" cy="425413"/>
          </a:xfrm>
          <a:prstGeom prst="rect">
            <a:avLst/>
          </a:prstGeom>
        </p:spPr>
      </p:pic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E6AE9DB-53E3-3077-63D9-2077524FA041}"/>
              </a:ext>
            </a:extLst>
          </p:cNvPr>
          <p:cNvCxnSpPr/>
          <p:nvPr/>
        </p:nvCxnSpPr>
        <p:spPr>
          <a:xfrm>
            <a:off x="6211935" y="2580147"/>
            <a:ext cx="0" cy="34578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hlinkClick r:id="rId14" action="ppaction://hlinksldjump"/>
            <a:extLst>
              <a:ext uri="{FF2B5EF4-FFF2-40B4-BE49-F238E27FC236}">
                <a16:creationId xmlns:a16="http://schemas.microsoft.com/office/drawing/2014/main" id="{D5C6EAF0-977B-B4AA-B4D9-796F7C76E01A}"/>
              </a:ext>
            </a:extLst>
          </p:cNvPr>
          <p:cNvSpPr txBox="1"/>
          <p:nvPr/>
        </p:nvSpPr>
        <p:spPr>
          <a:xfrm>
            <a:off x="3373420" y="3272365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1</a:t>
            </a:r>
          </a:p>
        </p:txBody>
      </p:sp>
      <p:sp>
        <p:nvSpPr>
          <p:cNvPr id="38" name="ZoneTexte 37">
            <a:hlinkClick r:id="rId11" action="ppaction://hlinksldjump"/>
            <a:extLst>
              <a:ext uri="{FF2B5EF4-FFF2-40B4-BE49-F238E27FC236}">
                <a16:creationId xmlns:a16="http://schemas.microsoft.com/office/drawing/2014/main" id="{1DB14122-11CE-C996-1372-6A92D330EDE3}"/>
              </a:ext>
            </a:extLst>
          </p:cNvPr>
          <p:cNvSpPr txBox="1"/>
          <p:nvPr/>
        </p:nvSpPr>
        <p:spPr>
          <a:xfrm>
            <a:off x="7138882" y="3272364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1</a:t>
            </a:r>
          </a:p>
        </p:txBody>
      </p:sp>
      <p:sp>
        <p:nvSpPr>
          <p:cNvPr id="40" name="ZoneTexte 39">
            <a:hlinkClick r:id="rId15" action="ppaction://hlinksldjump"/>
            <a:extLst>
              <a:ext uri="{FF2B5EF4-FFF2-40B4-BE49-F238E27FC236}">
                <a16:creationId xmlns:a16="http://schemas.microsoft.com/office/drawing/2014/main" id="{7A18A1C3-6050-DCB6-E60A-F446002177C4}"/>
              </a:ext>
            </a:extLst>
          </p:cNvPr>
          <p:cNvSpPr txBox="1"/>
          <p:nvPr/>
        </p:nvSpPr>
        <p:spPr>
          <a:xfrm>
            <a:off x="3373420" y="4148772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2</a:t>
            </a:r>
          </a:p>
        </p:txBody>
      </p:sp>
      <p:sp>
        <p:nvSpPr>
          <p:cNvPr id="42" name="ZoneTexte 41">
            <a:hlinkClick r:id="rId9" action="ppaction://hlinksldjump"/>
            <a:extLst>
              <a:ext uri="{FF2B5EF4-FFF2-40B4-BE49-F238E27FC236}">
                <a16:creationId xmlns:a16="http://schemas.microsoft.com/office/drawing/2014/main" id="{B63DC5DA-167B-1886-55D8-B9CBEE940B3A}"/>
              </a:ext>
            </a:extLst>
          </p:cNvPr>
          <p:cNvSpPr txBox="1"/>
          <p:nvPr/>
        </p:nvSpPr>
        <p:spPr>
          <a:xfrm>
            <a:off x="7155635" y="4146521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2</a:t>
            </a:r>
          </a:p>
        </p:txBody>
      </p:sp>
      <p:sp>
        <p:nvSpPr>
          <p:cNvPr id="44" name="ZoneTexte 43">
            <a:hlinkClick r:id="rId13" action="ppaction://hlinksldjump"/>
            <a:extLst>
              <a:ext uri="{FF2B5EF4-FFF2-40B4-BE49-F238E27FC236}">
                <a16:creationId xmlns:a16="http://schemas.microsoft.com/office/drawing/2014/main" id="{739FFC3E-D258-1D11-1A03-B51E134D6A3A}"/>
              </a:ext>
            </a:extLst>
          </p:cNvPr>
          <p:cNvSpPr txBox="1"/>
          <p:nvPr/>
        </p:nvSpPr>
        <p:spPr>
          <a:xfrm>
            <a:off x="3572311" y="5025179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Conjugaison</a:t>
            </a:r>
          </a:p>
        </p:txBody>
      </p:sp>
      <p:sp>
        <p:nvSpPr>
          <p:cNvPr id="46" name="ZoneTexte 45">
            <a:hlinkClick r:id="rId12" action="ppaction://hlinksldjump"/>
            <a:extLst>
              <a:ext uri="{FF2B5EF4-FFF2-40B4-BE49-F238E27FC236}">
                <a16:creationId xmlns:a16="http://schemas.microsoft.com/office/drawing/2014/main" id="{A87CB131-6092-08B7-AF45-CACD0DD31E9C}"/>
              </a:ext>
            </a:extLst>
          </p:cNvPr>
          <p:cNvSpPr txBox="1"/>
          <p:nvPr/>
        </p:nvSpPr>
        <p:spPr>
          <a:xfrm>
            <a:off x="7337773" y="5020678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Conjugaison</a:t>
            </a:r>
          </a:p>
        </p:txBody>
      </p:sp>
    </p:spTree>
    <p:extLst>
      <p:ext uri="{BB962C8B-B14F-4D97-AF65-F5344CB8AC3E}">
        <p14:creationId xmlns:p14="http://schemas.microsoft.com/office/powerpoint/2010/main" val="3684753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E8F18DC9-66C7-070E-9258-27DF208FC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54555" y="5542260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EDBAA1-34E9-A63E-6988-6341E43BE765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Le vocabulaire à connaître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1CC7926-B00F-A578-C3E2-91433B679634}"/>
              </a:ext>
            </a:extLst>
          </p:cNvPr>
          <p:cNvSpPr txBox="1"/>
          <p:nvPr/>
        </p:nvSpPr>
        <p:spPr>
          <a:xfrm>
            <a:off x="-88490" y="691445"/>
            <a:ext cx="6351639" cy="5543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une éruption (</a:t>
            </a:r>
            <a:r>
              <a:rPr lang="fr-FR" sz="4000" dirty="0" err="1">
                <a:solidFill>
                  <a:srgbClr val="00206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)</a:t>
            </a:r>
            <a:endParaRPr lang="fr-FR" sz="1000" dirty="0">
              <a:latin typeface="Patrick Hand" panose="000005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expulser (v)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des cendres (</a:t>
            </a:r>
            <a:r>
              <a:rPr lang="fr-FR" sz="4000" dirty="0" err="1">
                <a:solidFill>
                  <a:srgbClr val="00206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L’atmosphère (</a:t>
            </a:r>
            <a:r>
              <a:rPr lang="fr-FR" sz="4000" dirty="0" err="1">
                <a:solidFill>
                  <a:srgbClr val="00206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tandis que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émettre (v)</a:t>
            </a:r>
            <a:endParaRPr lang="fr-FR" sz="2800" dirty="0">
              <a:solidFill>
                <a:srgbClr val="FF0000"/>
              </a:solidFill>
              <a:latin typeface="Patrick Hand" panose="000005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AE35B4-993F-739D-942D-AF607AEDBF98}"/>
              </a:ext>
            </a:extLst>
          </p:cNvPr>
          <p:cNvSpPr txBox="1"/>
          <p:nvPr/>
        </p:nvSpPr>
        <p:spPr>
          <a:xfrm>
            <a:off x="5840361" y="1119008"/>
            <a:ext cx="6351639" cy="4619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avant-coureur</a:t>
            </a:r>
            <a:endParaRPr lang="fr-FR" sz="1000" dirty="0">
              <a:latin typeface="Patrick Hand" panose="000005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évacuer (v)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la technologie (</a:t>
            </a:r>
            <a:r>
              <a:rPr lang="fr-FR" sz="4000" dirty="0" err="1">
                <a:solidFill>
                  <a:srgbClr val="00206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en réduisant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  <a:latin typeface="Patrick Hand" panose="00000500000000000000" pitchFamily="2" charset="0"/>
              </a:rPr>
              <a:t>matériel (adj)</a:t>
            </a:r>
            <a:endParaRPr lang="fr-FR" sz="2800" dirty="0">
              <a:solidFill>
                <a:schemeClr val="accent2">
                  <a:lumMod val="50000"/>
                </a:schemeClr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6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build="allAtOnce"/>
      <p:bldP spid="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B5F33-5990-B48D-5036-A2D9B1FAF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CED5762-75E3-D40E-C214-88A5BEC89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436A445-4C5E-DF9D-EFD7-15C80776C09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A – phrase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386E58-5BE1-32A8-2078-C7627BFA6E1E}"/>
              </a:ext>
            </a:extLst>
          </p:cNvPr>
          <p:cNvSpPr txBox="1"/>
          <p:nvPr/>
        </p:nvSpPr>
        <p:spPr>
          <a:xfrm>
            <a:off x="0" y="502707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Les scientifiques observeront les signes avant-coureurs des éruptions volcaniques.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C5273D-2796-6DC3-2B66-24F014270855}"/>
              </a:ext>
            </a:extLst>
          </p:cNvPr>
          <p:cNvSpPr txBox="1"/>
          <p:nvPr/>
        </p:nvSpPr>
        <p:spPr>
          <a:xfrm>
            <a:off x="83573" y="3417739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scientifiques : nom commun, masculin, pluriel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F54169-63E0-E60E-CB9B-CE3F5C3E3DAB}"/>
              </a:ext>
            </a:extLst>
          </p:cNvPr>
          <p:cNvSpPr txBox="1"/>
          <p:nvPr/>
        </p:nvSpPr>
        <p:spPr>
          <a:xfrm>
            <a:off x="83573" y="4317493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observeront : observer, 1</a:t>
            </a:r>
            <a:r>
              <a:rPr lang="fr-FR" sz="4000" baseline="30000" dirty="0">
                <a:latin typeface="Patrick Hand" panose="00000500000000000000" pitchFamily="2" charset="0"/>
              </a:rPr>
              <a:t>er</a:t>
            </a:r>
            <a:r>
              <a:rPr lang="fr-FR" sz="4000" dirty="0">
                <a:latin typeface="Patrick Hand" panose="00000500000000000000" pitchFamily="2" charset="0"/>
              </a:rPr>
              <a:t> groupe, futur,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pluriel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6DDE364-53C1-AF33-8769-AEDE1E2BCEBA}"/>
              </a:ext>
            </a:extLst>
          </p:cNvPr>
          <p:cNvCxnSpPr>
            <a:cxnSpLocks/>
          </p:cNvCxnSpPr>
          <p:nvPr/>
        </p:nvCxnSpPr>
        <p:spPr>
          <a:xfrm>
            <a:off x="3941026" y="1559481"/>
            <a:ext cx="20500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AEC6BFF-B2A1-C834-F8C5-8C601E28E1C1}"/>
              </a:ext>
            </a:extLst>
          </p:cNvPr>
          <p:cNvCxnSpPr>
            <a:cxnSpLocks/>
          </p:cNvCxnSpPr>
          <p:nvPr/>
        </p:nvCxnSpPr>
        <p:spPr>
          <a:xfrm flipV="1">
            <a:off x="572836" y="1568245"/>
            <a:ext cx="3244645" cy="2458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02ADEC9-2EB4-916E-97FD-0640AA2D8941}"/>
              </a:ext>
            </a:extLst>
          </p:cNvPr>
          <p:cNvCxnSpPr>
            <a:cxnSpLocks/>
          </p:cNvCxnSpPr>
          <p:nvPr/>
        </p:nvCxnSpPr>
        <p:spPr>
          <a:xfrm>
            <a:off x="6096000" y="1559481"/>
            <a:ext cx="4748981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5439FCE9-6F39-5FEE-E01B-782D1ED0BE6C}"/>
              </a:ext>
            </a:extLst>
          </p:cNvPr>
          <p:cNvSpPr txBox="1"/>
          <p:nvPr/>
        </p:nvSpPr>
        <p:spPr>
          <a:xfrm>
            <a:off x="8062451" y="1079186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D2D15DF-8850-09BE-3CFF-779FC281654F}"/>
              </a:ext>
            </a:extLst>
          </p:cNvPr>
          <p:cNvSpPr/>
          <p:nvPr/>
        </p:nvSpPr>
        <p:spPr>
          <a:xfrm>
            <a:off x="1248699" y="920182"/>
            <a:ext cx="2435322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CC40C6-04AC-C136-910B-46F826F1DA4F}"/>
              </a:ext>
            </a:extLst>
          </p:cNvPr>
          <p:cNvSpPr/>
          <p:nvPr/>
        </p:nvSpPr>
        <p:spPr>
          <a:xfrm>
            <a:off x="3767400" y="920181"/>
            <a:ext cx="2328600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E01572C-57C7-853C-9782-78EAA44BFE52}"/>
              </a:ext>
            </a:extLst>
          </p:cNvPr>
          <p:cNvCxnSpPr>
            <a:cxnSpLocks/>
          </p:cNvCxnSpPr>
          <p:nvPr/>
        </p:nvCxnSpPr>
        <p:spPr>
          <a:xfrm flipV="1">
            <a:off x="10972800" y="1548579"/>
            <a:ext cx="606523" cy="10902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3B9C53B-D003-3F11-1425-602C16DC8B2E}"/>
              </a:ext>
            </a:extLst>
          </p:cNvPr>
          <p:cNvCxnSpPr>
            <a:cxnSpLocks/>
          </p:cNvCxnSpPr>
          <p:nvPr/>
        </p:nvCxnSpPr>
        <p:spPr>
          <a:xfrm>
            <a:off x="4101547" y="2773216"/>
            <a:ext cx="3863010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2C36908-DC3E-F6C7-AE99-BC28E9E8CAC0}"/>
              </a:ext>
            </a:extLst>
          </p:cNvPr>
          <p:cNvSpPr txBox="1"/>
          <p:nvPr/>
        </p:nvSpPr>
        <p:spPr>
          <a:xfrm>
            <a:off x="5592096" y="2236521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COI</a:t>
            </a:r>
          </a:p>
        </p:txBody>
      </p:sp>
    </p:spTree>
    <p:extLst>
      <p:ext uri="{BB962C8B-B14F-4D97-AF65-F5344CB8AC3E}">
        <p14:creationId xmlns:p14="http://schemas.microsoft.com/office/powerpoint/2010/main" val="91372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20" grpId="0"/>
      <p:bldP spid="21" grpId="0" animBg="1"/>
      <p:bldP spid="23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330B7-6D03-A532-30B1-1D2C082F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CFDA8B24-0D40-137C-9F84-9F20D3C1A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A6B93BE-6E3A-C273-BCB2-EBBE4296DF6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A – phrase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E84BC2-2AEB-79ED-DB69-4E4FA35EBAAA}"/>
              </a:ext>
            </a:extLst>
          </p:cNvPr>
          <p:cNvSpPr txBox="1"/>
          <p:nvPr/>
        </p:nvSpPr>
        <p:spPr>
          <a:xfrm>
            <a:off x="0" y="502707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Les scientifiques avertiront les populations locales</a:t>
            </a:r>
          </a:p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le plus rapidement possible.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DAA8FB-4B35-4B28-FE8B-A9F4EA08A7F2}"/>
              </a:ext>
            </a:extLst>
          </p:cNvPr>
          <p:cNvSpPr txBox="1"/>
          <p:nvPr/>
        </p:nvSpPr>
        <p:spPr>
          <a:xfrm>
            <a:off x="0" y="3187108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rapidement : adverbe, invariable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5DD70D-8AB9-9200-4AA1-0EF9CD14EE5F}"/>
              </a:ext>
            </a:extLst>
          </p:cNvPr>
          <p:cNvSpPr txBox="1"/>
          <p:nvPr/>
        </p:nvSpPr>
        <p:spPr>
          <a:xfrm>
            <a:off x="0" y="4344604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avertiront : avertir, 2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groupe, futur,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pluriel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A93CAE3-1CBF-12CC-6E00-DE0C58F6D7D4}"/>
              </a:ext>
            </a:extLst>
          </p:cNvPr>
          <p:cNvCxnSpPr>
            <a:cxnSpLocks/>
          </p:cNvCxnSpPr>
          <p:nvPr/>
        </p:nvCxnSpPr>
        <p:spPr>
          <a:xfrm>
            <a:off x="6713981" y="1568245"/>
            <a:ext cx="3834322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94599359-0DD7-B255-58D6-97874CEB510F}"/>
              </a:ext>
            </a:extLst>
          </p:cNvPr>
          <p:cNvSpPr txBox="1"/>
          <p:nvPr/>
        </p:nvSpPr>
        <p:spPr>
          <a:xfrm>
            <a:off x="8397709" y="1118260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F3F67E-7E87-EDD4-DEBD-34F17884ADBA}"/>
              </a:ext>
            </a:extLst>
          </p:cNvPr>
          <p:cNvCxnSpPr>
            <a:cxnSpLocks/>
          </p:cNvCxnSpPr>
          <p:nvPr/>
        </p:nvCxnSpPr>
        <p:spPr>
          <a:xfrm>
            <a:off x="4664765" y="1568245"/>
            <a:ext cx="17163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DF4461D-EB5D-76AB-C40B-9C3AAB0E16C8}"/>
              </a:ext>
            </a:extLst>
          </p:cNvPr>
          <p:cNvCxnSpPr>
            <a:cxnSpLocks/>
          </p:cNvCxnSpPr>
          <p:nvPr/>
        </p:nvCxnSpPr>
        <p:spPr>
          <a:xfrm>
            <a:off x="1352149" y="1568245"/>
            <a:ext cx="3312616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DF3A163-922B-F1B7-73EB-2CD651FAE324}"/>
              </a:ext>
            </a:extLst>
          </p:cNvPr>
          <p:cNvSpPr/>
          <p:nvPr/>
        </p:nvSpPr>
        <p:spPr>
          <a:xfrm>
            <a:off x="4782422" y="2137656"/>
            <a:ext cx="2201474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8B09274-8395-F782-08D0-9F9FBE7D3A28}"/>
              </a:ext>
            </a:extLst>
          </p:cNvPr>
          <p:cNvSpPr/>
          <p:nvPr/>
        </p:nvSpPr>
        <p:spPr>
          <a:xfrm>
            <a:off x="4492487" y="943897"/>
            <a:ext cx="2075720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F971180-F471-A5A8-9591-5DCE425E64A1}"/>
              </a:ext>
            </a:extLst>
          </p:cNvPr>
          <p:cNvCxnSpPr>
            <a:cxnSpLocks/>
          </p:cNvCxnSpPr>
          <p:nvPr/>
        </p:nvCxnSpPr>
        <p:spPr>
          <a:xfrm>
            <a:off x="3551583" y="2777612"/>
            <a:ext cx="523845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6E527975-4B68-2752-0057-C607463F40DE}"/>
              </a:ext>
            </a:extLst>
          </p:cNvPr>
          <p:cNvSpPr txBox="1"/>
          <p:nvPr/>
        </p:nvSpPr>
        <p:spPr>
          <a:xfrm>
            <a:off x="5680312" y="2439020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CCM</a:t>
            </a:r>
          </a:p>
        </p:txBody>
      </p:sp>
    </p:spTree>
    <p:extLst>
      <p:ext uri="{BB962C8B-B14F-4D97-AF65-F5344CB8AC3E}">
        <p14:creationId xmlns:p14="http://schemas.microsoft.com/office/powerpoint/2010/main" val="335724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12" grpId="0"/>
      <p:bldP spid="21" grpId="0" animBg="1"/>
      <p:bldP spid="23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99249-589D-DD44-638F-12629160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F30A3829-7E70-887E-677B-BC06EF520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C34F470-27E6-C758-450D-4338BABB08D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A – Conjugaison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8A8B70-922B-69E7-F903-0FCE8F01EDE2}"/>
              </a:ext>
            </a:extLst>
          </p:cNvPr>
          <p:cNvSpPr txBox="1"/>
          <p:nvPr/>
        </p:nvSpPr>
        <p:spPr>
          <a:xfrm>
            <a:off x="1619250" y="1468053"/>
            <a:ext cx="5010150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je deviendr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ai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tu deviendr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as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 deviendr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a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 deviendr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a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6AD1D-E8FF-E297-C14C-CB7A75B6C705}"/>
              </a:ext>
            </a:extLst>
          </p:cNvPr>
          <p:cNvSpPr txBox="1"/>
          <p:nvPr/>
        </p:nvSpPr>
        <p:spPr>
          <a:xfrm>
            <a:off x="0" y="502707"/>
            <a:ext cx="12191999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Conjugue le verbe entreprendre au présent de l’indicatif.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2F88E9D-D48D-CD08-0414-68F709B30E88}"/>
              </a:ext>
            </a:extLst>
          </p:cNvPr>
          <p:cNvSpPr txBox="1"/>
          <p:nvPr/>
        </p:nvSpPr>
        <p:spPr>
          <a:xfrm>
            <a:off x="6095999" y="1468052"/>
            <a:ext cx="5010150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nous deviendr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ons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vous deviendr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ez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ils deviendr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ont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elles deviendr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ont</a:t>
            </a:r>
          </a:p>
        </p:txBody>
      </p:sp>
    </p:spTree>
    <p:extLst>
      <p:ext uri="{BB962C8B-B14F-4D97-AF65-F5344CB8AC3E}">
        <p14:creationId xmlns:p14="http://schemas.microsoft.com/office/powerpoint/2010/main" val="183886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8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2B925-61BD-38C9-3EE0-954D24FF7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0AF75B0-5060-B2F5-C5F7-76F305A97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A01973-5C28-C3E0-0F40-01D916BEBBE9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B – phrase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A19501-6278-FBA3-AE3F-51CE3D149D43}"/>
              </a:ext>
            </a:extLst>
          </p:cNvPr>
          <p:cNvSpPr txBox="1"/>
          <p:nvPr/>
        </p:nvSpPr>
        <p:spPr>
          <a:xfrm>
            <a:off x="0" y="502707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Certains volcans produiront des coulées de lave.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40279E-BE80-1659-8C34-8A1D304EF0E0}"/>
              </a:ext>
            </a:extLst>
          </p:cNvPr>
          <p:cNvSpPr txBox="1"/>
          <p:nvPr/>
        </p:nvSpPr>
        <p:spPr>
          <a:xfrm>
            <a:off x="0" y="3187108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volcans : nom commun, masculin, pluriel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6CCB50-07DF-BB4A-61A7-AE87296F0F2B}"/>
              </a:ext>
            </a:extLst>
          </p:cNvPr>
          <p:cNvSpPr txBox="1"/>
          <p:nvPr/>
        </p:nvSpPr>
        <p:spPr>
          <a:xfrm>
            <a:off x="0" y="4344604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produiront : produire,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groupe, futur,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pluriel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0FAA585-9B66-8BC5-83F0-5FC25AD471A9}"/>
              </a:ext>
            </a:extLst>
          </p:cNvPr>
          <p:cNvCxnSpPr>
            <a:cxnSpLocks/>
          </p:cNvCxnSpPr>
          <p:nvPr/>
        </p:nvCxnSpPr>
        <p:spPr>
          <a:xfrm flipV="1">
            <a:off x="4934103" y="1558412"/>
            <a:ext cx="1837758" cy="983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819CEF9-4D86-8B66-DEE3-08CCCE50938B}"/>
              </a:ext>
            </a:extLst>
          </p:cNvPr>
          <p:cNvCxnSpPr>
            <a:cxnSpLocks/>
          </p:cNvCxnSpPr>
          <p:nvPr/>
        </p:nvCxnSpPr>
        <p:spPr>
          <a:xfrm>
            <a:off x="1755055" y="1558412"/>
            <a:ext cx="3028491" cy="983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6CCE298-9F0F-5A33-9CE2-7BBE86421D76}"/>
              </a:ext>
            </a:extLst>
          </p:cNvPr>
          <p:cNvCxnSpPr>
            <a:cxnSpLocks/>
          </p:cNvCxnSpPr>
          <p:nvPr/>
        </p:nvCxnSpPr>
        <p:spPr>
          <a:xfrm flipV="1">
            <a:off x="6922418" y="1558412"/>
            <a:ext cx="3283466" cy="9833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F38A5379-D3F5-A178-75F8-309786009022}"/>
              </a:ext>
            </a:extLst>
          </p:cNvPr>
          <p:cNvSpPr txBox="1"/>
          <p:nvPr/>
        </p:nvSpPr>
        <p:spPr>
          <a:xfrm>
            <a:off x="7731226" y="1065239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18E2E58-6F1B-8B2B-F955-A485E6AAF0BE}"/>
              </a:ext>
            </a:extLst>
          </p:cNvPr>
          <p:cNvSpPr/>
          <p:nvPr/>
        </p:nvSpPr>
        <p:spPr>
          <a:xfrm flipH="1">
            <a:off x="3366052" y="943897"/>
            <a:ext cx="1417492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9B2745D-5248-892F-7407-A14C2A6E8397}"/>
              </a:ext>
            </a:extLst>
          </p:cNvPr>
          <p:cNvSpPr/>
          <p:nvPr/>
        </p:nvSpPr>
        <p:spPr>
          <a:xfrm>
            <a:off x="4783544" y="930087"/>
            <a:ext cx="2138873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30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20" grpId="0"/>
      <p:bldP spid="21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5A26A-619F-C98B-7D5B-25FAA7D61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B51C56D-1921-9323-7130-94ED4FEBF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CC5EC5-7BE3-749B-AFE2-F445B85C34E2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B – phrase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BE2B5D-72DC-B374-F5A2-05B5A13229A3}"/>
              </a:ext>
            </a:extLst>
          </p:cNvPr>
          <p:cNvSpPr txBox="1"/>
          <p:nvPr/>
        </p:nvSpPr>
        <p:spPr>
          <a:xfrm>
            <a:off x="0" y="502707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Dans le futur, les nouvelles technologies permettront </a:t>
            </a:r>
          </a:p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de réduire les pertes humaines et matérielles.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7B8B24-51F7-E138-77AC-9DF31DD602DA}"/>
              </a:ext>
            </a:extLst>
          </p:cNvPr>
          <p:cNvSpPr txBox="1"/>
          <p:nvPr/>
        </p:nvSpPr>
        <p:spPr>
          <a:xfrm>
            <a:off x="0" y="3335940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dans : préposition, invariable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815BCB-04F0-6868-0B6B-AF86DD1BB2A4}"/>
              </a:ext>
            </a:extLst>
          </p:cNvPr>
          <p:cNvSpPr txBox="1"/>
          <p:nvPr/>
        </p:nvSpPr>
        <p:spPr>
          <a:xfrm>
            <a:off x="0" y="4330566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permettront : permettre,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groupe, futur,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pluriel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1BF3473-BDCC-844B-5C62-639E6BCC7C99}"/>
              </a:ext>
            </a:extLst>
          </p:cNvPr>
          <p:cNvCxnSpPr>
            <a:cxnSpLocks/>
          </p:cNvCxnSpPr>
          <p:nvPr/>
        </p:nvCxnSpPr>
        <p:spPr>
          <a:xfrm>
            <a:off x="1143000" y="1568245"/>
            <a:ext cx="239533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A0F2EBF7-E434-7891-659A-DE8178C81AA1}"/>
              </a:ext>
            </a:extLst>
          </p:cNvPr>
          <p:cNvSpPr txBox="1"/>
          <p:nvPr/>
        </p:nvSpPr>
        <p:spPr>
          <a:xfrm>
            <a:off x="1946632" y="1083198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CCT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2FA905B-36A2-B281-F7D4-78695D44DDE8}"/>
              </a:ext>
            </a:extLst>
          </p:cNvPr>
          <p:cNvCxnSpPr>
            <a:cxnSpLocks/>
          </p:cNvCxnSpPr>
          <p:nvPr/>
        </p:nvCxnSpPr>
        <p:spPr>
          <a:xfrm>
            <a:off x="9002661" y="1580741"/>
            <a:ext cx="18423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ACBE1D3-15D5-4D2D-562A-46E7FA270476}"/>
              </a:ext>
            </a:extLst>
          </p:cNvPr>
          <p:cNvCxnSpPr>
            <a:cxnSpLocks/>
          </p:cNvCxnSpPr>
          <p:nvPr/>
        </p:nvCxnSpPr>
        <p:spPr>
          <a:xfrm>
            <a:off x="3771994" y="1568245"/>
            <a:ext cx="4722649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3080522-79B4-77A9-6614-43BF5F8D2573}"/>
              </a:ext>
            </a:extLst>
          </p:cNvPr>
          <p:cNvCxnSpPr>
            <a:cxnSpLocks/>
          </p:cNvCxnSpPr>
          <p:nvPr/>
        </p:nvCxnSpPr>
        <p:spPr>
          <a:xfrm>
            <a:off x="1886993" y="2787445"/>
            <a:ext cx="8317181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F1ABF016-6FCB-3403-C649-C6A289743DB7}"/>
              </a:ext>
            </a:extLst>
          </p:cNvPr>
          <p:cNvSpPr txBox="1"/>
          <p:nvPr/>
        </p:nvSpPr>
        <p:spPr>
          <a:xfrm>
            <a:off x="5290997" y="2312562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B7AA24A-1AA3-DAAD-4D27-E1E6D4C58F55}"/>
              </a:ext>
            </a:extLst>
          </p:cNvPr>
          <p:cNvSpPr/>
          <p:nvPr/>
        </p:nvSpPr>
        <p:spPr>
          <a:xfrm>
            <a:off x="1121337" y="942985"/>
            <a:ext cx="1052020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FBF5B66-C331-55AE-48EB-DC8692AB0C8B}"/>
              </a:ext>
            </a:extLst>
          </p:cNvPr>
          <p:cNvSpPr/>
          <p:nvPr/>
        </p:nvSpPr>
        <p:spPr>
          <a:xfrm>
            <a:off x="8653672" y="921236"/>
            <a:ext cx="2416991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12" grpId="0"/>
      <p:bldP spid="20" grpId="0"/>
      <p:bldP spid="21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A4D48-A334-B77E-5DF3-D3270AD76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A09E1561-43F4-55F6-8F39-4AFC2DEFD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F8323E-CC90-0837-5303-7EB490769C61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B – Conjugaison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905C07-71D9-1FF1-0F4A-38B8B5ED7E52}"/>
              </a:ext>
            </a:extLst>
          </p:cNvPr>
          <p:cNvSpPr txBox="1"/>
          <p:nvPr/>
        </p:nvSpPr>
        <p:spPr>
          <a:xfrm>
            <a:off x="1619250" y="1468053"/>
            <a:ext cx="5010150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Je produir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ai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tu produir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as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 produir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a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 produir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a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207E96-2D78-DECE-57AC-334EC83E3A4B}"/>
              </a:ext>
            </a:extLst>
          </p:cNvPr>
          <p:cNvSpPr txBox="1"/>
          <p:nvPr/>
        </p:nvSpPr>
        <p:spPr>
          <a:xfrm>
            <a:off x="0" y="502707"/>
            <a:ext cx="12191999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Conjugue le verbe réussir au présent de l’indicatif.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0781155-C3E7-5FCE-8BDD-4FB8EAFF21DF}"/>
              </a:ext>
            </a:extLst>
          </p:cNvPr>
          <p:cNvSpPr txBox="1"/>
          <p:nvPr/>
        </p:nvSpPr>
        <p:spPr>
          <a:xfrm>
            <a:off x="6095999" y="1468052"/>
            <a:ext cx="5010150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nous produir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ons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vous produir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ez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ils produir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ont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elles produir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ont</a:t>
            </a:r>
          </a:p>
        </p:txBody>
      </p:sp>
    </p:spTree>
    <p:extLst>
      <p:ext uri="{BB962C8B-B14F-4D97-AF65-F5344CB8AC3E}">
        <p14:creationId xmlns:p14="http://schemas.microsoft.com/office/powerpoint/2010/main" val="390793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1186C-AA98-94C4-47A1-9A31260E1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6AA5CF9-EBA3-0097-A9FD-2C199F976A10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La dictée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55A9D2-2AA7-3C04-52CD-FD36D52AA837}"/>
              </a:ext>
            </a:extLst>
          </p:cNvPr>
          <p:cNvSpPr txBox="1"/>
          <p:nvPr/>
        </p:nvSpPr>
        <p:spPr>
          <a:xfrm>
            <a:off x="1" y="477893"/>
            <a:ext cx="12191999" cy="1849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Les volcans sont des montagnes qui entreront en éruption lorsque la pression interne deviendra trop forte.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33CC27-4D64-AEC8-8CFB-188CAB3F02F4}"/>
              </a:ext>
            </a:extLst>
          </p:cNvPr>
          <p:cNvSpPr txBox="1"/>
          <p:nvPr/>
        </p:nvSpPr>
        <p:spPr>
          <a:xfrm>
            <a:off x="0" y="2185951"/>
            <a:ext cx="12191999" cy="1849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Ils expulseront de la lave, des cendres et des gaz dans l’atmosphère.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EC8B84F-D540-E70B-78BD-634107E027D8}"/>
              </a:ext>
            </a:extLst>
          </p:cNvPr>
          <p:cNvSpPr txBox="1"/>
          <p:nvPr/>
        </p:nvSpPr>
        <p:spPr>
          <a:xfrm>
            <a:off x="1" y="3841000"/>
            <a:ext cx="12191999" cy="2773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Certains volcans produiront des coulées de lave qui s’étendront sur des kilomètres tandis que d’autres émettront des cendres qui obscurciront le ciel.</a:t>
            </a:r>
          </a:p>
        </p:txBody>
      </p:sp>
    </p:spTree>
    <p:extLst>
      <p:ext uri="{BB962C8B-B14F-4D97-AF65-F5344CB8AC3E}">
        <p14:creationId xmlns:p14="http://schemas.microsoft.com/office/powerpoint/2010/main" val="4722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E877A-C649-B875-9D14-F92D2F3E3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06785FC-F921-D65C-E552-FF30FA399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89DD71-CA19-0DDC-6E49-3B8D94AB5815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La dictée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318A59C-22F2-B3AE-01A3-00E5BF3C35F0}"/>
              </a:ext>
            </a:extLst>
          </p:cNvPr>
          <p:cNvSpPr txBox="1"/>
          <p:nvPr/>
        </p:nvSpPr>
        <p:spPr>
          <a:xfrm>
            <a:off x="0" y="502707"/>
            <a:ext cx="12191999" cy="2773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Les scientifiques observeront les signes avant-coureurs d’une éruption, tels que des tremblements de terre et des modifications de la température.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56D9F64-16AD-1DE1-F5F6-87F3791B7EBE}"/>
              </a:ext>
            </a:extLst>
          </p:cNvPr>
          <p:cNvSpPr txBox="1"/>
          <p:nvPr/>
        </p:nvSpPr>
        <p:spPr>
          <a:xfrm>
            <a:off x="1" y="3276030"/>
            <a:ext cx="12191999" cy="1849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Ils avertiront les populations locales pour qu’elles évacuent les zones à risque.</a:t>
            </a:r>
          </a:p>
        </p:txBody>
      </p:sp>
    </p:spTree>
    <p:extLst>
      <p:ext uri="{BB962C8B-B14F-4D97-AF65-F5344CB8AC3E}">
        <p14:creationId xmlns:p14="http://schemas.microsoft.com/office/powerpoint/2010/main" val="326752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EC05A-B493-78CE-6075-EDA52766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5C8B565F-9081-3C77-DD27-8DE015766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D68CE2-0B6C-9FA3-8B81-375B7E25049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La dictée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4BA2AC8-F7C0-871E-F2A7-5EF2FFE52EA9}"/>
              </a:ext>
            </a:extLst>
          </p:cNvPr>
          <p:cNvSpPr txBox="1"/>
          <p:nvPr/>
        </p:nvSpPr>
        <p:spPr>
          <a:xfrm>
            <a:off x="1" y="753678"/>
            <a:ext cx="12191999" cy="3619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À l’avenir, les technologies se perfectionneront et permettront de mieux prédire les éruptions volcaniques, réduisant ainsi les pertes humaines </a:t>
            </a:r>
            <a:r>
              <a:rPr lang="fr-FR" sz="4000">
                <a:latin typeface="Patrick Hand" panose="00000500000000000000" pitchFamily="2" charset="0"/>
              </a:rPr>
              <a:t>et matérielles.</a:t>
            </a:r>
            <a:endParaRPr lang="fr-FR" sz="4000" dirty="0"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38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</TotalTime>
  <Words>395</Words>
  <Application>Microsoft Office PowerPoint</Application>
  <PresentationFormat>Grand écran</PresentationFormat>
  <Paragraphs>75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Patrick Hand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Stéphanie escoin</dc:creator>
  <cp:lastModifiedBy>Stéphanie escoin</cp:lastModifiedBy>
  <cp:revision>8</cp:revision>
  <dcterms:created xsi:type="dcterms:W3CDTF">2026-08-24T17:46:52Z</dcterms:created>
  <dcterms:modified xsi:type="dcterms:W3CDTF">2026-09-25T19:42:32Z</dcterms:modified>
</cp:coreProperties>
</file>