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4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90BAF0-5054-057E-F230-81FFCB065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7FE917-C69B-2C87-2392-6E127E10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22F48A-DF10-17FD-8D27-1CBDFE75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BA8B12-7E89-86EB-5754-3F455BAF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68A112-B406-CE18-4416-F7130396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24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970E92-6FB5-8B49-A400-7881EB92C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182CE3-24C9-AABE-19D8-F790C36A5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76BE08-AF6C-31E4-726D-2223DADC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6E234C-2165-356A-E565-33C631AB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0C3C69-A3A7-0DCE-2B9B-DFCA316A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51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D0A9266-E4A9-C1C5-7F03-B219E6E108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5FB1F4-6488-8A1C-94A5-3EBC6C1C6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823C60-87F9-29AD-75AF-736262C2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D18E33-F72B-8EEE-432B-60AAA8FCC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87ED9A-C1EE-5367-BF8C-BFAFD38D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21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56683-7B9B-A141-45E9-EE67F1C5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3A14BE-EB76-3567-A6B1-F8CA851F3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F9AF0A-E920-836F-A66A-D59E81FD7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C0B7D6-2F7B-5382-409D-87D02A827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B4A914-F223-F36C-8E88-430B25EC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75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1E8C9-5051-86FE-49D5-395A81639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273121-3DE9-7250-72AD-A383C186C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D9B259-22F2-330F-C587-27975567E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90F72C-29F6-AC1E-66AF-A8FDD6E0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9EA26-4A77-F9DD-C14E-95CE5D38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57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B0D8D5-E29B-7872-3F1F-27376481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3C56AE-2836-0127-BA1A-D963A95CF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BECA9B-BA7D-5D2B-6718-BF59ADF03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AF1556-177A-3566-6852-D28535B15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9FD8C4-DD7D-5E81-06CC-DA837D8B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69E662-5170-CB8A-5E26-BB569082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45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CB4A8-7876-5BF0-EB31-444A01909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BA60CA-0968-2FB8-EECF-7CD1FA53A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53AA92-88C9-A8E8-99C0-64D2A319E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5941B-1126-467C-6B22-43A831EC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155ADC-4776-C565-7A12-FF1003D6E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B7206D2-0B17-6C80-90B8-91D612455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3E85C0F-2347-433A-3ACD-9E26FD5E2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2D6B51-55D7-264A-6E4C-582197833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4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4B873B-8636-9C67-BD28-4F055B6B9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8D1A1E-3AEE-F623-FCC9-BCB5A8A2D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F9207C-1AA6-C20C-34A7-D36F6C96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C91C08-868D-08F2-9005-06563C07B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97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EFBEB58-81EE-1E65-F719-DB88DED37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E6B3880-DA8F-325F-9999-92676A8D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F8A131-8474-DBBC-A8E3-5DEFBA0C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79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E409BF-249D-7F31-BB4F-0ED8A078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E277BF-EB19-D1C9-A7E8-C2325B0F3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F87302-F181-9FF8-415C-BED9C8E21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BA153C-DD42-946C-9A34-99F994A9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151D02-2851-8B41-B7D1-218859A8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31B970-8F45-8B03-F487-6F9AABA7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67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9FB16-3709-DB15-97B2-E6545951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3D37D0D-BCDE-A13B-CD17-D5039C9B9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1D5509-0CA8-0494-0765-C3D300B7D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67920B-E888-94B4-F401-1BEBE228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4204047-F4A4-9BCF-DEDB-AF9DD4132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1D6790-211C-99F7-2580-2A6E80C7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04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B9D7EA-D28B-7D57-1BC4-894C1220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0D3429-B7E9-B4DD-3A4D-AB4970361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B7C8C9-FBA0-B079-6030-3A5B7EB66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C00B5D-81BE-4D26-9135-BA694878D3A8}" type="datetimeFigureOut">
              <a:rPr lang="fr-FR" smtClean="0"/>
              <a:t>11/09/2026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EA1B00-DF00-F720-1469-756F54C57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6002CD-64D9-CB26-AF4A-F39AD035F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47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5.xm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12" Type="http://schemas.openxmlformats.org/officeDocument/2006/relationships/slide" Target="slide8.xml"/><Relationship Id="rId2" Type="http://schemas.openxmlformats.org/officeDocument/2006/relationships/hyperlink" Target="https://youtu.be/FJw3xsGLkYQ?si=nHM5-iSl3kpgtrTU" TargetMode="Externa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6.xml"/><Relationship Id="rId5" Type="http://schemas.openxmlformats.org/officeDocument/2006/relationships/slide" Target="slide9.xml"/><Relationship Id="rId15" Type="http://schemas.openxmlformats.org/officeDocument/2006/relationships/slide" Target="slide4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7.xml"/><Relationship Id="rId1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47C79FE2-C1B7-B960-DFFC-B5F43F173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480" y="0"/>
            <a:ext cx="2543176" cy="16954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7778C6-0B29-2C1D-2D31-70ECB525F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/>
        </p:blipFill>
        <p:spPr>
          <a:xfrm>
            <a:off x="3513" y="-204490"/>
            <a:ext cx="3457954" cy="3799879"/>
          </a:xfrm>
          <a:prstGeom prst="rect">
            <a:avLst/>
          </a:prstGeom>
        </p:spPr>
      </p:pic>
      <p:sp>
        <p:nvSpPr>
          <p:cNvPr id="6" name="Flèche : chevron 5">
            <a:extLst>
              <a:ext uri="{FF2B5EF4-FFF2-40B4-BE49-F238E27FC236}">
                <a16:creationId xmlns:a16="http://schemas.microsoft.com/office/drawing/2014/main" id="{11824965-791B-1C1B-8F15-A20D17D522B2}"/>
              </a:ext>
            </a:extLst>
          </p:cNvPr>
          <p:cNvSpPr/>
          <p:nvPr/>
        </p:nvSpPr>
        <p:spPr>
          <a:xfrm rot="20740415">
            <a:off x="-403663" y="1996361"/>
            <a:ext cx="2532184" cy="522514"/>
          </a:xfrm>
          <a:prstGeom prst="chevron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Patrick Hand" panose="00000500000000000000" pitchFamily="2" charset="0"/>
              </a:rPr>
              <a:t>Au programme de cette quinzaine 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425D1C3-AAEE-2447-EE17-DF3B659A81B7}"/>
              </a:ext>
            </a:extLst>
          </p:cNvPr>
          <p:cNvSpPr txBox="1"/>
          <p:nvPr/>
        </p:nvSpPr>
        <p:spPr>
          <a:xfrm>
            <a:off x="2734520" y="0"/>
            <a:ext cx="6343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Patrick Hand" panose="00000500000000000000" pitchFamily="2" charset="0"/>
              </a:rPr>
              <a:t>Les aventures de</a:t>
            </a:r>
          </a:p>
          <a:p>
            <a:pPr algn="ctr"/>
            <a:r>
              <a:rPr lang="fr-FR" sz="4800" dirty="0">
                <a:latin typeface="Patrick Hand" panose="00000500000000000000" pitchFamily="2" charset="0"/>
              </a:rPr>
              <a:t>Jeanne Barret</a:t>
            </a:r>
          </a:p>
        </p:txBody>
      </p:sp>
      <p:pic>
        <p:nvPicPr>
          <p:cNvPr id="14" name="Image 13">
            <a:hlinkClick r:id="rId5" action="ppaction://hlinksldjump"/>
            <a:extLst>
              <a:ext uri="{FF2B5EF4-FFF2-40B4-BE49-F238E27FC236}">
                <a16:creationId xmlns:a16="http://schemas.microsoft.com/office/drawing/2014/main" id="{C5FE78E8-82AC-6381-28C2-6DA2D320F7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713" y="5464694"/>
            <a:ext cx="2037398" cy="1146646"/>
          </a:xfrm>
          <a:prstGeom prst="rect">
            <a:avLst/>
          </a:prstGeom>
        </p:spPr>
      </p:pic>
      <p:pic>
        <p:nvPicPr>
          <p:cNvPr id="16" name="Image 15">
            <a:hlinkClick r:id="rId7" action="ppaction://hlinksldjump"/>
            <a:extLst>
              <a:ext uri="{FF2B5EF4-FFF2-40B4-BE49-F238E27FC236}">
                <a16:creationId xmlns:a16="http://schemas.microsoft.com/office/drawing/2014/main" id="{F46B51CD-164A-5587-2CF5-00161EE48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1" y="5398511"/>
            <a:ext cx="1918519" cy="1279013"/>
          </a:xfrm>
          <a:prstGeom prst="rect">
            <a:avLst/>
          </a:prstGeom>
        </p:spPr>
      </p:pic>
      <p:pic>
        <p:nvPicPr>
          <p:cNvPr id="18" name="Image 17">
            <a:hlinkClick r:id="rId9" action="ppaction://hlinksldjump"/>
            <a:extLst>
              <a:ext uri="{FF2B5EF4-FFF2-40B4-BE49-F238E27FC236}">
                <a16:creationId xmlns:a16="http://schemas.microsoft.com/office/drawing/2014/main" id="{15CB1B3E-1804-FEE7-418B-18D5144D11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4027643"/>
            <a:ext cx="832366" cy="827035"/>
          </a:xfrm>
          <a:prstGeom prst="rect">
            <a:avLst/>
          </a:prstGeom>
        </p:spPr>
      </p:pic>
      <p:pic>
        <p:nvPicPr>
          <p:cNvPr id="20" name="Image 19">
            <a:hlinkClick r:id="rId11" action="ppaction://hlinksldjump"/>
            <a:extLst>
              <a:ext uri="{FF2B5EF4-FFF2-40B4-BE49-F238E27FC236}">
                <a16:creationId xmlns:a16="http://schemas.microsoft.com/office/drawing/2014/main" id="{CB28E5EA-5BAE-1DB5-86A3-9F53F79AA8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3151236"/>
            <a:ext cx="832366" cy="827035"/>
          </a:xfrm>
          <a:prstGeom prst="rect">
            <a:avLst/>
          </a:prstGeom>
        </p:spPr>
      </p:pic>
      <p:pic>
        <p:nvPicPr>
          <p:cNvPr id="22" name="Image 21">
            <a:hlinkClick r:id="rId12" action="ppaction://hlinksldjump"/>
            <a:extLst>
              <a:ext uri="{FF2B5EF4-FFF2-40B4-BE49-F238E27FC236}">
                <a16:creationId xmlns:a16="http://schemas.microsoft.com/office/drawing/2014/main" id="{3067212A-050A-A22E-F576-DCFF279E8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4904046"/>
            <a:ext cx="832366" cy="827035"/>
          </a:xfrm>
          <a:prstGeom prst="rect">
            <a:avLst/>
          </a:prstGeom>
        </p:spPr>
      </p:pic>
      <p:pic>
        <p:nvPicPr>
          <p:cNvPr id="24" name="Image 23">
            <a:hlinkClick r:id="rId13" action="ppaction://hlinksldjump"/>
            <a:extLst>
              <a:ext uri="{FF2B5EF4-FFF2-40B4-BE49-F238E27FC236}">
                <a16:creationId xmlns:a16="http://schemas.microsoft.com/office/drawing/2014/main" id="{2C61DBEC-9DD1-E90D-9BB4-0B2E23D8A8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4904047"/>
            <a:ext cx="832366" cy="827035"/>
          </a:xfrm>
          <a:prstGeom prst="rect">
            <a:avLst/>
          </a:prstGeom>
        </p:spPr>
      </p:pic>
      <p:pic>
        <p:nvPicPr>
          <p:cNvPr id="26" name="Image 25">
            <a:hlinkClick r:id="rId14" action="ppaction://hlinksldjump"/>
            <a:extLst>
              <a:ext uri="{FF2B5EF4-FFF2-40B4-BE49-F238E27FC236}">
                <a16:creationId xmlns:a16="http://schemas.microsoft.com/office/drawing/2014/main" id="{C2BC692B-CE83-9F0D-B58C-B4DFB14965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3151237"/>
            <a:ext cx="832366" cy="827035"/>
          </a:xfrm>
          <a:prstGeom prst="rect">
            <a:avLst/>
          </a:prstGeom>
        </p:spPr>
      </p:pic>
      <p:pic>
        <p:nvPicPr>
          <p:cNvPr id="28" name="Image 27">
            <a:hlinkClick r:id="rId15" action="ppaction://hlinksldjump"/>
            <a:extLst>
              <a:ext uri="{FF2B5EF4-FFF2-40B4-BE49-F238E27FC236}">
                <a16:creationId xmlns:a16="http://schemas.microsoft.com/office/drawing/2014/main" id="{19724B2D-D907-4875-0168-4470ADCCAF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4027643"/>
            <a:ext cx="832366" cy="82703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6C800A5-FC2F-BF80-ADCF-66E193603AA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5" t="52275" r="10431" b="6006"/>
          <a:stretch>
            <a:fillRect/>
          </a:stretch>
        </p:blipFill>
        <p:spPr>
          <a:xfrm>
            <a:off x="7373387" y="2694039"/>
            <a:ext cx="2160000" cy="37619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36C593F-0780-C1A5-DAD5-172DB89884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0" t="38" r="10756" b="53750"/>
          <a:stretch>
            <a:fillRect/>
          </a:stretch>
        </p:blipFill>
        <p:spPr>
          <a:xfrm>
            <a:off x="3572311" y="2611333"/>
            <a:ext cx="2160000" cy="425413"/>
          </a:xfrm>
          <a:prstGeom prst="rect">
            <a:avLst/>
          </a:prstGeom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E6AE9DB-53E3-3077-63D9-2077524FA041}"/>
              </a:ext>
            </a:extLst>
          </p:cNvPr>
          <p:cNvCxnSpPr/>
          <p:nvPr/>
        </p:nvCxnSpPr>
        <p:spPr>
          <a:xfrm>
            <a:off x="6211935" y="2580147"/>
            <a:ext cx="0" cy="34578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hlinkClick r:id="rId14" action="ppaction://hlinksldjump"/>
            <a:extLst>
              <a:ext uri="{FF2B5EF4-FFF2-40B4-BE49-F238E27FC236}">
                <a16:creationId xmlns:a16="http://schemas.microsoft.com/office/drawing/2014/main" id="{D5C6EAF0-977B-B4AA-B4D9-796F7C76E01A}"/>
              </a:ext>
            </a:extLst>
          </p:cNvPr>
          <p:cNvSpPr txBox="1"/>
          <p:nvPr/>
        </p:nvSpPr>
        <p:spPr>
          <a:xfrm>
            <a:off x="3373420" y="3272365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1</a:t>
            </a:r>
          </a:p>
        </p:txBody>
      </p:sp>
      <p:sp>
        <p:nvSpPr>
          <p:cNvPr id="38" name="ZoneTexte 37">
            <a:hlinkClick r:id="rId11" action="ppaction://hlinksldjump"/>
            <a:extLst>
              <a:ext uri="{FF2B5EF4-FFF2-40B4-BE49-F238E27FC236}">
                <a16:creationId xmlns:a16="http://schemas.microsoft.com/office/drawing/2014/main" id="{1DB14122-11CE-C996-1372-6A92D330EDE3}"/>
              </a:ext>
            </a:extLst>
          </p:cNvPr>
          <p:cNvSpPr txBox="1"/>
          <p:nvPr/>
        </p:nvSpPr>
        <p:spPr>
          <a:xfrm>
            <a:off x="7138882" y="3272364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1</a:t>
            </a:r>
          </a:p>
        </p:txBody>
      </p:sp>
      <p:sp>
        <p:nvSpPr>
          <p:cNvPr id="40" name="ZoneTexte 39">
            <a:hlinkClick r:id="rId15" action="ppaction://hlinksldjump"/>
            <a:extLst>
              <a:ext uri="{FF2B5EF4-FFF2-40B4-BE49-F238E27FC236}">
                <a16:creationId xmlns:a16="http://schemas.microsoft.com/office/drawing/2014/main" id="{7A18A1C3-6050-DCB6-E60A-F446002177C4}"/>
              </a:ext>
            </a:extLst>
          </p:cNvPr>
          <p:cNvSpPr txBox="1"/>
          <p:nvPr/>
        </p:nvSpPr>
        <p:spPr>
          <a:xfrm>
            <a:off x="3373420" y="4148772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2</a:t>
            </a:r>
          </a:p>
        </p:txBody>
      </p:sp>
      <p:sp>
        <p:nvSpPr>
          <p:cNvPr id="42" name="ZoneTexte 41">
            <a:hlinkClick r:id="rId9" action="ppaction://hlinksldjump"/>
            <a:extLst>
              <a:ext uri="{FF2B5EF4-FFF2-40B4-BE49-F238E27FC236}">
                <a16:creationId xmlns:a16="http://schemas.microsoft.com/office/drawing/2014/main" id="{B63DC5DA-167B-1886-55D8-B9CBEE940B3A}"/>
              </a:ext>
            </a:extLst>
          </p:cNvPr>
          <p:cNvSpPr txBox="1"/>
          <p:nvPr/>
        </p:nvSpPr>
        <p:spPr>
          <a:xfrm>
            <a:off x="7155635" y="4146521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2</a:t>
            </a:r>
          </a:p>
        </p:txBody>
      </p:sp>
      <p:sp>
        <p:nvSpPr>
          <p:cNvPr id="44" name="ZoneTexte 43">
            <a:hlinkClick r:id="rId13" action="ppaction://hlinksldjump"/>
            <a:extLst>
              <a:ext uri="{FF2B5EF4-FFF2-40B4-BE49-F238E27FC236}">
                <a16:creationId xmlns:a16="http://schemas.microsoft.com/office/drawing/2014/main" id="{739FFC3E-D258-1D11-1A03-B51E134D6A3A}"/>
              </a:ext>
            </a:extLst>
          </p:cNvPr>
          <p:cNvSpPr txBox="1"/>
          <p:nvPr/>
        </p:nvSpPr>
        <p:spPr>
          <a:xfrm>
            <a:off x="3572311" y="5025179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Conjugaison</a:t>
            </a:r>
          </a:p>
        </p:txBody>
      </p:sp>
      <p:sp>
        <p:nvSpPr>
          <p:cNvPr id="46" name="ZoneTexte 45">
            <a:hlinkClick r:id="rId12" action="ppaction://hlinksldjump"/>
            <a:extLst>
              <a:ext uri="{FF2B5EF4-FFF2-40B4-BE49-F238E27FC236}">
                <a16:creationId xmlns:a16="http://schemas.microsoft.com/office/drawing/2014/main" id="{A87CB131-6092-08B7-AF45-CACD0DD31E9C}"/>
              </a:ext>
            </a:extLst>
          </p:cNvPr>
          <p:cNvSpPr txBox="1"/>
          <p:nvPr/>
        </p:nvSpPr>
        <p:spPr>
          <a:xfrm>
            <a:off x="7337773" y="5020678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Conjugaison</a:t>
            </a:r>
          </a:p>
        </p:txBody>
      </p:sp>
    </p:spTree>
    <p:extLst>
      <p:ext uri="{BB962C8B-B14F-4D97-AF65-F5344CB8AC3E}">
        <p14:creationId xmlns:p14="http://schemas.microsoft.com/office/powerpoint/2010/main" val="368475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877A-C649-B875-9D14-F92D2F3E3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06785FC-F921-D65C-E552-FF30FA399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89DD71-CA19-0DDC-6E49-3B8D94AB5815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La dictée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318A59C-22F2-B3AE-01A3-00E5BF3C35F0}"/>
              </a:ext>
            </a:extLst>
          </p:cNvPr>
          <p:cNvSpPr txBox="1"/>
          <p:nvPr/>
        </p:nvSpPr>
        <p:spPr>
          <a:xfrm>
            <a:off x="0" y="502707"/>
            <a:ext cx="12191999" cy="361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traversent des pays exotiques comme l’Inde et le Japon, rencontrent des gens fascinants et relèvent des défis incroyables.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6D9F64-16AD-1DE1-F5F6-87F3791B7EBE}"/>
              </a:ext>
            </a:extLst>
          </p:cNvPr>
          <p:cNvSpPr txBox="1"/>
          <p:nvPr/>
        </p:nvSpPr>
        <p:spPr>
          <a:xfrm>
            <a:off x="1" y="4210403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Pendant ce temps, un détective nommé Fix les suit, croyant que Fogg est un voleur.</a:t>
            </a:r>
          </a:p>
        </p:txBody>
      </p:sp>
    </p:spTree>
    <p:extLst>
      <p:ext uri="{BB962C8B-B14F-4D97-AF65-F5344CB8AC3E}">
        <p14:creationId xmlns:p14="http://schemas.microsoft.com/office/powerpoint/2010/main" val="326752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EC05A-B493-78CE-6075-EDA52766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5C8B565F-9081-3C77-DD27-8DE015766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7D68CE2-0B6C-9FA3-8B81-375B7E25049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La dictée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4BA2AC8-F7C0-871E-F2A7-5EF2FFE52EA9}"/>
              </a:ext>
            </a:extLst>
          </p:cNvPr>
          <p:cNvSpPr txBox="1"/>
          <p:nvPr/>
        </p:nvSpPr>
        <p:spPr>
          <a:xfrm>
            <a:off x="1" y="753678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Malgré les obstacles, Philéas Fogg reste calme et déterminé.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B55BF30-4C09-DDC2-6DF8-416965EFE491}"/>
              </a:ext>
            </a:extLst>
          </p:cNvPr>
          <p:cNvSpPr txBox="1"/>
          <p:nvPr/>
        </p:nvSpPr>
        <p:spPr>
          <a:xfrm>
            <a:off x="1" y="1732674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Finalement, il réussit à revenir à Londres juste à temps, prouvant ainsi que rien n’est impossible.</a:t>
            </a:r>
          </a:p>
        </p:txBody>
      </p:sp>
    </p:spTree>
    <p:extLst>
      <p:ext uri="{BB962C8B-B14F-4D97-AF65-F5344CB8AC3E}">
        <p14:creationId xmlns:p14="http://schemas.microsoft.com/office/powerpoint/2010/main" val="321138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E8F18DC9-66C7-070E-9258-27DF208F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54555" y="5542260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EDBAA1-34E9-A63E-6988-6341E43BE765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Le vocabulaire à connaître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42A7F0-237F-FE0A-EEFF-278C7A710F59}"/>
              </a:ext>
            </a:extLst>
          </p:cNvPr>
          <p:cNvSpPr txBox="1"/>
          <p:nvPr/>
        </p:nvSpPr>
        <p:spPr>
          <a:xfrm>
            <a:off x="0" y="740081"/>
            <a:ext cx="6351639" cy="5554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 gentleman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nc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endParaRPr lang="fr-FR" sz="1050" dirty="0"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fidèle (adj)</a:t>
            </a:r>
          </a:p>
          <a:p>
            <a:pPr algn="ctr">
              <a:lnSpc>
                <a:spcPct val="150000"/>
              </a:lnSpc>
            </a:pPr>
            <a:endParaRPr lang="fr-FR" sz="1000" dirty="0"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FF0000"/>
                </a:solidFill>
                <a:latin typeface="Patrick Hand" panose="00000500000000000000" pitchFamily="2" charset="0"/>
              </a:rPr>
              <a:t>entreprendre (v)</a:t>
            </a:r>
          </a:p>
          <a:p>
            <a:pPr algn="ctr">
              <a:lnSpc>
                <a:spcPct val="150000"/>
              </a:lnSpc>
            </a:pPr>
            <a:endParaRPr lang="fr-FR" sz="1000" dirty="0"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extraordinaire (adj)</a:t>
            </a:r>
          </a:p>
          <a:p>
            <a:pPr algn="ctr">
              <a:lnSpc>
                <a:spcPct val="150000"/>
              </a:lnSpc>
            </a:pPr>
            <a:endParaRPr lang="fr-FR" sz="1000" dirty="0"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exotique (adj)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1CC7926-B00F-A578-C3E2-91433B679634}"/>
              </a:ext>
            </a:extLst>
          </p:cNvPr>
          <p:cNvSpPr txBox="1"/>
          <p:nvPr/>
        </p:nvSpPr>
        <p:spPr>
          <a:xfrm>
            <a:off x="5840361" y="1106780"/>
            <a:ext cx="6351639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l’Inde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np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endParaRPr lang="fr-FR" sz="1000" dirty="0"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le Japon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np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fascinant (adj)</a:t>
            </a:r>
            <a:endParaRPr lang="fr-FR" sz="4000" dirty="0">
              <a:solidFill>
                <a:srgbClr val="002060"/>
              </a:solidFill>
              <a:latin typeface="Patrick Hand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 obstacle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nc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fr-FR" sz="4000" dirty="0">
                <a:solidFill>
                  <a:srgbClr val="F442B0"/>
                </a:solidFill>
                <a:latin typeface="Patrick Hand" panose="00000500000000000000" pitchFamily="2" charset="0"/>
              </a:rPr>
              <a:t>ainsi (adv)</a:t>
            </a:r>
            <a:endParaRPr lang="fr-FR" sz="2800" dirty="0">
              <a:solidFill>
                <a:srgbClr val="F442B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6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allAtOnce"/>
      <p:bldP spid="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B5F33-5990-B48D-5036-A2D9B1FA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CED5762-75E3-D40E-C214-88A5BEC89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6A445-4C5E-DF9D-EFD7-15C80776C0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phrase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6386E58-5BE1-32A8-2078-C7627BFA6E1E}"/>
              </a:ext>
            </a:extLst>
          </p:cNvPr>
          <p:cNvSpPr txBox="1"/>
          <p:nvPr/>
        </p:nvSpPr>
        <p:spPr>
          <a:xfrm>
            <a:off x="0" y="502707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 fidèle serviteur entreprend un voyage extraordinaire.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C5273D-2796-6DC3-2B66-24F014270855}"/>
              </a:ext>
            </a:extLst>
          </p:cNvPr>
          <p:cNvSpPr txBox="1"/>
          <p:nvPr/>
        </p:nvSpPr>
        <p:spPr>
          <a:xfrm>
            <a:off x="0" y="2518672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serviteur : nom commun, masculin, singulier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9F54169-63E0-E60E-CB9B-CE3F5C3E3DAB}"/>
              </a:ext>
            </a:extLst>
          </p:cNvPr>
          <p:cNvSpPr txBox="1"/>
          <p:nvPr/>
        </p:nvSpPr>
        <p:spPr>
          <a:xfrm>
            <a:off x="0" y="3676168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entreprend : entreprendre,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singulier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6DDE364-53C1-AF33-8769-AEDE1E2BCEBA}"/>
              </a:ext>
            </a:extLst>
          </p:cNvPr>
          <p:cNvCxnSpPr>
            <a:cxnSpLocks/>
          </p:cNvCxnSpPr>
          <p:nvPr/>
        </p:nvCxnSpPr>
        <p:spPr>
          <a:xfrm>
            <a:off x="4404852" y="1568245"/>
            <a:ext cx="20500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AEC6BFF-B2A1-C834-F8C5-8C601E28E1C1}"/>
              </a:ext>
            </a:extLst>
          </p:cNvPr>
          <p:cNvCxnSpPr>
            <a:cxnSpLocks/>
          </p:cNvCxnSpPr>
          <p:nvPr/>
        </p:nvCxnSpPr>
        <p:spPr>
          <a:xfrm flipV="1">
            <a:off x="943897" y="1568245"/>
            <a:ext cx="3244645" cy="2458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02ADEC9-2EB4-916E-97FD-0640AA2D8941}"/>
              </a:ext>
            </a:extLst>
          </p:cNvPr>
          <p:cNvCxnSpPr>
            <a:cxnSpLocks/>
          </p:cNvCxnSpPr>
          <p:nvPr/>
        </p:nvCxnSpPr>
        <p:spPr>
          <a:xfrm>
            <a:off x="6563033" y="1568245"/>
            <a:ext cx="457691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5439FCE9-6F39-5FEE-E01B-782D1ED0BE6C}"/>
              </a:ext>
            </a:extLst>
          </p:cNvPr>
          <p:cNvSpPr txBox="1"/>
          <p:nvPr/>
        </p:nvSpPr>
        <p:spPr>
          <a:xfrm>
            <a:off x="8062451" y="1079186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D2D15DF-8850-09BE-3CFF-779FC281654F}"/>
              </a:ext>
            </a:extLst>
          </p:cNvPr>
          <p:cNvSpPr/>
          <p:nvPr/>
        </p:nvSpPr>
        <p:spPr>
          <a:xfrm>
            <a:off x="2595716" y="943897"/>
            <a:ext cx="1700980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CC40C6-04AC-C136-910B-46F826F1DA4F}"/>
              </a:ext>
            </a:extLst>
          </p:cNvPr>
          <p:cNvSpPr/>
          <p:nvPr/>
        </p:nvSpPr>
        <p:spPr>
          <a:xfrm>
            <a:off x="4296698" y="943897"/>
            <a:ext cx="2239295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7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20" grpId="0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330B7-6D03-A532-30B1-1D2C082F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CFDA8B24-0D40-137C-9F84-9F20D3C1A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6B93BE-6E3A-C273-BCB2-EBBE4296DF6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phrase 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E84BC2-2AEB-79ED-DB69-4E4FA35EBAAA}"/>
              </a:ext>
            </a:extLst>
          </p:cNvPr>
          <p:cNvSpPr txBox="1"/>
          <p:nvPr/>
        </p:nvSpPr>
        <p:spPr>
          <a:xfrm>
            <a:off x="0" y="502707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 gentleman anglais relève des défis incroyables et</a:t>
            </a:r>
          </a:p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rencontre des gens fascinants.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DAA8FB-4B35-4B28-FE8B-A9F4EA08A7F2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fascinants : adjectif qualificatif, masculin, pluriel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5DD70D-8AB9-9200-4AA1-0EF9CD14EE5F}"/>
              </a:ext>
            </a:extLst>
          </p:cNvPr>
          <p:cNvSpPr txBox="1"/>
          <p:nvPr/>
        </p:nvSpPr>
        <p:spPr>
          <a:xfrm>
            <a:off x="0" y="4344604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relève : relever,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singulier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A93CAE3-1CBF-12CC-6E00-DE0C58F6D7D4}"/>
              </a:ext>
            </a:extLst>
          </p:cNvPr>
          <p:cNvCxnSpPr>
            <a:cxnSpLocks/>
          </p:cNvCxnSpPr>
          <p:nvPr/>
        </p:nvCxnSpPr>
        <p:spPr>
          <a:xfrm>
            <a:off x="6568207" y="1568245"/>
            <a:ext cx="3834322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94599359-0DD7-B255-58D6-97874CEB510F}"/>
              </a:ext>
            </a:extLst>
          </p:cNvPr>
          <p:cNvSpPr txBox="1"/>
          <p:nvPr/>
        </p:nvSpPr>
        <p:spPr>
          <a:xfrm>
            <a:off x="8037612" y="1065239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F3F67E-7E87-EDD4-DEBD-34F17884ADBA}"/>
              </a:ext>
            </a:extLst>
          </p:cNvPr>
          <p:cNvCxnSpPr>
            <a:cxnSpLocks/>
          </p:cNvCxnSpPr>
          <p:nvPr/>
        </p:nvCxnSpPr>
        <p:spPr>
          <a:xfrm>
            <a:off x="5373328" y="1568245"/>
            <a:ext cx="10078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DF4461D-EB5D-76AB-C40B-9C3AAB0E16C8}"/>
              </a:ext>
            </a:extLst>
          </p:cNvPr>
          <p:cNvCxnSpPr>
            <a:cxnSpLocks/>
          </p:cNvCxnSpPr>
          <p:nvPr/>
        </p:nvCxnSpPr>
        <p:spPr>
          <a:xfrm>
            <a:off x="1179871" y="1568245"/>
            <a:ext cx="4080387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8B47013-622C-272D-3751-17F75F2DC4B9}"/>
              </a:ext>
            </a:extLst>
          </p:cNvPr>
          <p:cNvCxnSpPr>
            <a:cxnSpLocks/>
          </p:cNvCxnSpPr>
          <p:nvPr/>
        </p:nvCxnSpPr>
        <p:spPr>
          <a:xfrm>
            <a:off x="3313470" y="2777612"/>
            <a:ext cx="17304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DF3A163-922B-F1B7-73EB-2CD651FAE324}"/>
              </a:ext>
            </a:extLst>
          </p:cNvPr>
          <p:cNvSpPr/>
          <p:nvPr/>
        </p:nvSpPr>
        <p:spPr>
          <a:xfrm>
            <a:off x="6879863" y="2145733"/>
            <a:ext cx="1988834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B09274-8395-F782-08D0-9F9FBE7D3A28}"/>
              </a:ext>
            </a:extLst>
          </p:cNvPr>
          <p:cNvSpPr/>
          <p:nvPr/>
        </p:nvSpPr>
        <p:spPr>
          <a:xfrm>
            <a:off x="5279921" y="943897"/>
            <a:ext cx="1174955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F971180-F471-A5A8-9591-5DCE425E64A1}"/>
              </a:ext>
            </a:extLst>
          </p:cNvPr>
          <p:cNvCxnSpPr>
            <a:cxnSpLocks/>
          </p:cNvCxnSpPr>
          <p:nvPr/>
        </p:nvCxnSpPr>
        <p:spPr>
          <a:xfrm>
            <a:off x="5213812" y="2777612"/>
            <a:ext cx="3576227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E527975-4B68-2752-0057-C607463F40DE}"/>
              </a:ext>
            </a:extLst>
          </p:cNvPr>
          <p:cNvSpPr txBox="1"/>
          <p:nvPr/>
        </p:nvSpPr>
        <p:spPr>
          <a:xfrm>
            <a:off x="6568207" y="2271504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</p:spTree>
    <p:extLst>
      <p:ext uri="{BB962C8B-B14F-4D97-AF65-F5344CB8AC3E}">
        <p14:creationId xmlns:p14="http://schemas.microsoft.com/office/powerpoint/2010/main" val="33572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1" grpId="0" animBg="1"/>
      <p:bldP spid="23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9249-589D-DD44-638F-126291605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F30A3829-7E70-887E-677B-BC06EF520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C34F470-27E6-C758-450D-4338BABB08D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Conjugaison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8A8B70-922B-69E7-F903-0FCE8F01EDE2}"/>
              </a:ext>
            </a:extLst>
          </p:cNvPr>
          <p:cNvSpPr txBox="1"/>
          <p:nvPr/>
        </p:nvSpPr>
        <p:spPr>
          <a:xfrm>
            <a:off x="1619250" y="1468053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J’entreprend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tu entreprend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 entreprend</a:t>
            </a:r>
            <a:endParaRPr lang="fr-FR" sz="4000" b="1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 entreprend</a:t>
            </a:r>
            <a:endParaRPr lang="fr-FR" sz="4000" b="1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156AD1D-E8FF-E297-C14C-CB7A75B6C705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Conjugue le verbe entreprendre au présent de l’indicatif.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2F88E9D-D48D-CD08-0414-68F709B30E88}"/>
              </a:ext>
            </a:extLst>
          </p:cNvPr>
          <p:cNvSpPr txBox="1"/>
          <p:nvPr/>
        </p:nvSpPr>
        <p:spPr>
          <a:xfrm>
            <a:off x="6095999" y="1468052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nous entrepren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ons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vous entrepren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ez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entreprenn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ent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elles entreprenn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183886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2B925-61BD-38C9-3EE0-954D24FF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0AF75B0-5060-B2F5-C5F7-76F305A97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A01973-5C28-C3E0-0F40-01D916BEBBE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phrase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A19501-6278-FBA3-AE3F-51CE3D149D43}"/>
              </a:ext>
            </a:extLst>
          </p:cNvPr>
          <p:cNvSpPr txBox="1"/>
          <p:nvPr/>
        </p:nvSpPr>
        <p:spPr>
          <a:xfrm>
            <a:off x="0" y="502707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Un jour, ils décident de faire le tour du monde.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40279E-BE80-1659-8C34-8A1D304EF0E0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un : article indéfini, masculin, singulier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6CCB50-07DF-BB4A-61A7-AE87296F0F2B}"/>
              </a:ext>
            </a:extLst>
          </p:cNvPr>
          <p:cNvSpPr txBox="1"/>
          <p:nvPr/>
        </p:nvSpPr>
        <p:spPr>
          <a:xfrm>
            <a:off x="0" y="4344604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attirent : décider,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pluriel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DEAF424-0415-A4E5-A48A-6565CFE86854}"/>
              </a:ext>
            </a:extLst>
          </p:cNvPr>
          <p:cNvCxnSpPr>
            <a:cxnSpLocks/>
          </p:cNvCxnSpPr>
          <p:nvPr/>
        </p:nvCxnSpPr>
        <p:spPr>
          <a:xfrm>
            <a:off x="1917290" y="1558412"/>
            <a:ext cx="125852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673565E6-262A-7D66-7008-312875AF3CEA}"/>
              </a:ext>
            </a:extLst>
          </p:cNvPr>
          <p:cNvSpPr txBox="1"/>
          <p:nvPr/>
        </p:nvSpPr>
        <p:spPr>
          <a:xfrm>
            <a:off x="2000863" y="1065239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CCT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0FAA585-9B66-8BC5-83F0-5FC25AD471A9}"/>
              </a:ext>
            </a:extLst>
          </p:cNvPr>
          <p:cNvCxnSpPr>
            <a:cxnSpLocks/>
          </p:cNvCxnSpPr>
          <p:nvPr/>
        </p:nvCxnSpPr>
        <p:spPr>
          <a:xfrm>
            <a:off x="4089297" y="1568245"/>
            <a:ext cx="14192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819CEF9-4D86-8B66-DEE3-08CCCE50938B}"/>
              </a:ext>
            </a:extLst>
          </p:cNvPr>
          <p:cNvCxnSpPr>
            <a:cxnSpLocks/>
          </p:cNvCxnSpPr>
          <p:nvPr/>
        </p:nvCxnSpPr>
        <p:spPr>
          <a:xfrm>
            <a:off x="3421626" y="1568245"/>
            <a:ext cx="442451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6CCE298-9F0F-5A33-9CE2-7BBE86421D76}"/>
              </a:ext>
            </a:extLst>
          </p:cNvPr>
          <p:cNvCxnSpPr>
            <a:cxnSpLocks/>
          </p:cNvCxnSpPr>
          <p:nvPr/>
        </p:nvCxnSpPr>
        <p:spPr>
          <a:xfrm flipV="1">
            <a:off x="5643716" y="1558412"/>
            <a:ext cx="4562168" cy="983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38A5379-D3F5-A178-75F8-309786009022}"/>
              </a:ext>
            </a:extLst>
          </p:cNvPr>
          <p:cNvSpPr txBox="1"/>
          <p:nvPr/>
        </p:nvSpPr>
        <p:spPr>
          <a:xfrm>
            <a:off x="7731226" y="1065239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COI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18E2E58-6F1B-8B2B-F955-A485E6AAF0BE}"/>
              </a:ext>
            </a:extLst>
          </p:cNvPr>
          <p:cNvSpPr/>
          <p:nvPr/>
        </p:nvSpPr>
        <p:spPr>
          <a:xfrm flipH="1">
            <a:off x="1755055" y="943897"/>
            <a:ext cx="702395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B2745D-5248-892F-7407-A14C2A6E8397}"/>
              </a:ext>
            </a:extLst>
          </p:cNvPr>
          <p:cNvSpPr/>
          <p:nvPr/>
        </p:nvSpPr>
        <p:spPr>
          <a:xfrm>
            <a:off x="3999271" y="930087"/>
            <a:ext cx="1568550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30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A26A-619F-C98B-7D5B-25FAA7D61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B51C56D-1921-9323-7130-94ED4FEBF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CC5EC5-7BE3-749B-AFE2-F445B85C34E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phrase 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BE2B5D-72DC-B374-F5A2-05B5A13229A3}"/>
              </a:ext>
            </a:extLst>
          </p:cNvPr>
          <p:cNvSpPr txBox="1"/>
          <p:nvPr/>
        </p:nvSpPr>
        <p:spPr>
          <a:xfrm>
            <a:off x="0" y="502707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traversent des pays exotiques pendant quatre-vingts jours.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7B8B24-51F7-E138-77AC-9DF31DD602DA}"/>
              </a:ext>
            </a:extLst>
          </p:cNvPr>
          <p:cNvSpPr txBox="1"/>
          <p:nvPr/>
        </p:nvSpPr>
        <p:spPr>
          <a:xfrm>
            <a:off x="0" y="2588704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: pronom personnel, masculin, pluriel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815BCB-04F0-6868-0B6B-AF86DD1BB2A4}"/>
              </a:ext>
            </a:extLst>
          </p:cNvPr>
          <p:cNvSpPr txBox="1"/>
          <p:nvPr/>
        </p:nvSpPr>
        <p:spPr>
          <a:xfrm>
            <a:off x="0" y="403855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traversent : traverser,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pluriel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1BF3473-BDCC-844B-5C62-639E6BCC7C99}"/>
              </a:ext>
            </a:extLst>
          </p:cNvPr>
          <p:cNvCxnSpPr>
            <a:cxnSpLocks/>
          </p:cNvCxnSpPr>
          <p:nvPr/>
        </p:nvCxnSpPr>
        <p:spPr>
          <a:xfrm>
            <a:off x="6683477" y="1568245"/>
            <a:ext cx="4953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0F2EBF7-E434-7891-659A-DE8178C81AA1}"/>
              </a:ext>
            </a:extLst>
          </p:cNvPr>
          <p:cNvSpPr txBox="1"/>
          <p:nvPr/>
        </p:nvSpPr>
        <p:spPr>
          <a:xfrm>
            <a:off x="8819688" y="1063765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CCT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2FA905B-36A2-B281-F7D4-78695D44DDE8}"/>
              </a:ext>
            </a:extLst>
          </p:cNvPr>
          <p:cNvCxnSpPr>
            <a:cxnSpLocks/>
          </p:cNvCxnSpPr>
          <p:nvPr/>
        </p:nvCxnSpPr>
        <p:spPr>
          <a:xfrm>
            <a:off x="989370" y="1568245"/>
            <a:ext cx="1842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ACBE1D3-15D5-4D2D-562A-46E7FA270476}"/>
              </a:ext>
            </a:extLst>
          </p:cNvPr>
          <p:cNvCxnSpPr>
            <a:cxnSpLocks/>
          </p:cNvCxnSpPr>
          <p:nvPr/>
        </p:nvCxnSpPr>
        <p:spPr>
          <a:xfrm>
            <a:off x="286672" y="1568245"/>
            <a:ext cx="53923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3080522-79B4-77A9-6614-43BF5F8D2573}"/>
              </a:ext>
            </a:extLst>
          </p:cNvPr>
          <p:cNvCxnSpPr>
            <a:cxnSpLocks/>
          </p:cNvCxnSpPr>
          <p:nvPr/>
        </p:nvCxnSpPr>
        <p:spPr>
          <a:xfrm>
            <a:off x="3066436" y="1568245"/>
            <a:ext cx="3324532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1ABF016-6FCB-3403-C649-C6A289743DB7}"/>
              </a:ext>
            </a:extLst>
          </p:cNvPr>
          <p:cNvSpPr txBox="1"/>
          <p:nvPr/>
        </p:nvSpPr>
        <p:spPr>
          <a:xfrm>
            <a:off x="4270580" y="1081455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B7AA24A-1AA3-DAAD-4D27-E1E6D4C58F55}"/>
              </a:ext>
            </a:extLst>
          </p:cNvPr>
          <p:cNvSpPr/>
          <p:nvPr/>
        </p:nvSpPr>
        <p:spPr>
          <a:xfrm>
            <a:off x="203252" y="894767"/>
            <a:ext cx="665828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BF5B66-C331-55AE-48EB-DC8692AB0C8B}"/>
              </a:ext>
            </a:extLst>
          </p:cNvPr>
          <p:cNvSpPr/>
          <p:nvPr/>
        </p:nvSpPr>
        <p:spPr>
          <a:xfrm>
            <a:off x="931145" y="927687"/>
            <a:ext cx="2030975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4D48-A334-B77E-5DF3-D3270AD76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A09E1561-43F4-55F6-8F39-4AFC2DEFD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2F8323E-CC90-0837-5303-7EB490769C6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Conjugaison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905C07-71D9-1FF1-0F4A-38B8B5ED7E52}"/>
              </a:ext>
            </a:extLst>
          </p:cNvPr>
          <p:cNvSpPr txBox="1"/>
          <p:nvPr/>
        </p:nvSpPr>
        <p:spPr>
          <a:xfrm>
            <a:off x="1619250" y="1468053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Je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tu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207E96-2D78-DECE-57AC-334EC83E3A4B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Conjugue le verbe réussir au présent de l’indicatif.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781155-C3E7-5FCE-8BDD-4FB8EAFF21DF}"/>
              </a:ext>
            </a:extLst>
          </p:cNvPr>
          <p:cNvSpPr txBox="1"/>
          <p:nvPr/>
        </p:nvSpPr>
        <p:spPr>
          <a:xfrm>
            <a:off x="6095999" y="1468052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nous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ssons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vous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ssez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ssent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elles réussi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ssent</a:t>
            </a:r>
          </a:p>
        </p:txBody>
      </p:sp>
    </p:spTree>
    <p:extLst>
      <p:ext uri="{BB962C8B-B14F-4D97-AF65-F5344CB8AC3E}">
        <p14:creationId xmlns:p14="http://schemas.microsoft.com/office/powerpoint/2010/main" val="39079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1186C-AA98-94C4-47A1-9A31260E1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6AA5CF9-EBA3-0097-A9FD-2C199F976A1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La dictée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DF0A3B-A430-7C54-1FDA-15AC9EADA37E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Philéas Fogg – Passepartout - Fix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55A9D2-2AA7-3C04-52CD-FD36D52AA837}"/>
              </a:ext>
            </a:extLst>
          </p:cNvPr>
          <p:cNvSpPr txBox="1"/>
          <p:nvPr/>
        </p:nvSpPr>
        <p:spPr>
          <a:xfrm>
            <a:off x="-1" y="1532044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Philéas Fogg est un gentleman anglais qui vit à Londres.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3CC27-4D64-AEC8-8CFB-188CAB3F02F4}"/>
              </a:ext>
            </a:extLst>
          </p:cNvPr>
          <p:cNvSpPr txBox="1"/>
          <p:nvPr/>
        </p:nvSpPr>
        <p:spPr>
          <a:xfrm>
            <a:off x="1" y="2689540"/>
            <a:ext cx="12191999" cy="1849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000" dirty="0">
                <a:latin typeface="Patrick Hand" panose="00000500000000000000" pitchFamily="2" charset="0"/>
              </a:rPr>
              <a:t>Un jour, il parie qu’il peut faire le tour du monde en quatre-vingts jours.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C8B84F-D540-E70B-78BD-634107E027D8}"/>
              </a:ext>
            </a:extLst>
          </p:cNvPr>
          <p:cNvSpPr txBox="1"/>
          <p:nvPr/>
        </p:nvSpPr>
        <p:spPr>
          <a:xfrm>
            <a:off x="1" y="4505299"/>
            <a:ext cx="12191999" cy="1849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000" dirty="0">
                <a:latin typeface="Patrick Hand" panose="00000500000000000000" pitchFamily="2" charset="0"/>
              </a:rPr>
              <a:t>Accompagné de son fidèle serviteur Passepartout, il entreprend ce voyage extraordinaire.</a:t>
            </a:r>
          </a:p>
        </p:txBody>
      </p:sp>
    </p:spTree>
    <p:extLst>
      <p:ext uri="{BB962C8B-B14F-4D97-AF65-F5344CB8AC3E}">
        <p14:creationId xmlns:p14="http://schemas.microsoft.com/office/powerpoint/2010/main" val="4722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399</Words>
  <Application>Microsoft Office PowerPoint</Application>
  <PresentationFormat>Grand écran</PresentationFormat>
  <Paragraphs>80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Patrick Hand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Stéphanie escoin</dc:creator>
  <cp:lastModifiedBy>Stéphanie escoin</cp:lastModifiedBy>
  <cp:revision>4</cp:revision>
  <dcterms:created xsi:type="dcterms:W3CDTF">2026-08-24T17:46:52Z</dcterms:created>
  <dcterms:modified xsi:type="dcterms:W3CDTF">2026-09-11T19:49:40Z</dcterms:modified>
</cp:coreProperties>
</file>