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5" r:id="rId39"/>
    <p:sldId id="296" r:id="rId40"/>
    <p:sldId id="298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C043"/>
    <a:srgbClr val="221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B1496-D093-40E5-A936-5B6F071495A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35075-BCDF-4D15-A9B5-5442B33FDE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482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35075-BCDF-4D15-A9B5-5442B33FDEC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96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30F91-117D-7F51-6D63-93FF826BE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7FB0BA1-30F7-A7C3-5F95-AC7F83644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1CF211E-7138-1002-ED05-5B413CE3C5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BC1AA1-D961-F7CD-83A4-CFE18112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35075-BCDF-4D15-A9B5-5442B33FDEC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2571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F2D17-A10E-23B4-C8B6-EE0607C91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8ADFB7F-4DA3-9F15-D202-0A687052E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84564DD-55BF-58C2-9C3C-C9EBA976E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BCF7B0-11F9-BF61-5510-2849E62B7B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35075-BCDF-4D15-A9B5-5442B33FDEC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98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B3F52-0F1E-589A-A75A-0EE7FF366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5B0BAC2-9174-1484-54AA-F302435EC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3D504D8-6F47-DF9C-D8DB-0A666D4C99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5354E3-96F8-BEAE-6BEC-5884F9B5B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35075-BCDF-4D15-A9B5-5442B33FDE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59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B0F26-2953-B3F2-9DD9-00A1FDE99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3750A19-9FF5-5CB3-24C2-6C3FFDF54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D75B989-8419-577C-B136-2A3E58050E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4719BE-4533-1083-3B38-84882BEBB9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35075-BCDF-4D15-A9B5-5442B33FDE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6164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4C173-91A9-A342-2CE9-30B76B059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1235D9-B221-CF1B-EE70-86159B5955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AA11C65-DD6F-CFDB-B344-676CAA153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3B5FC-248A-A23D-EED8-888192A9C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35075-BCDF-4D15-A9B5-5442B33FDE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5690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5EF9D-ED73-9753-45AF-765BBDF23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F6AE64C-F452-BBA9-8ADF-45DECAB9B4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E77515F-141E-0EA0-8065-B76851996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E3789-A627-7694-3E31-95903552B9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35075-BCDF-4D15-A9B5-5442B33FDE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513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A08A3-4D55-4F70-E979-B3CBFB6B0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5C70BC5-6474-D700-EB55-FDD8FFACB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F11D90B-EBDB-3AEE-9303-5FC2BE5FC1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BD881D-E194-7D56-3ED0-1266AA45F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35075-BCDF-4D15-A9B5-5442B33FDE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7840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A8B4E-C03F-7B78-BC35-057641E78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5F1C7BD-D422-5F73-44C7-2989A42B4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57CF76-A94F-331B-8D06-06B45AC97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25C743-3BEB-EF1B-4851-5A0CB6CDC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35075-BCDF-4D15-A9B5-5442B33FDE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08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96551A-B680-FE4A-FF5E-06D0063E7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DAE61B-0545-3102-5E04-B38612430F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46C15B-8FC1-7067-BF1E-1FDBC7D9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5F78F8-4B34-4FC0-A4F8-B31948C29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3FA83A-328E-A3DB-F2EF-89870E066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63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E5859F-2ECC-C1BC-2028-DFE0383E8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E5A0A4A-5C9C-3D39-5337-4B49257EB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84552E-6619-D70C-1E10-47237A170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131D09-BB0C-9787-9AC6-9041E8C7C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36D9EC-D3D1-0736-7520-37A4BA6F5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625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184940F-23AC-E8CA-3F99-DB092572DB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757E159-C2CA-D9A4-0622-1DC4E6FBE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5CA1A8-DC77-CE8B-00EF-27F857824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F02D6F-2FEF-E330-F662-CDD0947C8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A9DB96-E0B8-6369-FDC7-D5B65B484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39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F7683D-9213-FC3B-0C96-768B894FC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98FD68-FFEC-3475-B780-A28AA8E08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E6EE69-84D5-97AA-07DC-A20AFA913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2BD86E-9AD3-152E-8E48-B1CB8122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395F4B-AB9D-772B-F117-ECB241C0B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2632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570AE2-DAA6-9703-BAAB-A973C726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77EB65-60A7-8BED-000B-E677C1807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A6745B-3289-A6E8-47C9-1BDC74051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1AB6F9-FA27-C049-0B6E-822BA4DBA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66FD17-BF68-EF8F-E79C-BD5A28F6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49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FC7845-7A20-163C-125A-374DE5F51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285985-21A3-F921-45C6-C96FF1C569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388E9F2-4EB2-A054-FF3E-FB2212C34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4371D7-D8C6-D7CD-864C-53A965882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D1C79B-1CBD-A435-7C36-96B980E50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177EBD-3391-3510-79E0-C33ADA7B9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608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2B79F0-7F9A-5B11-F10C-60370D134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4E52C8-9281-D2EE-A6C9-C8A54B931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075DA9-D489-B989-76F9-663051FC50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442E111-3580-61A9-F95B-60BE59D1B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E5DFC12-70D0-80EA-A827-0174123E52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DA21A50-00BC-7507-5321-2B99F8338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A44BF3D-99C4-789F-31CF-F99D77D79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F078EBF-32C3-9D1E-B1A3-5BB0A3ECC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6310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A6E6BD-A942-65E0-1EB2-8D1181A7B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E3518A3-4D07-A12C-5C25-25EB00942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2C4173E-E61B-4D58-2BFC-7D8B1A5CD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F279C29-0BAD-4D17-F397-49C83D8AF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93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744389F-A96B-5996-2B79-BD262E516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A54037-DAA7-137A-C6FF-0E54DE24C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790542-D30A-C4E6-5711-BC85BB3DE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66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B711E0-C2CB-5DD0-C5A1-2C8269BB2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8A7950-2378-F62B-1A4F-BC5281EDB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EA59AC1-54E1-23BB-5254-170C2015B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619070-6340-9F88-A563-80D2F6DC6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69D386-3036-EBB4-497B-7D5849076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C48724-F465-9AF6-939F-89917777F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77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A2612C-B679-CAD1-B191-0AA75FBAB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EB7A19F-A988-833E-40F9-3BAB613BEC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AAFB68-47C7-842E-3DAD-0FA5B119C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7CC7F3-A685-1E90-1C0D-0AAC28EC9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A87365-B504-1356-0619-E0C18BF80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915F15-861B-08A6-351C-0851E83BF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94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CE7FBD2-16D6-9714-F397-BE76E7316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AD7093-7660-0B86-5CB5-5FDE19417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170AB2-6ED7-7443-B48B-DB94875B9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D6CFA3-06B7-4501-AFEE-C0E4AF5A77C3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92B1A1-339C-D8A2-87C9-6442EEB25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A46920-7F00-5C2B-0B71-C7E5F9F0C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23BA61-B751-420A-A991-68BC82EF0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46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" Target="slide2.xml"/><Relationship Id="rId7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slide" Target="slide4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18" Type="http://schemas.openxmlformats.org/officeDocument/2006/relationships/slide" Target="slide23.xml"/><Relationship Id="rId3" Type="http://schemas.openxmlformats.org/officeDocument/2006/relationships/image" Target="../media/image2.svg"/><Relationship Id="rId21" Type="http://schemas.openxmlformats.org/officeDocument/2006/relationships/slide" Target="slide15.xml"/><Relationship Id="rId7" Type="http://schemas.openxmlformats.org/officeDocument/2006/relationships/image" Target="../media/image7.png"/><Relationship Id="rId12" Type="http://schemas.openxmlformats.org/officeDocument/2006/relationships/slide" Target="slide6.xml"/><Relationship Id="rId17" Type="http://schemas.openxmlformats.org/officeDocument/2006/relationships/slide" Target="slide14.xml"/><Relationship Id="rId2" Type="http://schemas.openxmlformats.org/officeDocument/2006/relationships/image" Target="../media/image1.png"/><Relationship Id="rId16" Type="http://schemas.openxmlformats.org/officeDocument/2006/relationships/slide" Target="slide32.xml"/><Relationship Id="rId20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slide" Target="slide16.xml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23" Type="http://schemas.openxmlformats.org/officeDocument/2006/relationships/slide" Target="slide25.xml"/><Relationship Id="rId10" Type="http://schemas.openxmlformats.org/officeDocument/2006/relationships/slide" Target="slide5.xml"/><Relationship Id="rId19" Type="http://schemas.openxmlformats.org/officeDocument/2006/relationships/slide" Target="slide24.xml"/><Relationship Id="rId4" Type="http://schemas.openxmlformats.org/officeDocument/2006/relationships/slide" Target="slide1.xml"/><Relationship Id="rId9" Type="http://schemas.openxmlformats.org/officeDocument/2006/relationships/image" Target="../media/image9.png"/><Relationship Id="rId14" Type="http://schemas.openxmlformats.org/officeDocument/2006/relationships/slide" Target="slide7.xml"/><Relationship Id="rId22" Type="http://schemas.openxmlformats.org/officeDocument/2006/relationships/slide" Target="slide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18" Type="http://schemas.openxmlformats.org/officeDocument/2006/relationships/slide" Target="slide26.xml"/><Relationship Id="rId3" Type="http://schemas.openxmlformats.org/officeDocument/2006/relationships/image" Target="../media/image4.svg"/><Relationship Id="rId21" Type="http://schemas.openxmlformats.org/officeDocument/2006/relationships/slide" Target="slide18.xml"/><Relationship Id="rId7" Type="http://schemas.openxmlformats.org/officeDocument/2006/relationships/image" Target="../media/image7.png"/><Relationship Id="rId12" Type="http://schemas.openxmlformats.org/officeDocument/2006/relationships/slide" Target="slide9.xml"/><Relationship Id="rId17" Type="http://schemas.openxmlformats.org/officeDocument/2006/relationships/slide" Target="slide17.xml"/><Relationship Id="rId2" Type="http://schemas.openxmlformats.org/officeDocument/2006/relationships/image" Target="../media/image1.png"/><Relationship Id="rId16" Type="http://schemas.openxmlformats.org/officeDocument/2006/relationships/slide" Target="slide35.xml"/><Relationship Id="rId20" Type="http://schemas.openxmlformats.org/officeDocument/2006/relationships/slide" Target="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slide" Target="slide19.xml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23" Type="http://schemas.openxmlformats.org/officeDocument/2006/relationships/slide" Target="slide28.xml"/><Relationship Id="rId10" Type="http://schemas.openxmlformats.org/officeDocument/2006/relationships/slide" Target="slide8.xml"/><Relationship Id="rId19" Type="http://schemas.openxmlformats.org/officeDocument/2006/relationships/slide" Target="slide27.xml"/><Relationship Id="rId4" Type="http://schemas.openxmlformats.org/officeDocument/2006/relationships/slide" Target="slide1.xml"/><Relationship Id="rId9" Type="http://schemas.openxmlformats.org/officeDocument/2006/relationships/image" Target="../media/image9.png"/><Relationship Id="rId14" Type="http://schemas.openxmlformats.org/officeDocument/2006/relationships/slide" Target="slide10.xml"/><Relationship Id="rId22" Type="http://schemas.openxmlformats.org/officeDocument/2006/relationships/slide" Target="slide3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18" Type="http://schemas.openxmlformats.org/officeDocument/2006/relationships/slide" Target="slide29.xml"/><Relationship Id="rId3" Type="http://schemas.openxmlformats.org/officeDocument/2006/relationships/image" Target="../media/image3.svg"/><Relationship Id="rId21" Type="http://schemas.openxmlformats.org/officeDocument/2006/relationships/slide" Target="slide21.xml"/><Relationship Id="rId7" Type="http://schemas.openxmlformats.org/officeDocument/2006/relationships/image" Target="../media/image7.png"/><Relationship Id="rId12" Type="http://schemas.openxmlformats.org/officeDocument/2006/relationships/slide" Target="slide12.xml"/><Relationship Id="rId17" Type="http://schemas.openxmlformats.org/officeDocument/2006/relationships/slide" Target="slide20.xml"/><Relationship Id="rId2" Type="http://schemas.openxmlformats.org/officeDocument/2006/relationships/image" Target="../media/image1.png"/><Relationship Id="rId16" Type="http://schemas.openxmlformats.org/officeDocument/2006/relationships/slide" Target="slide38.xml"/><Relationship Id="rId20" Type="http://schemas.openxmlformats.org/officeDocument/2006/relationships/slide" Target="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slide" Target="slide22.xml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23" Type="http://schemas.openxmlformats.org/officeDocument/2006/relationships/slide" Target="slide31.xml"/><Relationship Id="rId10" Type="http://schemas.openxmlformats.org/officeDocument/2006/relationships/slide" Target="slide11.xml"/><Relationship Id="rId19" Type="http://schemas.openxmlformats.org/officeDocument/2006/relationships/slide" Target="slide30.xml"/><Relationship Id="rId4" Type="http://schemas.openxmlformats.org/officeDocument/2006/relationships/slide" Target="slide1.xml"/><Relationship Id="rId9" Type="http://schemas.openxmlformats.org/officeDocument/2006/relationships/image" Target="../media/image9.png"/><Relationship Id="rId14" Type="http://schemas.openxmlformats.org/officeDocument/2006/relationships/slide" Target="slide13.xml"/><Relationship Id="rId22" Type="http://schemas.openxmlformats.org/officeDocument/2006/relationships/slide" Target="slide4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0737A4-5030-6FC8-9E1F-7E0446453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7" b="1250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7280FD3A-FC47-BFFE-1945-E54EDA435AFB}"/>
              </a:ext>
            </a:extLst>
          </p:cNvPr>
          <p:cNvSpPr/>
          <p:nvPr/>
        </p:nvSpPr>
        <p:spPr>
          <a:xfrm>
            <a:off x="4113074" y="121351"/>
            <a:ext cx="3965851" cy="1247713"/>
          </a:xfrm>
          <a:custGeom>
            <a:avLst/>
            <a:gdLst>
              <a:gd name="csX0" fmla="*/ 1982905 w 3965851"/>
              <a:gd name="csY0" fmla="*/ 1247429 h 1247713"/>
              <a:gd name="csX1" fmla="*/ -21 w 3965851"/>
              <a:gd name="csY1" fmla="*/ 1169638 h 1247713"/>
              <a:gd name="csX2" fmla="*/ -21 w 3965851"/>
              <a:gd name="csY2" fmla="*/ 77558 h 1247713"/>
              <a:gd name="csX3" fmla="*/ 1982905 w 3965851"/>
              <a:gd name="csY3" fmla="*/ -284 h 1247713"/>
              <a:gd name="csX4" fmla="*/ 3965831 w 3965851"/>
              <a:gd name="csY4" fmla="*/ 77558 h 1247713"/>
              <a:gd name="csX5" fmla="*/ 3965831 w 3965851"/>
              <a:gd name="csY5" fmla="*/ 1169587 h 1247713"/>
              <a:gd name="csX6" fmla="*/ 1982905 w 3965851"/>
              <a:gd name="csY6" fmla="*/ 1247429 h 12477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965851" h="1247713">
                <a:moveTo>
                  <a:pt x="1982905" y="1247429"/>
                </a:moveTo>
                <a:cubicBezTo>
                  <a:pt x="1324011" y="1247429"/>
                  <a:pt x="656892" y="1221228"/>
                  <a:pt x="-21" y="1169638"/>
                </a:cubicBezTo>
                <a:lnTo>
                  <a:pt x="-21" y="77558"/>
                </a:lnTo>
                <a:cubicBezTo>
                  <a:pt x="656892" y="25917"/>
                  <a:pt x="1324113" y="-284"/>
                  <a:pt x="1982905" y="-284"/>
                </a:cubicBezTo>
                <a:cubicBezTo>
                  <a:pt x="2641697" y="-284"/>
                  <a:pt x="3308918" y="25917"/>
                  <a:pt x="3965831" y="77558"/>
                </a:cubicBezTo>
                <a:lnTo>
                  <a:pt x="3965831" y="1169587"/>
                </a:lnTo>
                <a:cubicBezTo>
                  <a:pt x="3308918" y="1221228"/>
                  <a:pt x="2641798" y="1247429"/>
                  <a:pt x="1982905" y="1247429"/>
                </a:cubicBezTo>
                <a:close/>
              </a:path>
            </a:pathLst>
          </a:custGeom>
          <a:gradFill>
            <a:gsLst>
              <a:gs pos="0">
                <a:srgbClr val="0E0D58"/>
              </a:gs>
              <a:gs pos="26000">
                <a:srgbClr val="221DA3"/>
              </a:gs>
              <a:gs pos="52000">
                <a:srgbClr val="221DA3"/>
              </a:gs>
              <a:gs pos="78000">
                <a:srgbClr val="221DA3"/>
              </a:gs>
              <a:gs pos="100000">
                <a:srgbClr val="171473"/>
              </a:gs>
            </a:gsLst>
            <a:lin ang="0" scaled="1"/>
          </a:gradFill>
          <a:ln w="5076" cap="flat">
            <a:noFill/>
            <a:prstDash val="solid"/>
            <a:miter/>
          </a:ln>
        </p:spPr>
        <p:txBody>
          <a:bodyPr anchor="ctr"/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Patrick Hand" panose="00000500000000000000" pitchFamily="2" charset="0"/>
              </a:rPr>
              <a:t>Résolution de problèmes</a:t>
            </a:r>
            <a:endParaRPr lang="fr-FR" dirty="0">
              <a:solidFill>
                <a:schemeClr val="bg1"/>
              </a:solidFill>
              <a:latin typeface="Patrick Hand" panose="00000500000000000000" pitchFamily="2" charset="0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3D25CC1C-22C6-2D39-1C38-D42CF9952B76}"/>
              </a:ext>
            </a:extLst>
          </p:cNvPr>
          <p:cNvSpPr/>
          <p:nvPr/>
        </p:nvSpPr>
        <p:spPr>
          <a:xfrm>
            <a:off x="2494426" y="-1348665"/>
            <a:ext cx="5077" cy="5077"/>
          </a:xfrm>
          <a:custGeom>
            <a:avLst/>
            <a:gdLst/>
            <a:ahLst/>
            <a:cxnLst/>
            <a:rect l="l" t="t" r="r" b="b"/>
            <a:pathLst>
              <a:path w="5077" h="5077"/>
            </a:pathLst>
          </a:custGeom>
          <a:solidFill>
            <a:srgbClr val="FFFFFF"/>
          </a:solidFill>
          <a:ln w="5076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1B7EB8BC-DA04-7807-6A7E-7C6924E7606E}"/>
              </a:ext>
            </a:extLst>
          </p:cNvPr>
          <p:cNvSpPr/>
          <p:nvPr/>
        </p:nvSpPr>
        <p:spPr>
          <a:xfrm>
            <a:off x="8076966" y="263647"/>
            <a:ext cx="1136408" cy="912579"/>
          </a:xfrm>
          <a:custGeom>
            <a:avLst/>
            <a:gdLst>
              <a:gd name="csX0" fmla="*/ 1136409 w 1136408"/>
              <a:gd name="csY0" fmla="*/ 912580 h 912579"/>
              <a:gd name="csX1" fmla="*/ 1524 w 1136408"/>
              <a:gd name="csY1" fmla="*/ 912580 h 912579"/>
              <a:gd name="csX2" fmla="*/ 0 w 1136408"/>
              <a:gd name="csY2" fmla="*/ 0 h 912579"/>
              <a:gd name="csX3" fmla="*/ 1133362 w 1136408"/>
              <a:gd name="csY3" fmla="*/ 3808 h 912579"/>
              <a:gd name="csX4" fmla="*/ 842405 w 1136408"/>
              <a:gd name="csY4" fmla="*/ 458372 h 9125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36408" h="912579">
                <a:moveTo>
                  <a:pt x="1136409" y="912580"/>
                </a:moveTo>
                <a:lnTo>
                  <a:pt x="1524" y="912580"/>
                </a:lnTo>
                <a:lnTo>
                  <a:pt x="0" y="0"/>
                </a:lnTo>
                <a:lnTo>
                  <a:pt x="1133362" y="3808"/>
                </a:lnTo>
                <a:lnTo>
                  <a:pt x="842405" y="458372"/>
                </a:lnTo>
                <a:close/>
              </a:path>
            </a:pathLst>
          </a:custGeom>
          <a:gradFill>
            <a:gsLst>
              <a:gs pos="0">
                <a:srgbClr val="0B0943"/>
              </a:gs>
              <a:gs pos="7000">
                <a:srgbClr val="0E0D58"/>
              </a:gs>
              <a:gs pos="100000">
                <a:srgbClr val="1F1B8B"/>
              </a:gs>
            </a:gsLst>
            <a:lin ang="0" scaled="1"/>
          </a:gradFill>
          <a:ln w="5076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F5FCCE71-E64C-4FF9-5D63-24D713F2C22F}"/>
              </a:ext>
            </a:extLst>
          </p:cNvPr>
          <p:cNvSpPr/>
          <p:nvPr/>
        </p:nvSpPr>
        <p:spPr>
          <a:xfrm>
            <a:off x="2979034" y="288917"/>
            <a:ext cx="1136002" cy="912579"/>
          </a:xfrm>
          <a:custGeom>
            <a:avLst/>
            <a:gdLst>
              <a:gd name="csX0" fmla="*/ 0 w 1136002"/>
              <a:gd name="csY0" fmla="*/ 0 h 912579"/>
              <a:gd name="csX1" fmla="*/ 1134530 w 1136002"/>
              <a:gd name="csY1" fmla="*/ 0 h 912579"/>
              <a:gd name="csX2" fmla="*/ 1136002 w 1136002"/>
              <a:gd name="csY2" fmla="*/ 912580 h 912579"/>
              <a:gd name="csX3" fmla="*/ 2844 w 1136002"/>
              <a:gd name="csY3" fmla="*/ 908771 h 912579"/>
              <a:gd name="csX4" fmla="*/ 293851 w 1136002"/>
              <a:gd name="csY4" fmla="*/ 454208 h 9125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36002" h="912579">
                <a:moveTo>
                  <a:pt x="0" y="0"/>
                </a:moveTo>
                <a:lnTo>
                  <a:pt x="1134530" y="0"/>
                </a:lnTo>
                <a:lnTo>
                  <a:pt x="1136002" y="912580"/>
                </a:lnTo>
                <a:lnTo>
                  <a:pt x="2844" y="908771"/>
                </a:lnTo>
                <a:lnTo>
                  <a:pt x="293851" y="454208"/>
                </a:lnTo>
                <a:close/>
              </a:path>
            </a:pathLst>
          </a:custGeom>
          <a:gradFill>
            <a:gsLst>
              <a:gs pos="0">
                <a:srgbClr val="0B0943"/>
              </a:gs>
              <a:gs pos="7000">
                <a:srgbClr val="0E0D58"/>
              </a:gs>
              <a:gs pos="100000">
                <a:srgbClr val="1F1B8B"/>
              </a:gs>
            </a:gsLst>
            <a:lin ang="10800000" scaled="1"/>
          </a:gradFill>
          <a:ln w="5076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pic>
        <p:nvPicPr>
          <p:cNvPr id="16" name="Graphique 15">
            <a:hlinkClick r:id="rId3" action="ppaction://hlinksldjump"/>
            <a:extLst>
              <a:ext uri="{FF2B5EF4-FFF2-40B4-BE49-F238E27FC236}">
                <a16:creationId xmlns:a16="http://schemas.microsoft.com/office/drawing/2014/main" id="{2E7719CB-7D88-87F9-10AC-F0B1D4A40A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6425" y="1869227"/>
            <a:ext cx="1205217" cy="2520000"/>
          </a:xfrm>
          <a:prstGeom prst="rect">
            <a:avLst/>
          </a:prstGeom>
        </p:spPr>
      </p:pic>
      <p:pic>
        <p:nvPicPr>
          <p:cNvPr id="18" name="Graphique 17">
            <a:hlinkClick r:id="rId5" action="ppaction://hlinksldjump"/>
            <a:extLst>
              <a:ext uri="{FF2B5EF4-FFF2-40B4-BE49-F238E27FC236}">
                <a16:creationId xmlns:a16="http://schemas.microsoft.com/office/drawing/2014/main" id="{8C787982-336B-1306-F1B4-106E217355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38896" y="1882597"/>
            <a:ext cx="1748955" cy="2520000"/>
          </a:xfrm>
          <a:prstGeom prst="rect">
            <a:avLst/>
          </a:prstGeom>
        </p:spPr>
      </p:pic>
      <p:pic>
        <p:nvPicPr>
          <p:cNvPr id="20" name="Graphique 19">
            <a:hlinkClick r:id="rId7" action="ppaction://hlinksldjump"/>
            <a:extLst>
              <a:ext uri="{FF2B5EF4-FFF2-40B4-BE49-F238E27FC236}">
                <a16:creationId xmlns:a16="http://schemas.microsoft.com/office/drawing/2014/main" id="{03D57763-4282-FC53-354B-7AC35311ED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24749" y="1869227"/>
            <a:ext cx="1942500" cy="25200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657F66B9-B32A-594F-9C56-434709DA99F0}"/>
              </a:ext>
            </a:extLst>
          </p:cNvPr>
          <p:cNvSpPr txBox="1"/>
          <p:nvPr/>
        </p:nvSpPr>
        <p:spPr>
          <a:xfrm>
            <a:off x="3131037" y="4977282"/>
            <a:ext cx="5929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221DA3"/>
                </a:solidFill>
                <a:latin typeface="Patrick Hand" panose="00000500000000000000" pitchFamily="2" charset="0"/>
              </a:rPr>
              <a:t>Thème de la période :</a:t>
            </a:r>
          </a:p>
          <a:p>
            <a:pPr algn="ctr"/>
            <a:r>
              <a:rPr lang="fr-FR" sz="2800" b="1" dirty="0">
                <a:solidFill>
                  <a:srgbClr val="76C043"/>
                </a:solidFill>
                <a:latin typeface="Patrick Hand" panose="00000500000000000000" pitchFamily="2" charset="0"/>
              </a:rPr>
              <a:t>Les problèmes additifs</a:t>
            </a:r>
          </a:p>
        </p:txBody>
      </p:sp>
    </p:spTree>
    <p:extLst>
      <p:ext uri="{BB962C8B-B14F-4D97-AF65-F5344CB8AC3E}">
        <p14:creationId xmlns:p14="http://schemas.microsoft.com/office/powerpoint/2010/main" val="76857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9C6BE-A830-5AA2-301B-4FE095929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EA8629C-F095-2C4A-EC67-F77C28C32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1" y="11543"/>
            <a:ext cx="11023042" cy="6846457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9930CE0-B04D-F71C-0E25-897CFACA8A79}"/>
              </a:ext>
            </a:extLst>
          </p:cNvPr>
          <p:cNvCxnSpPr/>
          <p:nvPr/>
        </p:nvCxnSpPr>
        <p:spPr>
          <a:xfrm>
            <a:off x="1256044" y="2743200"/>
            <a:ext cx="973685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D20B064-AC32-2551-F455-8CBF4A0B906D}"/>
              </a:ext>
            </a:extLst>
          </p:cNvPr>
          <p:cNvCxnSpPr>
            <a:cxnSpLocks/>
          </p:cNvCxnSpPr>
          <p:nvPr/>
        </p:nvCxnSpPr>
        <p:spPr>
          <a:xfrm flipV="1">
            <a:off x="1256044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BF01BD5-3D33-D5A0-1FB6-12A51220B039}"/>
              </a:ext>
            </a:extLst>
          </p:cNvPr>
          <p:cNvCxnSpPr>
            <a:cxnSpLocks/>
          </p:cNvCxnSpPr>
          <p:nvPr/>
        </p:nvCxnSpPr>
        <p:spPr>
          <a:xfrm flipV="1">
            <a:off x="369936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B2C22D5-A876-3874-21F0-FA5F35FA8EDA}"/>
              </a:ext>
            </a:extLst>
          </p:cNvPr>
          <p:cNvCxnSpPr>
            <a:cxnSpLocks/>
          </p:cNvCxnSpPr>
          <p:nvPr/>
        </p:nvCxnSpPr>
        <p:spPr>
          <a:xfrm flipV="1">
            <a:off x="856141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2AD1337-948B-EC97-0F83-C29401B96FDB}"/>
              </a:ext>
            </a:extLst>
          </p:cNvPr>
          <p:cNvCxnSpPr>
            <a:cxnSpLocks/>
          </p:cNvCxnSpPr>
          <p:nvPr/>
        </p:nvCxnSpPr>
        <p:spPr>
          <a:xfrm flipV="1">
            <a:off x="6096000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F072B6B-8A66-D186-2139-355915BC107E}"/>
              </a:ext>
            </a:extLst>
          </p:cNvPr>
          <p:cNvCxnSpPr>
            <a:cxnSpLocks/>
          </p:cNvCxnSpPr>
          <p:nvPr/>
        </p:nvCxnSpPr>
        <p:spPr>
          <a:xfrm flipV="1">
            <a:off x="10985495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2C48F5A9-0EA5-E055-AC25-0C71BBE69CCB}"/>
              </a:ext>
            </a:extLst>
          </p:cNvPr>
          <p:cNvSpPr/>
          <p:nvPr/>
        </p:nvSpPr>
        <p:spPr>
          <a:xfrm rot="5400000">
            <a:off x="5574890" y="-3783177"/>
            <a:ext cx="1042219" cy="9729453"/>
          </a:xfrm>
          <a:prstGeom prst="leftBrace">
            <a:avLst>
              <a:gd name="adj1" fmla="val 184748"/>
              <a:gd name="adj2" fmla="val 4979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3396DA7-3C70-5513-44C3-9E2CDA5F027F}"/>
              </a:ext>
            </a:extLst>
          </p:cNvPr>
          <p:cNvSpPr txBox="1"/>
          <p:nvPr/>
        </p:nvSpPr>
        <p:spPr>
          <a:xfrm>
            <a:off x="4907733" y="-83340"/>
            <a:ext cx="2433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20 carreaux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FB5049-BFA2-52C7-BC79-2810B93CE946}"/>
              </a:ext>
            </a:extLst>
          </p:cNvPr>
          <p:cNvSpPr txBox="1"/>
          <p:nvPr/>
        </p:nvSpPr>
        <p:spPr>
          <a:xfrm>
            <a:off x="704443" y="1233327"/>
            <a:ext cx="1370509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impossible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7D7B0DC-7DA1-BD43-FD18-54D8837A8EA6}"/>
              </a:ext>
            </a:extLst>
          </p:cNvPr>
          <p:cNvSpPr txBox="1"/>
          <p:nvPr/>
        </p:nvSpPr>
        <p:spPr>
          <a:xfrm>
            <a:off x="3078189" y="123694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peu probable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A4BCFC2-0BE0-8023-6FCA-46C2ADF9BB78}"/>
              </a:ext>
            </a:extLst>
          </p:cNvPr>
          <p:cNvSpPr txBox="1"/>
          <p:nvPr/>
        </p:nvSpPr>
        <p:spPr>
          <a:xfrm>
            <a:off x="5467428" y="1140994"/>
            <a:ext cx="1464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Une chance sur deux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CB4C1E3-124D-F5CB-1FA7-30818DD0A854}"/>
              </a:ext>
            </a:extLst>
          </p:cNvPr>
          <p:cNvSpPr txBox="1"/>
          <p:nvPr/>
        </p:nvSpPr>
        <p:spPr>
          <a:xfrm>
            <a:off x="7974653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probable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0C42F66-990F-78CD-544A-CD549080A0E8}"/>
              </a:ext>
            </a:extLst>
          </p:cNvPr>
          <p:cNvSpPr txBox="1"/>
          <p:nvPr/>
        </p:nvSpPr>
        <p:spPr>
          <a:xfrm>
            <a:off x="10363892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certain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BC1EE98-34AC-6BA2-316A-5916089A99B9}"/>
              </a:ext>
            </a:extLst>
          </p:cNvPr>
          <p:cNvSpPr txBox="1"/>
          <p:nvPr/>
        </p:nvSpPr>
        <p:spPr>
          <a:xfrm>
            <a:off x="1116135" y="1697542"/>
            <a:ext cx="32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D4B1AD1-D27F-8219-0502-52D9E7F736AC}"/>
              </a:ext>
            </a:extLst>
          </p:cNvPr>
          <p:cNvSpPr txBox="1"/>
          <p:nvPr/>
        </p:nvSpPr>
        <p:spPr>
          <a:xfrm>
            <a:off x="3560677" y="1722272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BFADD8A-E337-39C3-8006-D136DE285E4D}"/>
              </a:ext>
            </a:extLst>
          </p:cNvPr>
          <p:cNvSpPr txBox="1"/>
          <p:nvPr/>
        </p:nvSpPr>
        <p:spPr>
          <a:xfrm>
            <a:off x="5910233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1/2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0510005-977E-C428-FB21-72CF35DD60CD}"/>
              </a:ext>
            </a:extLst>
          </p:cNvPr>
          <p:cNvSpPr txBox="1"/>
          <p:nvPr/>
        </p:nvSpPr>
        <p:spPr>
          <a:xfrm>
            <a:off x="8413242" y="1709751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F4B5E06-A541-5D7F-B2C3-0FEC748DA189}"/>
              </a:ext>
            </a:extLst>
          </p:cNvPr>
          <p:cNvSpPr txBox="1"/>
          <p:nvPr/>
        </p:nvSpPr>
        <p:spPr>
          <a:xfrm>
            <a:off x="10856550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C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23283E5-CFC3-8822-56C7-C3846F6D79BC}"/>
              </a:ext>
            </a:extLst>
          </p:cNvPr>
          <p:cNvSpPr txBox="1"/>
          <p:nvPr/>
        </p:nvSpPr>
        <p:spPr>
          <a:xfrm>
            <a:off x="457201" y="3683130"/>
            <a:ext cx="11450315" cy="293272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A. J’ai une collection de 50 dvd. Quelle est la probabilité que, les yeux fermés, je prenne le film « l’Appel de la Forêt » qui se trouve dans ma collection ?</a:t>
            </a:r>
          </a:p>
          <a:p>
            <a:pPr>
              <a:lnSpc>
                <a:spcPts val="45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B. Quelle est la probabilité que le Soleil se lève demain matin ?</a:t>
            </a:r>
          </a:p>
          <a:p>
            <a:pPr>
              <a:lnSpc>
                <a:spcPts val="45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C. Un sachet contient 20 bonbons. 5 d’entre eux sont des carambars, les autres des sucettes. Qualifier la probabilité de tirer un carambar.</a:t>
            </a:r>
          </a:p>
        </p:txBody>
      </p:sp>
      <p:pic>
        <p:nvPicPr>
          <p:cNvPr id="37" name="Graphique 36">
            <a:hlinkClick r:id="rId4" action="ppaction://hlinksldjump"/>
            <a:extLst>
              <a:ext uri="{FF2B5EF4-FFF2-40B4-BE49-F238E27FC236}">
                <a16:creationId xmlns:a16="http://schemas.microsoft.com/office/drawing/2014/main" id="{ED7C5EB4-E1A4-BB76-78A9-9C24B24DD3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563350" y="5745899"/>
            <a:ext cx="628650" cy="81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2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  <p:bldP spid="20" grpId="0"/>
      <p:bldP spid="22" grpId="0"/>
      <p:bldP spid="24" grpId="0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8863D-8BFF-C557-8177-432B949C1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25BB5E2-E2C6-F7C5-0557-C4056B898D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1" y="11543"/>
            <a:ext cx="11023042" cy="6846457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33CC44C-C02B-8387-70E0-3D046C87FDB2}"/>
              </a:ext>
            </a:extLst>
          </p:cNvPr>
          <p:cNvCxnSpPr/>
          <p:nvPr/>
        </p:nvCxnSpPr>
        <p:spPr>
          <a:xfrm>
            <a:off x="1256044" y="2743200"/>
            <a:ext cx="973685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1D22DA1-F458-402C-8282-79B4FAD7ACC6}"/>
              </a:ext>
            </a:extLst>
          </p:cNvPr>
          <p:cNvCxnSpPr>
            <a:cxnSpLocks/>
          </p:cNvCxnSpPr>
          <p:nvPr/>
        </p:nvCxnSpPr>
        <p:spPr>
          <a:xfrm flipV="1">
            <a:off x="1256044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260DF40-E77B-E851-B73E-587E8A298C5F}"/>
              </a:ext>
            </a:extLst>
          </p:cNvPr>
          <p:cNvCxnSpPr>
            <a:cxnSpLocks/>
          </p:cNvCxnSpPr>
          <p:nvPr/>
        </p:nvCxnSpPr>
        <p:spPr>
          <a:xfrm flipV="1">
            <a:off x="369936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33CE395-E6CA-5413-DDB5-103519952EA9}"/>
              </a:ext>
            </a:extLst>
          </p:cNvPr>
          <p:cNvCxnSpPr>
            <a:cxnSpLocks/>
          </p:cNvCxnSpPr>
          <p:nvPr/>
        </p:nvCxnSpPr>
        <p:spPr>
          <a:xfrm flipV="1">
            <a:off x="856141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5A1BC6A-9A97-06BC-0157-937475146F8B}"/>
              </a:ext>
            </a:extLst>
          </p:cNvPr>
          <p:cNvCxnSpPr>
            <a:cxnSpLocks/>
          </p:cNvCxnSpPr>
          <p:nvPr/>
        </p:nvCxnSpPr>
        <p:spPr>
          <a:xfrm flipV="1">
            <a:off x="6096000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09633FEC-C72F-AF13-AC2A-652DF98FA863}"/>
              </a:ext>
            </a:extLst>
          </p:cNvPr>
          <p:cNvCxnSpPr>
            <a:cxnSpLocks/>
          </p:cNvCxnSpPr>
          <p:nvPr/>
        </p:nvCxnSpPr>
        <p:spPr>
          <a:xfrm flipV="1">
            <a:off x="10985495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DF37D342-B516-5279-9C56-4422AA612D64}"/>
              </a:ext>
            </a:extLst>
          </p:cNvPr>
          <p:cNvSpPr/>
          <p:nvPr/>
        </p:nvSpPr>
        <p:spPr>
          <a:xfrm rot="5400000">
            <a:off x="5574890" y="-3783177"/>
            <a:ext cx="1042219" cy="9729453"/>
          </a:xfrm>
          <a:prstGeom prst="leftBrace">
            <a:avLst>
              <a:gd name="adj1" fmla="val 184748"/>
              <a:gd name="adj2" fmla="val 4979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04005E6-B427-13FE-D099-C365CF040A75}"/>
              </a:ext>
            </a:extLst>
          </p:cNvPr>
          <p:cNvSpPr txBox="1"/>
          <p:nvPr/>
        </p:nvSpPr>
        <p:spPr>
          <a:xfrm>
            <a:off x="4907733" y="-83340"/>
            <a:ext cx="2433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20 carreaux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5AB0D66-5920-5768-7A30-6DC36EFE0135}"/>
              </a:ext>
            </a:extLst>
          </p:cNvPr>
          <p:cNvSpPr txBox="1"/>
          <p:nvPr/>
        </p:nvSpPr>
        <p:spPr>
          <a:xfrm>
            <a:off x="704443" y="1233327"/>
            <a:ext cx="1370509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impossible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CAE3561-FCC2-8C5A-97B9-F99D94ACE4A1}"/>
              </a:ext>
            </a:extLst>
          </p:cNvPr>
          <p:cNvSpPr txBox="1"/>
          <p:nvPr/>
        </p:nvSpPr>
        <p:spPr>
          <a:xfrm>
            <a:off x="3078189" y="123694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peu probable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E10CE2E-6C70-D9E0-BA1B-A2EAD495659D}"/>
              </a:ext>
            </a:extLst>
          </p:cNvPr>
          <p:cNvSpPr txBox="1"/>
          <p:nvPr/>
        </p:nvSpPr>
        <p:spPr>
          <a:xfrm>
            <a:off x="5467428" y="1140994"/>
            <a:ext cx="1464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Une chance sur deux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A0E58CE-11E1-0F78-E672-4AED66840C82}"/>
              </a:ext>
            </a:extLst>
          </p:cNvPr>
          <p:cNvSpPr txBox="1"/>
          <p:nvPr/>
        </p:nvSpPr>
        <p:spPr>
          <a:xfrm>
            <a:off x="7974653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probable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E668733-FD2F-D564-719C-A2C75DFFE715}"/>
              </a:ext>
            </a:extLst>
          </p:cNvPr>
          <p:cNvSpPr txBox="1"/>
          <p:nvPr/>
        </p:nvSpPr>
        <p:spPr>
          <a:xfrm>
            <a:off x="10363892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certain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31B000D-47FF-C1B4-A498-30AF5895C4E3}"/>
              </a:ext>
            </a:extLst>
          </p:cNvPr>
          <p:cNvSpPr txBox="1"/>
          <p:nvPr/>
        </p:nvSpPr>
        <p:spPr>
          <a:xfrm>
            <a:off x="1116135" y="1697542"/>
            <a:ext cx="32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30BEA30-48DB-20DA-299B-441EB45CEABA}"/>
              </a:ext>
            </a:extLst>
          </p:cNvPr>
          <p:cNvSpPr txBox="1"/>
          <p:nvPr/>
        </p:nvSpPr>
        <p:spPr>
          <a:xfrm>
            <a:off x="3560677" y="1722272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77D6351-6928-21B4-A785-9A0250958CD0}"/>
              </a:ext>
            </a:extLst>
          </p:cNvPr>
          <p:cNvSpPr txBox="1"/>
          <p:nvPr/>
        </p:nvSpPr>
        <p:spPr>
          <a:xfrm>
            <a:off x="5910233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1/2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75A05F5-872A-4E6E-15DA-B332B6A3A174}"/>
              </a:ext>
            </a:extLst>
          </p:cNvPr>
          <p:cNvSpPr txBox="1"/>
          <p:nvPr/>
        </p:nvSpPr>
        <p:spPr>
          <a:xfrm>
            <a:off x="8413242" y="1709751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5566F5C-57C7-B4F0-DFEB-13F49156FCCA}"/>
              </a:ext>
            </a:extLst>
          </p:cNvPr>
          <p:cNvSpPr txBox="1"/>
          <p:nvPr/>
        </p:nvSpPr>
        <p:spPr>
          <a:xfrm>
            <a:off x="10856550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C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813D4A0-B695-582E-602C-3A8BF1A92D0F}"/>
              </a:ext>
            </a:extLst>
          </p:cNvPr>
          <p:cNvSpPr txBox="1"/>
          <p:nvPr/>
        </p:nvSpPr>
        <p:spPr>
          <a:xfrm>
            <a:off x="1231272" y="3683130"/>
            <a:ext cx="10394671" cy="293272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A. Dans une trousse contenant uniquement des crayons, quelle est la probabilité de tirer un stylo ?</a:t>
            </a:r>
          </a:p>
          <a:p>
            <a:pPr>
              <a:lnSpc>
                <a:spcPts val="45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B. Au feu tricolore, quelle est la probabilité que le feu soit vert ?</a:t>
            </a:r>
          </a:p>
          <a:p>
            <a:pPr>
              <a:lnSpc>
                <a:spcPts val="45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C. La météo annonce de la neige demain alors que nous sommes au mois de juillet. Qualifier la probabilité que cet événement se produise.</a:t>
            </a:r>
          </a:p>
        </p:txBody>
      </p:sp>
      <p:pic>
        <p:nvPicPr>
          <p:cNvPr id="37" name="Graphique 36">
            <a:hlinkClick r:id="rId4" action="ppaction://hlinksldjump"/>
            <a:extLst>
              <a:ext uri="{FF2B5EF4-FFF2-40B4-BE49-F238E27FC236}">
                <a16:creationId xmlns:a16="http://schemas.microsoft.com/office/drawing/2014/main" id="{44335FA8-5575-2087-14A8-E9FE3872A7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63350" y="5851874"/>
            <a:ext cx="628650" cy="60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3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  <p:bldP spid="20" grpId="0"/>
      <p:bldP spid="22" grpId="0"/>
      <p:bldP spid="24" grpId="0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9CCCE-3231-5383-004C-673332C41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2A7CE03-F48E-7EFB-815F-30CC04802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1" y="11543"/>
            <a:ext cx="11023042" cy="6846457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0361E02-08F7-5A04-842A-B50095AE325C}"/>
              </a:ext>
            </a:extLst>
          </p:cNvPr>
          <p:cNvCxnSpPr/>
          <p:nvPr/>
        </p:nvCxnSpPr>
        <p:spPr>
          <a:xfrm>
            <a:off x="1256044" y="2743200"/>
            <a:ext cx="973685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43C1A34-2CD2-488E-E5BA-84F6FED60567}"/>
              </a:ext>
            </a:extLst>
          </p:cNvPr>
          <p:cNvCxnSpPr>
            <a:cxnSpLocks/>
          </p:cNvCxnSpPr>
          <p:nvPr/>
        </p:nvCxnSpPr>
        <p:spPr>
          <a:xfrm flipV="1">
            <a:off x="1256044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5986385-49D7-E673-D78E-4BC913154D0F}"/>
              </a:ext>
            </a:extLst>
          </p:cNvPr>
          <p:cNvCxnSpPr>
            <a:cxnSpLocks/>
          </p:cNvCxnSpPr>
          <p:nvPr/>
        </p:nvCxnSpPr>
        <p:spPr>
          <a:xfrm flipV="1">
            <a:off x="369936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D30FDCC-CDEA-DC93-F25B-8092C0A585B0}"/>
              </a:ext>
            </a:extLst>
          </p:cNvPr>
          <p:cNvCxnSpPr>
            <a:cxnSpLocks/>
          </p:cNvCxnSpPr>
          <p:nvPr/>
        </p:nvCxnSpPr>
        <p:spPr>
          <a:xfrm flipV="1">
            <a:off x="856141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B0AA8B0-FABD-4224-7630-C46CD67EFBB4}"/>
              </a:ext>
            </a:extLst>
          </p:cNvPr>
          <p:cNvCxnSpPr>
            <a:cxnSpLocks/>
          </p:cNvCxnSpPr>
          <p:nvPr/>
        </p:nvCxnSpPr>
        <p:spPr>
          <a:xfrm flipV="1">
            <a:off x="6096000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CBF306C-437D-F073-4989-97B1AD68D75A}"/>
              </a:ext>
            </a:extLst>
          </p:cNvPr>
          <p:cNvCxnSpPr>
            <a:cxnSpLocks/>
          </p:cNvCxnSpPr>
          <p:nvPr/>
        </p:nvCxnSpPr>
        <p:spPr>
          <a:xfrm flipV="1">
            <a:off x="10985495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250BDFE0-F557-4A7D-1B55-6AC0103EBF07}"/>
              </a:ext>
            </a:extLst>
          </p:cNvPr>
          <p:cNvSpPr/>
          <p:nvPr/>
        </p:nvSpPr>
        <p:spPr>
          <a:xfrm rot="5400000">
            <a:off x="5574890" y="-3783177"/>
            <a:ext cx="1042219" cy="9729453"/>
          </a:xfrm>
          <a:prstGeom prst="leftBrace">
            <a:avLst>
              <a:gd name="adj1" fmla="val 184748"/>
              <a:gd name="adj2" fmla="val 4979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5D3912F-FCFF-4D66-F1E1-8E0D4DBD6D9D}"/>
              </a:ext>
            </a:extLst>
          </p:cNvPr>
          <p:cNvSpPr txBox="1"/>
          <p:nvPr/>
        </p:nvSpPr>
        <p:spPr>
          <a:xfrm>
            <a:off x="4907733" y="-83340"/>
            <a:ext cx="2433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20 carreaux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ABA20A4-3613-2EAE-BE24-D7BEE344CB3D}"/>
              </a:ext>
            </a:extLst>
          </p:cNvPr>
          <p:cNvSpPr txBox="1"/>
          <p:nvPr/>
        </p:nvSpPr>
        <p:spPr>
          <a:xfrm>
            <a:off x="704443" y="1233327"/>
            <a:ext cx="1370509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impossible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9FBBA85-5261-7469-8033-E400D05C70EA}"/>
              </a:ext>
            </a:extLst>
          </p:cNvPr>
          <p:cNvSpPr txBox="1"/>
          <p:nvPr/>
        </p:nvSpPr>
        <p:spPr>
          <a:xfrm>
            <a:off x="3078189" y="123694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peu probable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934DC78-B72D-292D-6270-6F4A5E25FA40}"/>
              </a:ext>
            </a:extLst>
          </p:cNvPr>
          <p:cNvSpPr txBox="1"/>
          <p:nvPr/>
        </p:nvSpPr>
        <p:spPr>
          <a:xfrm>
            <a:off x="5467428" y="1140994"/>
            <a:ext cx="1464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Une chance sur deux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620783C-8779-A4E4-3DA6-C0D4E00550C5}"/>
              </a:ext>
            </a:extLst>
          </p:cNvPr>
          <p:cNvSpPr txBox="1"/>
          <p:nvPr/>
        </p:nvSpPr>
        <p:spPr>
          <a:xfrm>
            <a:off x="7974653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probable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1AC7318-1E97-02A7-1631-4F057666FEF5}"/>
              </a:ext>
            </a:extLst>
          </p:cNvPr>
          <p:cNvSpPr txBox="1"/>
          <p:nvPr/>
        </p:nvSpPr>
        <p:spPr>
          <a:xfrm>
            <a:off x="10363892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certain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2D56DA2-C6E3-7A8E-5E36-8A355E9F300C}"/>
              </a:ext>
            </a:extLst>
          </p:cNvPr>
          <p:cNvSpPr txBox="1"/>
          <p:nvPr/>
        </p:nvSpPr>
        <p:spPr>
          <a:xfrm>
            <a:off x="1116135" y="1697542"/>
            <a:ext cx="32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F590539-D1C4-AE80-6628-E1124A4AEC96}"/>
              </a:ext>
            </a:extLst>
          </p:cNvPr>
          <p:cNvSpPr txBox="1"/>
          <p:nvPr/>
        </p:nvSpPr>
        <p:spPr>
          <a:xfrm>
            <a:off x="3560677" y="1722272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5CB3DA0-EC0C-024A-E637-EA2E1365E49C}"/>
              </a:ext>
            </a:extLst>
          </p:cNvPr>
          <p:cNvSpPr txBox="1"/>
          <p:nvPr/>
        </p:nvSpPr>
        <p:spPr>
          <a:xfrm>
            <a:off x="5910233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1/2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51AAC3F-89F0-9304-4279-173C06B2EF30}"/>
              </a:ext>
            </a:extLst>
          </p:cNvPr>
          <p:cNvSpPr txBox="1"/>
          <p:nvPr/>
        </p:nvSpPr>
        <p:spPr>
          <a:xfrm>
            <a:off x="8413242" y="1709751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3533B92-40FE-F6A8-22EB-E5253C799258}"/>
              </a:ext>
            </a:extLst>
          </p:cNvPr>
          <p:cNvSpPr txBox="1"/>
          <p:nvPr/>
        </p:nvSpPr>
        <p:spPr>
          <a:xfrm>
            <a:off x="10856550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C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4CB1A0A-7DFB-7F6C-6A51-E543BCE483A0}"/>
              </a:ext>
            </a:extLst>
          </p:cNvPr>
          <p:cNvSpPr txBox="1"/>
          <p:nvPr/>
        </p:nvSpPr>
        <p:spPr>
          <a:xfrm>
            <a:off x="566057" y="3505823"/>
            <a:ext cx="11450315" cy="314111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A. Lors de la Coupe du monde de football, 48 équipes participent à la compétition. Si toutes les équipes avaient la même chance de gagner, quelle serait la probabilité qu’une équipe donnée devienne championne du monde ?</a:t>
            </a:r>
          </a:p>
          <a:p>
            <a:pPr>
              <a:lnSpc>
                <a:spcPts val="4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B. Au loto, une roue contient les boules numérotées de 1 à 49. Qualifier la probabilité de tirer la boule une boule dont le nombre est un multiple de 10.</a:t>
            </a:r>
          </a:p>
          <a:p>
            <a:pPr>
              <a:lnSpc>
                <a:spcPts val="4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C. Quelle est la probabilité d’obtenir Pile en lançant une pièce équilibrée.</a:t>
            </a:r>
          </a:p>
        </p:txBody>
      </p:sp>
      <p:pic>
        <p:nvPicPr>
          <p:cNvPr id="37" name="Graphique 36">
            <a:hlinkClick r:id="rId4" action="ppaction://hlinksldjump"/>
            <a:extLst>
              <a:ext uri="{FF2B5EF4-FFF2-40B4-BE49-F238E27FC236}">
                <a16:creationId xmlns:a16="http://schemas.microsoft.com/office/drawing/2014/main" id="{9AA84093-894F-4C8B-783D-5171F2A040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63350" y="5851874"/>
            <a:ext cx="628650" cy="60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29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  <p:bldP spid="20" grpId="0"/>
      <p:bldP spid="22" grpId="0"/>
      <p:bldP spid="24" grpId="0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44C83-711A-2F13-C28A-D28AF8A9C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479DAA-75A9-6371-15C4-AE787BE47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1" y="11543"/>
            <a:ext cx="11023042" cy="6846457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11ECB70-07F4-8B06-3EC4-AF8C35E0ACEC}"/>
              </a:ext>
            </a:extLst>
          </p:cNvPr>
          <p:cNvCxnSpPr/>
          <p:nvPr/>
        </p:nvCxnSpPr>
        <p:spPr>
          <a:xfrm>
            <a:off x="1256044" y="2743200"/>
            <a:ext cx="973685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2461AF5-BC09-9C22-97A9-8F616D075A04}"/>
              </a:ext>
            </a:extLst>
          </p:cNvPr>
          <p:cNvCxnSpPr>
            <a:cxnSpLocks/>
          </p:cNvCxnSpPr>
          <p:nvPr/>
        </p:nvCxnSpPr>
        <p:spPr>
          <a:xfrm flipV="1">
            <a:off x="1256044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00630E5-6D24-FF41-E9BF-5029CCB68D7D}"/>
              </a:ext>
            </a:extLst>
          </p:cNvPr>
          <p:cNvCxnSpPr>
            <a:cxnSpLocks/>
          </p:cNvCxnSpPr>
          <p:nvPr/>
        </p:nvCxnSpPr>
        <p:spPr>
          <a:xfrm flipV="1">
            <a:off x="369936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1D3A9F9-B5A1-C82D-3822-CD675FEF2DB6}"/>
              </a:ext>
            </a:extLst>
          </p:cNvPr>
          <p:cNvCxnSpPr>
            <a:cxnSpLocks/>
          </p:cNvCxnSpPr>
          <p:nvPr/>
        </p:nvCxnSpPr>
        <p:spPr>
          <a:xfrm flipV="1">
            <a:off x="856141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A5AD00-88EE-8C50-ABE4-75175B42B4DD}"/>
              </a:ext>
            </a:extLst>
          </p:cNvPr>
          <p:cNvCxnSpPr>
            <a:cxnSpLocks/>
          </p:cNvCxnSpPr>
          <p:nvPr/>
        </p:nvCxnSpPr>
        <p:spPr>
          <a:xfrm flipV="1">
            <a:off x="6096000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A5E6515-F633-F082-9EDB-E59679A8C33E}"/>
              </a:ext>
            </a:extLst>
          </p:cNvPr>
          <p:cNvCxnSpPr>
            <a:cxnSpLocks/>
          </p:cNvCxnSpPr>
          <p:nvPr/>
        </p:nvCxnSpPr>
        <p:spPr>
          <a:xfrm flipV="1">
            <a:off x="10985495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D608E374-92C3-45E5-1D10-0F42A6E7E6A3}"/>
              </a:ext>
            </a:extLst>
          </p:cNvPr>
          <p:cNvSpPr/>
          <p:nvPr/>
        </p:nvSpPr>
        <p:spPr>
          <a:xfrm rot="5400000">
            <a:off x="5574890" y="-3783177"/>
            <a:ext cx="1042219" cy="9729453"/>
          </a:xfrm>
          <a:prstGeom prst="leftBrace">
            <a:avLst>
              <a:gd name="adj1" fmla="val 184748"/>
              <a:gd name="adj2" fmla="val 4979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124FA1-5232-B0FF-5EDE-0FB5D17BF4C6}"/>
              </a:ext>
            </a:extLst>
          </p:cNvPr>
          <p:cNvSpPr txBox="1"/>
          <p:nvPr/>
        </p:nvSpPr>
        <p:spPr>
          <a:xfrm>
            <a:off x="4907733" y="-83340"/>
            <a:ext cx="2433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20 carreaux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F9E356C-C910-0DE6-723B-BF81C41F23DC}"/>
              </a:ext>
            </a:extLst>
          </p:cNvPr>
          <p:cNvSpPr txBox="1"/>
          <p:nvPr/>
        </p:nvSpPr>
        <p:spPr>
          <a:xfrm>
            <a:off x="704443" y="1233327"/>
            <a:ext cx="1370509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impossible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C449F14-C69C-F7B8-841F-C782297BD1D6}"/>
              </a:ext>
            </a:extLst>
          </p:cNvPr>
          <p:cNvSpPr txBox="1"/>
          <p:nvPr/>
        </p:nvSpPr>
        <p:spPr>
          <a:xfrm>
            <a:off x="3078189" y="123694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peu probable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A1AD366-C63A-0A95-96C4-6B1F63B7B653}"/>
              </a:ext>
            </a:extLst>
          </p:cNvPr>
          <p:cNvSpPr txBox="1"/>
          <p:nvPr/>
        </p:nvSpPr>
        <p:spPr>
          <a:xfrm>
            <a:off x="5467428" y="1140994"/>
            <a:ext cx="1464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Une chance sur deux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AD6A124-ECFE-B8D8-D626-7642B2665F45}"/>
              </a:ext>
            </a:extLst>
          </p:cNvPr>
          <p:cNvSpPr txBox="1"/>
          <p:nvPr/>
        </p:nvSpPr>
        <p:spPr>
          <a:xfrm>
            <a:off x="7974653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probable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915A1E6-44BD-E54A-D3F9-6D6BE26428A4}"/>
              </a:ext>
            </a:extLst>
          </p:cNvPr>
          <p:cNvSpPr txBox="1"/>
          <p:nvPr/>
        </p:nvSpPr>
        <p:spPr>
          <a:xfrm>
            <a:off x="10363892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certain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B28B2FF-1756-7180-2C73-7252C4A10FEE}"/>
              </a:ext>
            </a:extLst>
          </p:cNvPr>
          <p:cNvSpPr txBox="1"/>
          <p:nvPr/>
        </p:nvSpPr>
        <p:spPr>
          <a:xfrm>
            <a:off x="1116135" y="1697542"/>
            <a:ext cx="32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C49787D-E1E9-CF68-5FEE-26A5470CD8DA}"/>
              </a:ext>
            </a:extLst>
          </p:cNvPr>
          <p:cNvSpPr txBox="1"/>
          <p:nvPr/>
        </p:nvSpPr>
        <p:spPr>
          <a:xfrm>
            <a:off x="3560677" y="1722272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4568576-132C-1BB0-01F9-7EE167FE8664}"/>
              </a:ext>
            </a:extLst>
          </p:cNvPr>
          <p:cNvSpPr txBox="1"/>
          <p:nvPr/>
        </p:nvSpPr>
        <p:spPr>
          <a:xfrm>
            <a:off x="5910233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1/2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0EFA909-A950-8787-60AF-4E6524CC1BA4}"/>
              </a:ext>
            </a:extLst>
          </p:cNvPr>
          <p:cNvSpPr txBox="1"/>
          <p:nvPr/>
        </p:nvSpPr>
        <p:spPr>
          <a:xfrm>
            <a:off x="8413242" y="1709751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06E3547-0135-979A-7A40-39086D591CBD}"/>
              </a:ext>
            </a:extLst>
          </p:cNvPr>
          <p:cNvSpPr txBox="1"/>
          <p:nvPr/>
        </p:nvSpPr>
        <p:spPr>
          <a:xfrm>
            <a:off x="10856550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C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1820DFB-3788-707F-7F59-04CBF8B6687A}"/>
              </a:ext>
            </a:extLst>
          </p:cNvPr>
          <p:cNvSpPr txBox="1"/>
          <p:nvPr/>
        </p:nvSpPr>
        <p:spPr>
          <a:xfrm>
            <a:off x="566057" y="3962402"/>
            <a:ext cx="11450315" cy="2115194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A. Une corbeille contient 5 pommes et 5 poires. Quelle est la probabilité de choisir une pomme ?</a:t>
            </a:r>
          </a:p>
          <a:p>
            <a:pPr>
              <a:lnSpc>
                <a:spcPts val="4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B. Quelle est la probabilité d’obtenir un nombre supérieur à 4 en lançant un dé équilibré à six faces ?</a:t>
            </a:r>
          </a:p>
          <a:p>
            <a:pPr>
              <a:lnSpc>
                <a:spcPts val="4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C. Le bus passe tous les matins à 8 h. Quelle est la probabilité qu'il passe aujourd'hui ?</a:t>
            </a:r>
          </a:p>
        </p:txBody>
      </p:sp>
      <p:pic>
        <p:nvPicPr>
          <p:cNvPr id="37" name="Graphique 36">
            <a:hlinkClick r:id="rId4" action="ppaction://hlinksldjump"/>
            <a:extLst>
              <a:ext uri="{FF2B5EF4-FFF2-40B4-BE49-F238E27FC236}">
                <a16:creationId xmlns:a16="http://schemas.microsoft.com/office/drawing/2014/main" id="{B78DFED7-E6A9-CCFF-F047-0ACE003791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63350" y="5851874"/>
            <a:ext cx="628650" cy="60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3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  <p:bldP spid="20" grpId="0"/>
      <p:bldP spid="22" grpId="0"/>
      <p:bldP spid="24" grpId="0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1EB0F33F-2882-3B87-41D0-4BF77A6F3E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63350" y="5462423"/>
            <a:ext cx="628650" cy="13144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25E92C4-C6B1-0B7C-FC8A-E5A3F95D5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0212EF2-E28E-0B27-98F7-293776D32788}"/>
              </a:ext>
            </a:extLst>
          </p:cNvPr>
          <p:cNvSpPr txBox="1"/>
          <p:nvPr/>
        </p:nvSpPr>
        <p:spPr>
          <a:xfrm>
            <a:off x="6858000" y="2459507"/>
            <a:ext cx="5334000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>
                <a:latin typeface="Patrick Hand" panose="00000500000000000000" pitchFamily="2" charset="0"/>
              </a:rPr>
              <a:t>Sachant que les deux boîtes sont pleines, combien y a-t-il d’œufs ?</a:t>
            </a:r>
          </a:p>
        </p:txBody>
      </p:sp>
    </p:spTree>
    <p:extLst>
      <p:ext uri="{BB962C8B-B14F-4D97-AF65-F5344CB8AC3E}">
        <p14:creationId xmlns:p14="http://schemas.microsoft.com/office/powerpoint/2010/main" val="3156610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83565-AA4E-8169-9967-DAB217215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2E475515-B84F-27EF-3D78-EE01BE88FE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63350" y="5462423"/>
            <a:ext cx="628650" cy="13144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2C17B31-3241-E3B3-A855-45D945BB6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FCF69C6-DF4E-AB67-4C1B-92EA08C0CDE2}"/>
              </a:ext>
            </a:extLst>
          </p:cNvPr>
          <p:cNvSpPr txBox="1"/>
          <p:nvPr/>
        </p:nvSpPr>
        <p:spPr>
          <a:xfrm>
            <a:off x="6858000" y="2767280"/>
            <a:ext cx="505547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>
                <a:latin typeface="Patrick Hand" panose="00000500000000000000" pitchFamily="2" charset="0"/>
              </a:rPr>
              <a:t>Combien y a-t-il encore de crayons dans la boîte ?</a:t>
            </a:r>
          </a:p>
        </p:txBody>
      </p:sp>
    </p:spTree>
    <p:extLst>
      <p:ext uri="{BB962C8B-B14F-4D97-AF65-F5344CB8AC3E}">
        <p14:creationId xmlns:p14="http://schemas.microsoft.com/office/powerpoint/2010/main" val="206701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00239-3C95-2B70-08D2-BD514D3DE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772888DF-5230-0DC1-AA46-9F0AD2422F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63350" y="5462423"/>
            <a:ext cx="628650" cy="13144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A8937D3-45DC-C8C7-5ED3-AB6083215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79474"/>
            <a:ext cx="6858000" cy="489905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F4F6C10-7EE3-EEED-9077-1C813E2B97FF}"/>
              </a:ext>
            </a:extLst>
          </p:cNvPr>
          <p:cNvSpPr txBox="1"/>
          <p:nvPr/>
        </p:nvSpPr>
        <p:spPr>
          <a:xfrm>
            <a:off x="6858000" y="2151728"/>
            <a:ext cx="5055476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>
                <a:latin typeface="Patrick Hand" panose="00000500000000000000" pitchFamily="2" charset="0"/>
              </a:rPr>
              <a:t>Combien de livres la pile la plus haute contient-elle en plus de la pile la plus petite ?</a:t>
            </a:r>
          </a:p>
        </p:txBody>
      </p:sp>
    </p:spTree>
    <p:extLst>
      <p:ext uri="{BB962C8B-B14F-4D97-AF65-F5344CB8AC3E}">
        <p14:creationId xmlns:p14="http://schemas.microsoft.com/office/powerpoint/2010/main" val="2770263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DBDFA-BF67-7DDB-C8D0-15C6C33E2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3DEA7846-370E-656D-089B-229605ECAC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563350" y="5711875"/>
            <a:ext cx="628650" cy="8155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F25F5BD-2B13-C9FC-AB5F-032550364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398" y="568959"/>
            <a:ext cx="3533001" cy="263339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5BD25A2-0E3C-3A2B-0A01-9B95A7B987E9}"/>
              </a:ext>
            </a:extLst>
          </p:cNvPr>
          <p:cNvSpPr txBox="1"/>
          <p:nvPr/>
        </p:nvSpPr>
        <p:spPr>
          <a:xfrm>
            <a:off x="6858000" y="1843952"/>
            <a:ext cx="5055476" cy="317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>
                <a:latin typeface="Patrick Hand" panose="00000500000000000000" pitchFamily="2" charset="0"/>
              </a:rPr>
              <a:t>Quelle collection de voiture est la plus importante ? Combien contient-elle de voitures en plus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CBE35F-EAB4-837E-541D-F50A55B19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288" y="3647441"/>
            <a:ext cx="3139712" cy="240812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318512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581ED-FA1A-A3AC-5CA5-9FF6AAF75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7DA5CAF5-9FA2-694B-1DE0-793F3159DC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563350" y="5711875"/>
            <a:ext cx="628650" cy="8155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97CE342-426E-A9E3-BD12-6AB7577A0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47297"/>
            <a:ext cx="6858000" cy="45634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C3E03D4-E721-C39D-5ED4-5163D7187ECA}"/>
              </a:ext>
            </a:extLst>
          </p:cNvPr>
          <p:cNvSpPr txBox="1"/>
          <p:nvPr/>
        </p:nvSpPr>
        <p:spPr>
          <a:xfrm>
            <a:off x="6858000" y="1536176"/>
            <a:ext cx="5055476" cy="37856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>
                <a:latin typeface="Patrick Hand" panose="00000500000000000000" pitchFamily="2" charset="0"/>
              </a:rPr>
              <a:t>J’ai également du acheter 3 cahiers, 1 classeur et 1 agenda. Combien d’éléments étaient présents sur la liste de fournitures ?</a:t>
            </a:r>
          </a:p>
        </p:txBody>
      </p:sp>
    </p:spTree>
    <p:extLst>
      <p:ext uri="{BB962C8B-B14F-4D97-AF65-F5344CB8AC3E}">
        <p14:creationId xmlns:p14="http://schemas.microsoft.com/office/powerpoint/2010/main" val="3418702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2E66F-3763-002A-52F9-D82C75C18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0482970B-5D4A-43CD-C9AF-27C6E8B921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563350" y="5711875"/>
            <a:ext cx="628650" cy="8155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72F4954-B385-ECC1-1804-484DFCE1B3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3" y="1147297"/>
            <a:ext cx="6845793" cy="45634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9330857-B91B-4C4A-9827-462CA591C239}"/>
              </a:ext>
            </a:extLst>
          </p:cNvPr>
          <p:cNvSpPr txBox="1"/>
          <p:nvPr/>
        </p:nvSpPr>
        <p:spPr>
          <a:xfrm>
            <a:off x="6621517" y="2151731"/>
            <a:ext cx="5291959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>
                <a:latin typeface="Patrick Hand" panose="00000500000000000000" pitchFamily="2" charset="0"/>
              </a:rPr>
              <a:t>Combien y a-t-il de tomates dans la barquette ?</a:t>
            </a:r>
          </a:p>
          <a:p>
            <a:pPr algn="ctr"/>
            <a:r>
              <a:rPr lang="fr-FR" sz="4000" dirty="0">
                <a:latin typeface="Patrick Hand" panose="00000500000000000000" pitchFamily="2" charset="0"/>
              </a:rPr>
              <a:t>En dehors de la barquette ? </a:t>
            </a:r>
          </a:p>
          <a:p>
            <a:pPr algn="ctr"/>
            <a:r>
              <a:rPr lang="fr-FR" sz="4000" dirty="0">
                <a:latin typeface="Patrick Hand" panose="00000500000000000000" pitchFamily="2" charset="0"/>
              </a:rPr>
              <a:t>En tout ?</a:t>
            </a:r>
          </a:p>
        </p:txBody>
      </p:sp>
    </p:spTree>
    <p:extLst>
      <p:ext uri="{BB962C8B-B14F-4D97-AF65-F5344CB8AC3E}">
        <p14:creationId xmlns:p14="http://schemas.microsoft.com/office/powerpoint/2010/main" val="3459038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DFECFC-2BFA-82A8-7E18-0757921CD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EC4230B4-65F9-4CFA-F668-8475F9A44A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7980" y="2266015"/>
            <a:ext cx="1205217" cy="2520000"/>
          </a:xfrm>
          <a:prstGeom prst="rect">
            <a:avLst/>
          </a:prstGeom>
        </p:spPr>
      </p:pic>
      <p:pic>
        <p:nvPicPr>
          <p:cNvPr id="11" name="Image 10">
            <a:hlinkClick r:id="rId4" action="ppaction://hlinksldjump"/>
            <a:extLst>
              <a:ext uri="{FF2B5EF4-FFF2-40B4-BE49-F238E27FC236}">
                <a16:creationId xmlns:a16="http://schemas.microsoft.com/office/drawing/2014/main" id="{E1AC69F0-EBFB-CB07-78F4-CE7299F760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5" t="29304" r="8873" b="33480"/>
          <a:stretch>
            <a:fillRect/>
          </a:stretch>
        </p:blipFill>
        <p:spPr>
          <a:xfrm>
            <a:off x="10405387" y="2783285"/>
            <a:ext cx="1443899" cy="10148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2B066B8-D732-19B0-BDAE-41FC55972E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48" y="4484095"/>
            <a:ext cx="3240000" cy="6998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0AC6F1D-D59B-B408-5EE7-060E2C0437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521" y="863427"/>
            <a:ext cx="3240000" cy="75229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96D23BC-CF59-D106-8B40-B24F1C1B16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067" y="2001730"/>
            <a:ext cx="3240000" cy="74179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F13B04D-B0A6-BE44-7050-A956A28603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151" y="3171532"/>
            <a:ext cx="3240000" cy="690632"/>
          </a:xfrm>
          <a:prstGeom prst="rect">
            <a:avLst/>
          </a:prstGeom>
        </p:spPr>
      </p:pic>
      <p:pic>
        <p:nvPicPr>
          <p:cNvPr id="26" name="Image 25">
            <a:hlinkClick r:id="rId10" action="ppaction://hlinksldjump"/>
            <a:extLst>
              <a:ext uri="{FF2B5EF4-FFF2-40B4-BE49-F238E27FC236}">
                <a16:creationId xmlns:a16="http://schemas.microsoft.com/office/drawing/2014/main" id="{96B14B48-0B31-139F-1270-D2F3293DAD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6825" y="1589511"/>
            <a:ext cx="728150" cy="695890"/>
          </a:xfrm>
          <a:prstGeom prst="rect">
            <a:avLst/>
          </a:prstGeom>
        </p:spPr>
      </p:pic>
      <p:pic>
        <p:nvPicPr>
          <p:cNvPr id="28" name="Image 27">
            <a:hlinkClick r:id="rId12" action="ppaction://hlinksldjump"/>
            <a:extLst>
              <a:ext uri="{FF2B5EF4-FFF2-40B4-BE49-F238E27FC236}">
                <a16:creationId xmlns:a16="http://schemas.microsoft.com/office/drawing/2014/main" id="{624259FB-A37C-598F-FDFB-9E40C031F9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8112" y="1589511"/>
            <a:ext cx="728150" cy="695890"/>
          </a:xfrm>
          <a:prstGeom prst="rect">
            <a:avLst/>
          </a:prstGeom>
        </p:spPr>
      </p:pic>
      <p:pic>
        <p:nvPicPr>
          <p:cNvPr id="30" name="Image 29">
            <a:hlinkClick r:id="rId14" action="ppaction://hlinksldjump"/>
            <a:extLst>
              <a:ext uri="{FF2B5EF4-FFF2-40B4-BE49-F238E27FC236}">
                <a16:creationId xmlns:a16="http://schemas.microsoft.com/office/drawing/2014/main" id="{E4257CC7-7E47-9544-2452-D7CE0CBB92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6262" y="1577987"/>
            <a:ext cx="749886" cy="718938"/>
          </a:xfrm>
          <a:prstGeom prst="rect">
            <a:avLst/>
          </a:prstGeom>
        </p:spPr>
      </p:pic>
      <p:pic>
        <p:nvPicPr>
          <p:cNvPr id="32" name="Image 31">
            <a:hlinkClick r:id="rId16" action="ppaction://hlinksldjump"/>
            <a:extLst>
              <a:ext uri="{FF2B5EF4-FFF2-40B4-BE49-F238E27FC236}">
                <a16:creationId xmlns:a16="http://schemas.microsoft.com/office/drawing/2014/main" id="{88E3E934-217C-804D-9ADC-D8D127E653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5410" y="5161968"/>
            <a:ext cx="728150" cy="695890"/>
          </a:xfrm>
          <a:prstGeom prst="rect">
            <a:avLst/>
          </a:prstGeom>
        </p:spPr>
      </p:pic>
      <p:pic>
        <p:nvPicPr>
          <p:cNvPr id="34" name="Image 33">
            <a:hlinkClick r:id="rId17" action="ppaction://hlinksldjump"/>
            <a:extLst>
              <a:ext uri="{FF2B5EF4-FFF2-40B4-BE49-F238E27FC236}">
                <a16:creationId xmlns:a16="http://schemas.microsoft.com/office/drawing/2014/main" id="{BBD0BE13-B608-DC21-C9AE-72B54E5192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8511" y="3835953"/>
            <a:ext cx="728150" cy="695890"/>
          </a:xfrm>
          <a:prstGeom prst="rect">
            <a:avLst/>
          </a:prstGeom>
        </p:spPr>
      </p:pic>
      <p:pic>
        <p:nvPicPr>
          <p:cNvPr id="36" name="Image 35">
            <a:hlinkClick r:id="rId18" action="ppaction://hlinksldjump"/>
            <a:extLst>
              <a:ext uri="{FF2B5EF4-FFF2-40B4-BE49-F238E27FC236}">
                <a16:creationId xmlns:a16="http://schemas.microsoft.com/office/drawing/2014/main" id="{B73012FC-CCDA-06B6-3BA4-F3FE1365FB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5410" y="2679042"/>
            <a:ext cx="728150" cy="695890"/>
          </a:xfrm>
          <a:prstGeom prst="rect">
            <a:avLst/>
          </a:prstGeom>
        </p:spPr>
      </p:pic>
      <p:pic>
        <p:nvPicPr>
          <p:cNvPr id="38" name="Image 37">
            <a:hlinkClick r:id="rId19" action="ppaction://hlinksldjump"/>
            <a:extLst>
              <a:ext uri="{FF2B5EF4-FFF2-40B4-BE49-F238E27FC236}">
                <a16:creationId xmlns:a16="http://schemas.microsoft.com/office/drawing/2014/main" id="{77E76785-0EAA-29BA-1596-B5ED030CA2A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3560" y="2662031"/>
            <a:ext cx="728150" cy="695890"/>
          </a:xfrm>
          <a:prstGeom prst="rect">
            <a:avLst/>
          </a:prstGeom>
        </p:spPr>
      </p:pic>
      <p:pic>
        <p:nvPicPr>
          <p:cNvPr id="40" name="Image 39">
            <a:hlinkClick r:id="rId20" action="ppaction://hlinksldjump"/>
            <a:extLst>
              <a:ext uri="{FF2B5EF4-FFF2-40B4-BE49-F238E27FC236}">
                <a16:creationId xmlns:a16="http://schemas.microsoft.com/office/drawing/2014/main" id="{3950A923-6EDB-0399-7AA5-30AABDCB322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6697" y="5168945"/>
            <a:ext cx="728150" cy="695890"/>
          </a:xfrm>
          <a:prstGeom prst="rect">
            <a:avLst/>
          </a:prstGeom>
        </p:spPr>
      </p:pic>
      <p:pic>
        <p:nvPicPr>
          <p:cNvPr id="42" name="Image 41">
            <a:hlinkClick r:id="rId21" action="ppaction://hlinksldjump"/>
            <a:extLst>
              <a:ext uri="{FF2B5EF4-FFF2-40B4-BE49-F238E27FC236}">
                <a16:creationId xmlns:a16="http://schemas.microsoft.com/office/drawing/2014/main" id="{3B49B716-D943-5099-882E-00FC573E505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41446" y="3835953"/>
            <a:ext cx="728150" cy="695890"/>
          </a:xfrm>
          <a:prstGeom prst="rect">
            <a:avLst/>
          </a:prstGeom>
        </p:spPr>
      </p:pic>
      <p:pic>
        <p:nvPicPr>
          <p:cNvPr id="44" name="Image 43">
            <a:hlinkClick r:id="rId22" action="ppaction://hlinksldjump"/>
            <a:extLst>
              <a:ext uri="{FF2B5EF4-FFF2-40B4-BE49-F238E27FC236}">
                <a16:creationId xmlns:a16="http://schemas.microsoft.com/office/drawing/2014/main" id="{455D36D3-6150-6259-1F53-E1F4E1F9A17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3111" y="5119588"/>
            <a:ext cx="749886" cy="718938"/>
          </a:xfrm>
          <a:prstGeom prst="rect">
            <a:avLst/>
          </a:prstGeom>
        </p:spPr>
      </p:pic>
      <p:pic>
        <p:nvPicPr>
          <p:cNvPr id="46" name="Image 45">
            <a:hlinkClick r:id="rId23" action="ppaction://hlinksldjump"/>
            <a:extLst>
              <a:ext uri="{FF2B5EF4-FFF2-40B4-BE49-F238E27FC236}">
                <a16:creationId xmlns:a16="http://schemas.microsoft.com/office/drawing/2014/main" id="{C0E9D1D8-569F-7453-D3FA-A848B1B4207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3111" y="2659013"/>
            <a:ext cx="749886" cy="718938"/>
          </a:xfrm>
          <a:prstGeom prst="rect">
            <a:avLst/>
          </a:prstGeom>
        </p:spPr>
      </p:pic>
      <p:pic>
        <p:nvPicPr>
          <p:cNvPr id="48" name="Image 47">
            <a:hlinkClick r:id="rId24" action="ppaction://hlinksldjump"/>
            <a:extLst>
              <a:ext uri="{FF2B5EF4-FFF2-40B4-BE49-F238E27FC236}">
                <a16:creationId xmlns:a16="http://schemas.microsoft.com/office/drawing/2014/main" id="{712F5F47-47C9-514D-944F-B9AD5500E2E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9596" y="3824429"/>
            <a:ext cx="749886" cy="7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71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7B4B3-D321-3906-B9E2-B9B49C081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991C696C-1069-97AF-B417-C80186F848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625988" y="6042455"/>
            <a:ext cx="566012" cy="8155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D67194-FE0D-BC48-8B73-7B509A73C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69"/>
          <a:stretch>
            <a:fillRect/>
          </a:stretch>
        </p:blipFill>
        <p:spPr>
          <a:xfrm>
            <a:off x="1644408" y="0"/>
            <a:ext cx="8840545" cy="403943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214FA3F-5ABD-436A-99C0-6740A79BF932}"/>
              </a:ext>
            </a:extLst>
          </p:cNvPr>
          <p:cNvSpPr txBox="1"/>
          <p:nvPr/>
        </p:nvSpPr>
        <p:spPr>
          <a:xfrm>
            <a:off x="641278" y="4039437"/>
            <a:ext cx="10846804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>
                <a:latin typeface="Patrick Hand" panose="00000500000000000000" pitchFamily="2" charset="0"/>
              </a:rPr>
              <a:t>Tonton a commandé un sandwich et une boisson, Tata a commandé un panini, une boisson et le dessert du jour. Ma sœur et moi avons commandé chacune un plat et une boisson. Quelle est le montant total de la commande ?</a:t>
            </a:r>
          </a:p>
        </p:txBody>
      </p:sp>
    </p:spTree>
    <p:extLst>
      <p:ext uri="{BB962C8B-B14F-4D97-AF65-F5344CB8AC3E}">
        <p14:creationId xmlns:p14="http://schemas.microsoft.com/office/powerpoint/2010/main" val="3222293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6E1BB-EE87-ADC5-7202-226B16198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9F73B031-78CC-F0C7-E83B-F5FB790B1D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625988" y="6042455"/>
            <a:ext cx="566012" cy="8155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74A3357-B71A-35B5-C5FB-4E16376000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5" b="9445"/>
          <a:stretch/>
        </p:blipFill>
        <p:spPr>
          <a:xfrm>
            <a:off x="1644408" y="0"/>
            <a:ext cx="8840545" cy="403943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B9CAAB4-F3E9-FFE2-2C00-F047AC327598}"/>
              </a:ext>
            </a:extLst>
          </p:cNvPr>
          <p:cNvSpPr txBox="1"/>
          <p:nvPr/>
        </p:nvSpPr>
        <p:spPr>
          <a:xfrm>
            <a:off x="1644407" y="4286924"/>
            <a:ext cx="8944935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>
                <a:latin typeface="Patrick Hand" panose="00000500000000000000" pitchFamily="2" charset="0"/>
              </a:rPr>
              <a:t>Anna arrive par le train de Compiègne et Marco arrive par le train de Creil. Combien de temps Anna devra-t-elle attendre Marco ?</a:t>
            </a:r>
          </a:p>
        </p:txBody>
      </p:sp>
    </p:spTree>
    <p:extLst>
      <p:ext uri="{BB962C8B-B14F-4D97-AF65-F5344CB8AC3E}">
        <p14:creationId xmlns:p14="http://schemas.microsoft.com/office/powerpoint/2010/main" val="4284360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4C484-8D51-98A6-C6F1-B31D4593C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698BD32C-297A-2333-9EF0-60E469200C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625988" y="6042455"/>
            <a:ext cx="566012" cy="8155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1B77A76-F835-3056-017B-9E4B601E66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5" b="18835"/>
          <a:stretch/>
        </p:blipFill>
        <p:spPr>
          <a:xfrm>
            <a:off x="1644408" y="0"/>
            <a:ext cx="8840545" cy="403943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DFD3972-AE23-6446-F91E-53384ABF7527}"/>
              </a:ext>
            </a:extLst>
          </p:cNvPr>
          <p:cNvSpPr txBox="1"/>
          <p:nvPr/>
        </p:nvSpPr>
        <p:spPr>
          <a:xfrm>
            <a:off x="-31320" y="4594701"/>
            <a:ext cx="12223319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000" dirty="0">
                <a:latin typeface="Patrick Hand" panose="00000500000000000000" pitchFamily="2" charset="0"/>
              </a:rPr>
              <a:t>Combien de kilomètres séparent le Val d’Isère et Bourg-Saint-Maurice ?</a:t>
            </a:r>
          </a:p>
        </p:txBody>
      </p:sp>
    </p:spTree>
    <p:extLst>
      <p:ext uri="{BB962C8B-B14F-4D97-AF65-F5344CB8AC3E}">
        <p14:creationId xmlns:p14="http://schemas.microsoft.com/office/powerpoint/2010/main" val="1940141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36F93-B479-4D4F-B577-224F231AC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FAA2E4A-152E-A6F7-065F-5AB66B6C8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95221"/>
          </a:xfrm>
          <a:prstGeom prst="rect">
            <a:avLst/>
          </a:prstGeom>
        </p:spPr>
      </p:pic>
      <p:pic>
        <p:nvPicPr>
          <p:cNvPr id="13" name="Graphique 12">
            <a:hlinkClick r:id="rId3" action="ppaction://hlinksldjump"/>
            <a:extLst>
              <a:ext uri="{FF2B5EF4-FFF2-40B4-BE49-F238E27FC236}">
                <a16:creationId xmlns:a16="http://schemas.microsoft.com/office/drawing/2014/main" id="{ADD2AE51-A067-466B-F0B9-1409FF5715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3350" y="5462423"/>
            <a:ext cx="628650" cy="131445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F8FD8C7-C4D6-D833-40F1-D92ED7526ABE}"/>
              </a:ext>
            </a:extLst>
          </p:cNvPr>
          <p:cNvSpPr txBox="1"/>
          <p:nvPr/>
        </p:nvSpPr>
        <p:spPr>
          <a:xfrm>
            <a:off x="0" y="0"/>
            <a:ext cx="12192000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r-FR" sz="4000" dirty="0">
                <a:latin typeface="Patrick Hand" panose="00000500000000000000" pitchFamily="2" charset="0"/>
              </a:rPr>
              <a:t>Lors d'un festival, 1 248 personnes assistent au concert de l'après-midi, 986 au spectacle de danse et 1 437 au concert du soir.</a:t>
            </a:r>
          </a:p>
          <a:p>
            <a:r>
              <a:rPr lang="fr-FR" sz="4000" dirty="0">
                <a:latin typeface="Patrick Hand" panose="00000500000000000000" pitchFamily="2" charset="0"/>
              </a:rPr>
              <a:t>Combien de spectateurs ont assisté à ces 3 spectacles ?</a:t>
            </a:r>
          </a:p>
        </p:txBody>
      </p:sp>
    </p:spTree>
    <p:extLst>
      <p:ext uri="{BB962C8B-B14F-4D97-AF65-F5344CB8AC3E}">
        <p14:creationId xmlns:p14="http://schemas.microsoft.com/office/powerpoint/2010/main" val="393909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98598-7A2A-BF41-FF71-A0BD21B7D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CC614C1-C913-4292-58A8-D5326CB8E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95221"/>
          </a:xfrm>
          <a:prstGeom prst="rect">
            <a:avLst/>
          </a:prstGeom>
        </p:spPr>
      </p:pic>
      <p:pic>
        <p:nvPicPr>
          <p:cNvPr id="13" name="Graphique 12">
            <a:hlinkClick r:id="rId3" action="ppaction://hlinksldjump"/>
            <a:extLst>
              <a:ext uri="{FF2B5EF4-FFF2-40B4-BE49-F238E27FC236}">
                <a16:creationId xmlns:a16="http://schemas.microsoft.com/office/drawing/2014/main" id="{122978CA-2A00-11F2-C2BC-EB250FB739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3350" y="5462423"/>
            <a:ext cx="628650" cy="131445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9E857FD-C85E-8381-9B62-2F7855E00D12}"/>
              </a:ext>
            </a:extLst>
          </p:cNvPr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r-FR" sz="4000" dirty="0">
                <a:latin typeface="Patrick Hand" panose="00000500000000000000" pitchFamily="2" charset="0"/>
              </a:rPr>
              <a:t>Lors d'un match, 8 250 spectateurs sont présents. 3 486 sont installés dans la tribune nord. Les autres occupent la tribune sud. Combien de spectateurs sont installés dans la tribune sud ?</a:t>
            </a:r>
          </a:p>
        </p:txBody>
      </p:sp>
    </p:spTree>
    <p:extLst>
      <p:ext uri="{BB962C8B-B14F-4D97-AF65-F5344CB8AC3E}">
        <p14:creationId xmlns:p14="http://schemas.microsoft.com/office/powerpoint/2010/main" val="3090939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8C3A2-6AB7-DAD4-6CDC-01AD2D317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F85CB56-35F9-6DC0-4270-C35DE1A05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95221"/>
          </a:xfrm>
          <a:prstGeom prst="rect">
            <a:avLst/>
          </a:prstGeom>
        </p:spPr>
      </p:pic>
      <p:pic>
        <p:nvPicPr>
          <p:cNvPr id="13" name="Graphique 12">
            <a:hlinkClick r:id="rId3" action="ppaction://hlinksldjump"/>
            <a:extLst>
              <a:ext uri="{FF2B5EF4-FFF2-40B4-BE49-F238E27FC236}">
                <a16:creationId xmlns:a16="http://schemas.microsoft.com/office/drawing/2014/main" id="{17D907A1-FEC9-239F-9A1F-B287F9BA37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3350" y="5462423"/>
            <a:ext cx="628650" cy="131445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383B225-E1E5-AD0F-D412-516C8D6C24EA}"/>
              </a:ext>
            </a:extLst>
          </p:cNvPr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r-FR" sz="4000" dirty="0">
                <a:latin typeface="Patrick Hand" panose="00000500000000000000" pitchFamily="2" charset="0"/>
              </a:rPr>
              <a:t>Le stade peut accueillir 8 500 spectateurs. C'est 1 275 de plus que la salle polyvalente. Quelle est la capacité de la salle polyvalente ?</a:t>
            </a:r>
          </a:p>
        </p:txBody>
      </p:sp>
    </p:spTree>
    <p:extLst>
      <p:ext uri="{BB962C8B-B14F-4D97-AF65-F5344CB8AC3E}">
        <p14:creationId xmlns:p14="http://schemas.microsoft.com/office/powerpoint/2010/main" val="911924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811B-A85D-5B6B-FF3E-C3BF53B16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A425AFC-DBF1-CEA4-2FC9-2C73AED7E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95221"/>
          </a:xfrm>
          <a:prstGeom prst="rect">
            <a:avLst/>
          </a:prstGeom>
        </p:spPr>
      </p:pic>
      <p:pic>
        <p:nvPicPr>
          <p:cNvPr id="13" name="Graphique 12">
            <a:hlinkClick r:id="rId3" action="ppaction://hlinksldjump"/>
            <a:extLst>
              <a:ext uri="{FF2B5EF4-FFF2-40B4-BE49-F238E27FC236}">
                <a16:creationId xmlns:a16="http://schemas.microsoft.com/office/drawing/2014/main" id="{D263AB1F-8A96-EA43-4F35-E867A2B844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97265" y="5697264"/>
            <a:ext cx="894735" cy="116073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23318E7-FAD0-4977-2BBF-B569758C2674}"/>
              </a:ext>
            </a:extLst>
          </p:cNvPr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r-FR" sz="4000" dirty="0">
                <a:latin typeface="Patrick Hand" panose="00000500000000000000" pitchFamily="2" charset="0"/>
              </a:rPr>
              <a:t>Pour la kermesse, 186 tickets sont vendus le matin et 249 l'après-midi. 58 tickets sont ensuite remboursés. Combien de tickets ont finalement été vendus ?</a:t>
            </a:r>
          </a:p>
        </p:txBody>
      </p:sp>
    </p:spTree>
    <p:extLst>
      <p:ext uri="{BB962C8B-B14F-4D97-AF65-F5344CB8AC3E}">
        <p14:creationId xmlns:p14="http://schemas.microsoft.com/office/powerpoint/2010/main" val="3627385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9455B-EB60-B79B-AE57-6F66A32D4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5C6453F-8076-BB0A-491A-26E52908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95221"/>
          </a:xfrm>
          <a:prstGeom prst="rect">
            <a:avLst/>
          </a:prstGeom>
        </p:spPr>
      </p:pic>
      <p:pic>
        <p:nvPicPr>
          <p:cNvPr id="13" name="Graphique 12">
            <a:hlinkClick r:id="rId3" action="ppaction://hlinksldjump"/>
            <a:extLst>
              <a:ext uri="{FF2B5EF4-FFF2-40B4-BE49-F238E27FC236}">
                <a16:creationId xmlns:a16="http://schemas.microsoft.com/office/drawing/2014/main" id="{681A3C38-BCC2-B176-CB6F-C72D1C3A2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97265" y="5697264"/>
            <a:ext cx="894735" cy="116073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E681110-28F1-C2FF-446C-65143CC7FD4E}"/>
              </a:ext>
            </a:extLst>
          </p:cNvPr>
          <p:cNvSpPr txBox="1"/>
          <p:nvPr/>
        </p:nvSpPr>
        <p:spPr>
          <a:xfrm>
            <a:off x="0" y="0"/>
            <a:ext cx="12192000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r-FR" sz="4000" dirty="0">
                <a:latin typeface="Patrick Hand" panose="00000500000000000000" pitchFamily="2" charset="0"/>
              </a:rPr>
              <a:t>Le matin, 1 486 spectateurs entrent dans le stade. L'après-midi, 2 375 autres arrivent. Avant le début du match, 328 personnes quittent le stade. Combien de spectateurs sont présents au coup d'envoi ?</a:t>
            </a:r>
          </a:p>
        </p:txBody>
      </p:sp>
    </p:spTree>
    <p:extLst>
      <p:ext uri="{BB962C8B-B14F-4D97-AF65-F5344CB8AC3E}">
        <p14:creationId xmlns:p14="http://schemas.microsoft.com/office/powerpoint/2010/main" val="8359320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D66E6-4F56-E946-C8C2-59377A604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4B1FA11-334B-9684-7BB1-EADB1D64D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95221"/>
          </a:xfrm>
          <a:prstGeom prst="rect">
            <a:avLst/>
          </a:prstGeom>
        </p:spPr>
      </p:pic>
      <p:pic>
        <p:nvPicPr>
          <p:cNvPr id="13" name="Graphique 12">
            <a:hlinkClick r:id="rId3" action="ppaction://hlinksldjump"/>
            <a:extLst>
              <a:ext uri="{FF2B5EF4-FFF2-40B4-BE49-F238E27FC236}">
                <a16:creationId xmlns:a16="http://schemas.microsoft.com/office/drawing/2014/main" id="{23683DD9-2398-A656-1DA5-64EC34A07B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97265" y="5697264"/>
            <a:ext cx="894735" cy="116073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37A743DF-CDAE-4AD4-A32E-7C9D1B4E84B6}"/>
              </a:ext>
            </a:extLst>
          </p:cNvPr>
          <p:cNvSpPr txBox="1"/>
          <p:nvPr/>
        </p:nvSpPr>
        <p:spPr>
          <a:xfrm>
            <a:off x="0" y="0"/>
            <a:ext cx="12192000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r-FR" sz="4000" dirty="0">
                <a:latin typeface="Patrick Hand" panose="00000500000000000000" pitchFamily="2" charset="0"/>
              </a:rPr>
              <a:t>Au départ, 286 voyageurs sont dans le train. À la première gare, 94 voyageurs montent. À la deuxième gare, 57 descendent. À la troisième gare, 136 voyageurs montent. Combien de voyageurs sont présents après le troisième arrêt ?</a:t>
            </a:r>
          </a:p>
        </p:txBody>
      </p:sp>
    </p:spTree>
    <p:extLst>
      <p:ext uri="{BB962C8B-B14F-4D97-AF65-F5344CB8AC3E}">
        <p14:creationId xmlns:p14="http://schemas.microsoft.com/office/powerpoint/2010/main" val="2176361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C1789-52E2-F663-150B-8BA68D96E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56BCC29-7156-38E1-1721-85E065A21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95221"/>
          </a:xfrm>
          <a:prstGeom prst="rect">
            <a:avLst/>
          </a:prstGeom>
        </p:spPr>
      </p:pic>
      <p:pic>
        <p:nvPicPr>
          <p:cNvPr id="13" name="Graphique 12">
            <a:hlinkClick r:id="rId3" action="ppaction://hlinksldjump"/>
            <a:extLst>
              <a:ext uri="{FF2B5EF4-FFF2-40B4-BE49-F238E27FC236}">
                <a16:creationId xmlns:a16="http://schemas.microsoft.com/office/drawing/2014/main" id="{BF20C15E-2E23-8291-866D-85552ECA1F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341840" y="5697264"/>
            <a:ext cx="805585" cy="116073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8AF0573-502E-3E60-596C-F850DEAD1596}"/>
                  </a:ext>
                </a:extLst>
              </p:cNvPr>
              <p:cNvSpPr txBox="1"/>
              <p:nvPr/>
            </p:nvSpPr>
            <p:spPr>
              <a:xfrm>
                <a:off x="0" y="153054"/>
                <a:ext cx="12192000" cy="224843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fr-FR" sz="4000" dirty="0">
                    <a:latin typeface="Patrick Hand" panose="00000500000000000000" pitchFamily="2" charset="0"/>
                  </a:rPr>
                  <a:t>Léa mange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4000" dirty="0">
                    <a:latin typeface="Patrick Hand" panose="00000500000000000000" pitchFamily="2" charset="0"/>
                  </a:rPr>
                  <a:t> d'un gâteau le midi. Le soir, elle mange encore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r-FR" sz="4000" dirty="0">
                    <a:latin typeface="Patrick Hand" panose="00000500000000000000" pitchFamily="2" charset="0"/>
                  </a:rPr>
                  <a:t>​ du même gâteau. Elle a également bu un verre de jus de fruits.  Quelle fraction du gâteau a-t-elle mangée au total ?</a:t>
                </a:r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8AF0573-502E-3E60-596C-F850DEAD1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3054"/>
                <a:ext cx="12192000" cy="2248436"/>
              </a:xfrm>
              <a:prstGeom prst="rect">
                <a:avLst/>
              </a:prstGeom>
              <a:blipFill>
                <a:blip r:embed="rId5"/>
                <a:stretch>
                  <a:fillRect l="-1750" b="-100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770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C1D54C-0492-6EB5-3B0D-27D51DE5F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768CB5E-FB2F-0F8E-86C2-B1CE5EF4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E30E2BB-6E98-2EC8-C231-0583FAAAB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0DEEBE-2A15-573C-106E-572F51BA1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5B1076-0748-D2CB-24CC-3C5C0841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9D3865A-F260-6D44-0442-488F81C25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D8BCDCC-5E3D-8930-952F-CD0112A63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640347-6B88-1A7B-CFE6-FB18A4324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284E55A-E2B8-62F0-1F6E-992EDCC67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01E5DCAA-7B5F-AA87-A044-DFCB06780B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96405" y="2423838"/>
            <a:ext cx="1549623" cy="2010321"/>
          </a:xfrm>
          <a:prstGeom prst="rect">
            <a:avLst/>
          </a:prstGeom>
        </p:spPr>
      </p:pic>
      <p:pic>
        <p:nvPicPr>
          <p:cNvPr id="11" name="Image 10">
            <a:hlinkClick r:id="rId4" action="ppaction://hlinksldjump"/>
            <a:extLst>
              <a:ext uri="{FF2B5EF4-FFF2-40B4-BE49-F238E27FC236}">
                <a16:creationId xmlns:a16="http://schemas.microsoft.com/office/drawing/2014/main" id="{A8765A16-8843-52D4-D1AC-64CF12729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5" t="29304" r="8873" b="33480"/>
          <a:stretch>
            <a:fillRect/>
          </a:stretch>
        </p:blipFill>
        <p:spPr>
          <a:xfrm>
            <a:off x="10405387" y="2783285"/>
            <a:ext cx="1443899" cy="10148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82B0EEF-54FB-0FA2-FA5F-A02F767C3F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48" y="4484095"/>
            <a:ext cx="3240000" cy="6998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327ACB2-8047-9930-D158-76D061244F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521" y="863427"/>
            <a:ext cx="3240000" cy="75229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87A5A7D-2780-DD9A-B607-D9DEF0CDBB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067" y="2001730"/>
            <a:ext cx="3240000" cy="74179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DD0DA13-4F90-7AC7-9865-CE56C46FA2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151" y="3171532"/>
            <a:ext cx="3240000" cy="690632"/>
          </a:xfrm>
          <a:prstGeom prst="rect">
            <a:avLst/>
          </a:prstGeom>
        </p:spPr>
      </p:pic>
      <p:pic>
        <p:nvPicPr>
          <p:cNvPr id="26" name="Image 25">
            <a:hlinkClick r:id="rId10" action="ppaction://hlinksldjump"/>
            <a:extLst>
              <a:ext uri="{FF2B5EF4-FFF2-40B4-BE49-F238E27FC236}">
                <a16:creationId xmlns:a16="http://schemas.microsoft.com/office/drawing/2014/main" id="{A4856432-FA3F-DB32-E0A7-7B2E1AFA798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6825" y="1589511"/>
            <a:ext cx="728150" cy="695890"/>
          </a:xfrm>
          <a:prstGeom prst="rect">
            <a:avLst/>
          </a:prstGeom>
        </p:spPr>
      </p:pic>
      <p:pic>
        <p:nvPicPr>
          <p:cNvPr id="28" name="Image 27">
            <a:hlinkClick r:id="rId12" action="ppaction://hlinksldjump"/>
            <a:extLst>
              <a:ext uri="{FF2B5EF4-FFF2-40B4-BE49-F238E27FC236}">
                <a16:creationId xmlns:a16="http://schemas.microsoft.com/office/drawing/2014/main" id="{D2781FF3-E681-B0E5-B0E4-EC8A1B3687C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8112" y="1589511"/>
            <a:ext cx="728150" cy="695890"/>
          </a:xfrm>
          <a:prstGeom prst="rect">
            <a:avLst/>
          </a:prstGeom>
        </p:spPr>
      </p:pic>
      <p:pic>
        <p:nvPicPr>
          <p:cNvPr id="30" name="Image 29">
            <a:hlinkClick r:id="rId14" action="ppaction://hlinksldjump"/>
            <a:extLst>
              <a:ext uri="{FF2B5EF4-FFF2-40B4-BE49-F238E27FC236}">
                <a16:creationId xmlns:a16="http://schemas.microsoft.com/office/drawing/2014/main" id="{F34639B6-39D5-C847-8591-46E44B6434E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6262" y="1577987"/>
            <a:ext cx="749886" cy="718938"/>
          </a:xfrm>
          <a:prstGeom prst="rect">
            <a:avLst/>
          </a:prstGeom>
        </p:spPr>
      </p:pic>
      <p:pic>
        <p:nvPicPr>
          <p:cNvPr id="32" name="Image 31">
            <a:hlinkClick r:id="rId16" action="ppaction://hlinksldjump"/>
            <a:extLst>
              <a:ext uri="{FF2B5EF4-FFF2-40B4-BE49-F238E27FC236}">
                <a16:creationId xmlns:a16="http://schemas.microsoft.com/office/drawing/2014/main" id="{C71EE561-6001-561E-FEE6-B211897F7B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5410" y="5161968"/>
            <a:ext cx="728150" cy="695890"/>
          </a:xfrm>
          <a:prstGeom prst="rect">
            <a:avLst/>
          </a:prstGeom>
        </p:spPr>
      </p:pic>
      <p:pic>
        <p:nvPicPr>
          <p:cNvPr id="34" name="Image 33">
            <a:hlinkClick r:id="rId17" action="ppaction://hlinksldjump"/>
            <a:extLst>
              <a:ext uri="{FF2B5EF4-FFF2-40B4-BE49-F238E27FC236}">
                <a16:creationId xmlns:a16="http://schemas.microsoft.com/office/drawing/2014/main" id="{CBA89DA9-B63E-20E0-F7F3-3D2D81770EA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8511" y="3835953"/>
            <a:ext cx="728150" cy="695890"/>
          </a:xfrm>
          <a:prstGeom prst="rect">
            <a:avLst/>
          </a:prstGeom>
        </p:spPr>
      </p:pic>
      <p:pic>
        <p:nvPicPr>
          <p:cNvPr id="36" name="Image 35">
            <a:hlinkClick r:id="rId18" action="ppaction://hlinksldjump"/>
            <a:extLst>
              <a:ext uri="{FF2B5EF4-FFF2-40B4-BE49-F238E27FC236}">
                <a16:creationId xmlns:a16="http://schemas.microsoft.com/office/drawing/2014/main" id="{F2ED618E-8202-107C-43BA-E63035F4F8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5410" y="2679042"/>
            <a:ext cx="728150" cy="695890"/>
          </a:xfrm>
          <a:prstGeom prst="rect">
            <a:avLst/>
          </a:prstGeom>
        </p:spPr>
      </p:pic>
      <p:pic>
        <p:nvPicPr>
          <p:cNvPr id="38" name="Image 37">
            <a:hlinkClick r:id="rId19" action="ppaction://hlinksldjump"/>
            <a:extLst>
              <a:ext uri="{FF2B5EF4-FFF2-40B4-BE49-F238E27FC236}">
                <a16:creationId xmlns:a16="http://schemas.microsoft.com/office/drawing/2014/main" id="{D0C4BC36-B6C4-D3AF-AC0C-86B36A3E187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3560" y="2662031"/>
            <a:ext cx="728150" cy="695890"/>
          </a:xfrm>
          <a:prstGeom prst="rect">
            <a:avLst/>
          </a:prstGeom>
        </p:spPr>
      </p:pic>
      <p:pic>
        <p:nvPicPr>
          <p:cNvPr id="40" name="Image 39">
            <a:hlinkClick r:id="rId20" action="ppaction://hlinksldjump"/>
            <a:extLst>
              <a:ext uri="{FF2B5EF4-FFF2-40B4-BE49-F238E27FC236}">
                <a16:creationId xmlns:a16="http://schemas.microsoft.com/office/drawing/2014/main" id="{137234E5-6DC5-A5FE-B38F-7BC8F20360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6697" y="5168945"/>
            <a:ext cx="728150" cy="695890"/>
          </a:xfrm>
          <a:prstGeom prst="rect">
            <a:avLst/>
          </a:prstGeom>
        </p:spPr>
      </p:pic>
      <p:pic>
        <p:nvPicPr>
          <p:cNvPr id="42" name="Image 41">
            <a:hlinkClick r:id="rId21" action="ppaction://hlinksldjump"/>
            <a:extLst>
              <a:ext uri="{FF2B5EF4-FFF2-40B4-BE49-F238E27FC236}">
                <a16:creationId xmlns:a16="http://schemas.microsoft.com/office/drawing/2014/main" id="{3F33623C-9CD2-A815-5BAB-82AC7FFADB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41446" y="3835953"/>
            <a:ext cx="728150" cy="695890"/>
          </a:xfrm>
          <a:prstGeom prst="rect">
            <a:avLst/>
          </a:prstGeom>
        </p:spPr>
      </p:pic>
      <p:pic>
        <p:nvPicPr>
          <p:cNvPr id="44" name="Image 43">
            <a:hlinkClick r:id="rId22" action="ppaction://hlinksldjump"/>
            <a:extLst>
              <a:ext uri="{FF2B5EF4-FFF2-40B4-BE49-F238E27FC236}">
                <a16:creationId xmlns:a16="http://schemas.microsoft.com/office/drawing/2014/main" id="{108A368D-AE49-0593-9BEC-B837CED72F6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3111" y="5119588"/>
            <a:ext cx="749886" cy="718938"/>
          </a:xfrm>
          <a:prstGeom prst="rect">
            <a:avLst/>
          </a:prstGeom>
        </p:spPr>
      </p:pic>
      <p:pic>
        <p:nvPicPr>
          <p:cNvPr id="46" name="Image 45">
            <a:hlinkClick r:id="rId23" action="ppaction://hlinksldjump"/>
            <a:extLst>
              <a:ext uri="{FF2B5EF4-FFF2-40B4-BE49-F238E27FC236}">
                <a16:creationId xmlns:a16="http://schemas.microsoft.com/office/drawing/2014/main" id="{4998FAD6-B7B5-C560-50F6-41FCE0A2C42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3111" y="2659013"/>
            <a:ext cx="749886" cy="718938"/>
          </a:xfrm>
          <a:prstGeom prst="rect">
            <a:avLst/>
          </a:prstGeom>
        </p:spPr>
      </p:pic>
      <p:pic>
        <p:nvPicPr>
          <p:cNvPr id="48" name="Image 47">
            <a:hlinkClick r:id="rId24" action="ppaction://hlinksldjump"/>
            <a:extLst>
              <a:ext uri="{FF2B5EF4-FFF2-40B4-BE49-F238E27FC236}">
                <a16:creationId xmlns:a16="http://schemas.microsoft.com/office/drawing/2014/main" id="{C57F5BDF-E2F6-A21A-7A2C-1D374F03A5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9596" y="3824429"/>
            <a:ext cx="749886" cy="7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95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A8113-D593-557B-3809-129ED23B0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A4543F1-CBC1-83B8-E916-6C35B7163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95221"/>
          </a:xfrm>
          <a:prstGeom prst="rect">
            <a:avLst/>
          </a:prstGeom>
        </p:spPr>
      </p:pic>
      <p:pic>
        <p:nvPicPr>
          <p:cNvPr id="13" name="Graphique 12">
            <a:hlinkClick r:id="rId3" action="ppaction://hlinksldjump"/>
            <a:extLst>
              <a:ext uri="{FF2B5EF4-FFF2-40B4-BE49-F238E27FC236}">
                <a16:creationId xmlns:a16="http://schemas.microsoft.com/office/drawing/2014/main" id="{9914D5A9-6A74-AA67-251C-16E5C7317C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341840" y="5697264"/>
            <a:ext cx="805585" cy="116073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0BFB143-CE83-604D-2FD9-24D64CEB04BB}"/>
                  </a:ext>
                </a:extLst>
              </p:cNvPr>
              <p:cNvSpPr txBox="1"/>
              <p:nvPr/>
            </p:nvSpPr>
            <p:spPr>
              <a:xfrm>
                <a:off x="0" y="24045"/>
                <a:ext cx="12192000" cy="25064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fr-FR" sz="4000" dirty="0">
                    <a:latin typeface="Patrick Hand" panose="00000500000000000000" pitchFamily="2" charset="0"/>
                  </a:rPr>
                  <a:t>Lina lit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sz="4000" dirty="0">
                    <a:latin typeface="Patrick Hand" panose="00000500000000000000" pitchFamily="2" charset="0"/>
                  </a:rPr>
                  <a:t> d'un roman pendant le week-end. Le lundi, elle lit encore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fr-FR" sz="4000" dirty="0">
                    <a:latin typeface="Patrick Hand" panose="00000500000000000000" pitchFamily="2" charset="0"/>
                  </a:rPr>
                  <a:t>​ du même livre. Le roman comporte 240 pages. Quelle fraction du livre Lina a-t-elle lue ?</a:t>
                </a:r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0BFB143-CE83-604D-2FD9-24D64CEB0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045"/>
                <a:ext cx="12192000" cy="2506455"/>
              </a:xfrm>
              <a:prstGeom prst="rect">
                <a:avLst/>
              </a:prstGeom>
              <a:blipFill>
                <a:blip r:embed="rId5"/>
                <a:stretch>
                  <a:fillRect l="-1750" r="-2250" b="-87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0660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3F568-1776-0532-EC01-B12DAB82A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04E510E-EA58-394F-A25A-910E25A14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95221"/>
          </a:xfrm>
          <a:prstGeom prst="rect">
            <a:avLst/>
          </a:prstGeom>
        </p:spPr>
      </p:pic>
      <p:pic>
        <p:nvPicPr>
          <p:cNvPr id="13" name="Graphique 12">
            <a:hlinkClick r:id="rId3" action="ppaction://hlinksldjump"/>
            <a:extLst>
              <a:ext uri="{FF2B5EF4-FFF2-40B4-BE49-F238E27FC236}">
                <a16:creationId xmlns:a16="http://schemas.microsoft.com/office/drawing/2014/main" id="{B050A134-63C2-C693-5480-0285EC010A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341840" y="5697264"/>
            <a:ext cx="805585" cy="116073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6D00C18-2AF4-6777-2154-403B4D6B60F7}"/>
              </a:ext>
            </a:extLst>
          </p:cNvPr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r-FR" sz="4000" dirty="0">
                <a:latin typeface="Patrick Hand" panose="00000500000000000000" pitchFamily="2" charset="0"/>
              </a:rPr>
              <a:t>Le jardinier utilise 2</a:t>
            </a:r>
            <a:r>
              <a:rPr lang="fr-FR" sz="4000" dirty="0">
                <a:solidFill>
                  <a:schemeClr val="accent2"/>
                </a:solidFill>
                <a:latin typeface="Patrick Hand" panose="00000500000000000000" pitchFamily="2" charset="0"/>
              </a:rPr>
              <a:t>,35</a:t>
            </a:r>
            <a:r>
              <a:rPr lang="fr-FR" sz="4000" dirty="0">
                <a:latin typeface="Patrick Hand" panose="00000500000000000000" pitchFamily="2" charset="0"/>
              </a:rPr>
              <a:t> L d'eau pour les fleurs, 4</a:t>
            </a:r>
            <a:r>
              <a:rPr lang="fr-FR" sz="4000" dirty="0">
                <a:solidFill>
                  <a:schemeClr val="accent2"/>
                </a:solidFill>
                <a:latin typeface="Patrick Hand" panose="00000500000000000000" pitchFamily="2" charset="0"/>
              </a:rPr>
              <a:t>,8</a:t>
            </a:r>
            <a:r>
              <a:rPr lang="fr-FR" sz="4000" dirty="0">
                <a:latin typeface="Patrick Hand" panose="00000500000000000000" pitchFamily="2" charset="0"/>
              </a:rPr>
              <a:t> L pour les légumes et 1</a:t>
            </a:r>
            <a:r>
              <a:rPr lang="fr-FR" sz="4000" dirty="0">
                <a:solidFill>
                  <a:schemeClr val="accent2"/>
                </a:solidFill>
                <a:latin typeface="Patrick Hand" panose="00000500000000000000" pitchFamily="2" charset="0"/>
              </a:rPr>
              <a:t>,65</a:t>
            </a:r>
            <a:r>
              <a:rPr lang="fr-FR" sz="4000" dirty="0">
                <a:latin typeface="Patrick Hand" panose="00000500000000000000" pitchFamily="2" charset="0"/>
              </a:rPr>
              <a:t> L pour les arbustes. Le jardin mesure 350 m². Quelle quantité d'eau a-t-il utilisée au total ?                        </a:t>
            </a:r>
            <a:r>
              <a:rPr lang="fr-FR" sz="4000" dirty="0">
                <a:solidFill>
                  <a:schemeClr val="accent2"/>
                </a:solidFill>
                <a:latin typeface="Patrick Hand" panose="00000500000000000000" pitchFamily="2" charset="0"/>
              </a:rPr>
              <a:t>CM2</a:t>
            </a:r>
          </a:p>
        </p:txBody>
      </p:sp>
    </p:spTree>
    <p:extLst>
      <p:ext uri="{BB962C8B-B14F-4D97-AF65-F5344CB8AC3E}">
        <p14:creationId xmlns:p14="http://schemas.microsoft.com/office/powerpoint/2010/main" val="4102421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ECBBD-1E7C-808A-FABB-714CDA479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D72B8053-9D2A-6243-1034-02EFAECEDA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63350" y="5462423"/>
            <a:ext cx="628650" cy="13144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8627E3-6A3C-0094-4BED-BCF140473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432" y="754031"/>
            <a:ext cx="5549135" cy="516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459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BD299-199E-EE1D-B011-E9B90FD41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81FEA9CE-12E1-7CD7-16F9-A4A357E3BE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63350" y="5462423"/>
            <a:ext cx="628650" cy="13144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4DC462-1A6E-9123-C228-B55523EBE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1432" y="1124969"/>
            <a:ext cx="5549135" cy="442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109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2F13E-BD09-6D3B-60CB-9C8391718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204C91F8-029F-E12B-2F4A-1CE0C00B68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63350" y="5462423"/>
            <a:ext cx="628650" cy="13144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85797F3-ACD4-65E2-C9E6-28F8B376D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0510" y="1018219"/>
            <a:ext cx="7050980" cy="482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040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2E80A-0488-E2DE-54D2-7CF189662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E270EFD9-6090-77EB-F4A5-2BEA3EE22C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173767" y="5391143"/>
            <a:ext cx="937846" cy="12166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0F9FD74-FDC3-1A3B-5E34-F1F6F9F4E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3308" y="1018219"/>
            <a:ext cx="6725384" cy="482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73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9F0DD-6C02-D6E5-A5D0-0C2A58843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16136CEE-856A-05E0-95D4-B4FAEDB67F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173767" y="5391143"/>
            <a:ext cx="937846" cy="12166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E732D60-1BE6-8230-EFF4-E3385E5F2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3308" y="1355144"/>
            <a:ext cx="6725384" cy="414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1C5D2-F36F-0C70-49E9-8B63FFF33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CF59122E-4680-E45C-A03D-24DC193DE5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173767" y="5391143"/>
            <a:ext cx="937846" cy="12166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9FCC597-F302-E10E-EF24-CF6946A61A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3308" y="1361360"/>
            <a:ext cx="6725384" cy="41352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1924B2-0AF0-AF1A-F4B9-F74FB2CE887B}"/>
              </a:ext>
            </a:extLst>
          </p:cNvPr>
          <p:cNvSpPr txBox="1"/>
          <p:nvPr/>
        </p:nvSpPr>
        <p:spPr>
          <a:xfrm>
            <a:off x="1789471" y="5496637"/>
            <a:ext cx="938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Patrick Hand" panose="00000500000000000000" pitchFamily="2" charset="0"/>
              </a:rPr>
              <a:t>Quelle est la masse d’une pastèque ? …………</a:t>
            </a:r>
          </a:p>
        </p:txBody>
      </p:sp>
    </p:spTree>
    <p:extLst>
      <p:ext uri="{BB962C8B-B14F-4D97-AF65-F5344CB8AC3E}">
        <p14:creationId xmlns:p14="http://schemas.microsoft.com/office/powerpoint/2010/main" val="3811531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1AC02-E42C-7259-F602-DE714CF73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4D3D4017-B655-35C1-CB5B-ABF8FFCDBA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0489" y="5391143"/>
            <a:ext cx="844401" cy="12166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47C0A08-F5F7-FC89-3477-8B63B463FE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3072" y="926487"/>
            <a:ext cx="7685856" cy="528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30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F7039-4925-390D-ABC7-8BCAF0659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CCF9760D-0BEA-0020-232F-9298EADDC7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0489" y="5391143"/>
            <a:ext cx="844401" cy="12166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14E3742-9B64-2ECA-C148-DC5D20544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883" y="392858"/>
            <a:ext cx="9082233" cy="564001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042526B-5257-1254-D3DA-0B685D94291B}"/>
              </a:ext>
            </a:extLst>
          </p:cNvPr>
          <p:cNvSpPr txBox="1"/>
          <p:nvPr/>
        </p:nvSpPr>
        <p:spPr>
          <a:xfrm>
            <a:off x="1836194" y="5818811"/>
            <a:ext cx="938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Patrick Hand" panose="00000500000000000000" pitchFamily="2" charset="0"/>
              </a:rPr>
              <a:t>Quelle est la masse d’un chiot ? …………</a:t>
            </a:r>
          </a:p>
        </p:txBody>
      </p:sp>
    </p:spTree>
    <p:extLst>
      <p:ext uri="{BB962C8B-B14F-4D97-AF65-F5344CB8AC3E}">
        <p14:creationId xmlns:p14="http://schemas.microsoft.com/office/powerpoint/2010/main" val="612492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010F7-5797-BDA6-E10E-DE98DA741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9A7C20-7E6E-093C-7B44-D7EB7D06C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D31EB67-D5E3-1159-FC6D-CF6DB0C49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4DAAAB-1E5C-A230-1845-1B1DDF539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7693A7-CBB2-3723-B3A1-1692045B1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FFABE98-CB40-0EF1-B0B6-19B666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C2A4D07-3FF7-C88C-BF11-66DCFA4DA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E5B5F5-B3B9-757B-73C2-6C9B8E23B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99638A19-A5A9-111D-2A5C-39281BBA7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D5BAE93F-3EDF-3058-BF68-75EA4636D8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57980" y="2657740"/>
            <a:ext cx="1205217" cy="1736549"/>
          </a:xfrm>
          <a:prstGeom prst="rect">
            <a:avLst/>
          </a:prstGeom>
        </p:spPr>
      </p:pic>
      <p:pic>
        <p:nvPicPr>
          <p:cNvPr id="11" name="Image 10">
            <a:hlinkClick r:id="rId4" action="ppaction://hlinksldjump"/>
            <a:extLst>
              <a:ext uri="{FF2B5EF4-FFF2-40B4-BE49-F238E27FC236}">
                <a16:creationId xmlns:a16="http://schemas.microsoft.com/office/drawing/2014/main" id="{C1CFD83E-2BEC-FA66-33F3-64E85683FA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5" t="29304" r="8873" b="33480"/>
          <a:stretch>
            <a:fillRect/>
          </a:stretch>
        </p:blipFill>
        <p:spPr>
          <a:xfrm>
            <a:off x="10405387" y="2783285"/>
            <a:ext cx="1443899" cy="10148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5B78D4A-1493-6409-2F9F-9E96413F7C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48" y="4484095"/>
            <a:ext cx="3240000" cy="6998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3192870-74AE-691A-31E5-D0D43B6313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521" y="863427"/>
            <a:ext cx="3240000" cy="75229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0FEC26E-C011-38C8-D74C-9C9D35FBBA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067" y="2001730"/>
            <a:ext cx="3240000" cy="74179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CEF73D0-9B98-C468-63A6-3C8C1A56BE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151" y="3171532"/>
            <a:ext cx="3240000" cy="690632"/>
          </a:xfrm>
          <a:prstGeom prst="rect">
            <a:avLst/>
          </a:prstGeom>
        </p:spPr>
      </p:pic>
      <p:pic>
        <p:nvPicPr>
          <p:cNvPr id="26" name="Image 25">
            <a:hlinkClick r:id="rId10" action="ppaction://hlinksldjump"/>
            <a:extLst>
              <a:ext uri="{FF2B5EF4-FFF2-40B4-BE49-F238E27FC236}">
                <a16:creationId xmlns:a16="http://schemas.microsoft.com/office/drawing/2014/main" id="{6B4F4180-F4E4-FD28-E3CC-1B57A1B770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6825" y="1589511"/>
            <a:ext cx="728150" cy="695890"/>
          </a:xfrm>
          <a:prstGeom prst="rect">
            <a:avLst/>
          </a:prstGeom>
        </p:spPr>
      </p:pic>
      <p:pic>
        <p:nvPicPr>
          <p:cNvPr id="28" name="Image 27">
            <a:hlinkClick r:id="rId12" action="ppaction://hlinksldjump"/>
            <a:extLst>
              <a:ext uri="{FF2B5EF4-FFF2-40B4-BE49-F238E27FC236}">
                <a16:creationId xmlns:a16="http://schemas.microsoft.com/office/drawing/2014/main" id="{324B7C89-94FF-A7F8-1017-B0D2A11016D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8112" y="1589511"/>
            <a:ext cx="728150" cy="695890"/>
          </a:xfrm>
          <a:prstGeom prst="rect">
            <a:avLst/>
          </a:prstGeom>
        </p:spPr>
      </p:pic>
      <p:pic>
        <p:nvPicPr>
          <p:cNvPr id="30" name="Image 29">
            <a:hlinkClick r:id="rId14" action="ppaction://hlinksldjump"/>
            <a:extLst>
              <a:ext uri="{FF2B5EF4-FFF2-40B4-BE49-F238E27FC236}">
                <a16:creationId xmlns:a16="http://schemas.microsoft.com/office/drawing/2014/main" id="{1A2271B8-0C1B-D751-784B-56F19E41FB9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6262" y="1577987"/>
            <a:ext cx="749886" cy="718938"/>
          </a:xfrm>
          <a:prstGeom prst="rect">
            <a:avLst/>
          </a:prstGeom>
        </p:spPr>
      </p:pic>
      <p:pic>
        <p:nvPicPr>
          <p:cNvPr id="32" name="Image 31">
            <a:hlinkClick r:id="rId16" action="ppaction://hlinksldjump"/>
            <a:extLst>
              <a:ext uri="{FF2B5EF4-FFF2-40B4-BE49-F238E27FC236}">
                <a16:creationId xmlns:a16="http://schemas.microsoft.com/office/drawing/2014/main" id="{BE0A73C1-2F34-FB52-AB0B-815047D423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5410" y="5161968"/>
            <a:ext cx="728150" cy="695890"/>
          </a:xfrm>
          <a:prstGeom prst="rect">
            <a:avLst/>
          </a:prstGeom>
        </p:spPr>
      </p:pic>
      <p:pic>
        <p:nvPicPr>
          <p:cNvPr id="34" name="Image 33">
            <a:hlinkClick r:id="rId17" action="ppaction://hlinksldjump"/>
            <a:extLst>
              <a:ext uri="{FF2B5EF4-FFF2-40B4-BE49-F238E27FC236}">
                <a16:creationId xmlns:a16="http://schemas.microsoft.com/office/drawing/2014/main" id="{BAF0F0FA-D02F-C3C0-46D0-4648E4618A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8511" y="3835953"/>
            <a:ext cx="728150" cy="695890"/>
          </a:xfrm>
          <a:prstGeom prst="rect">
            <a:avLst/>
          </a:prstGeom>
        </p:spPr>
      </p:pic>
      <p:pic>
        <p:nvPicPr>
          <p:cNvPr id="36" name="Image 35">
            <a:hlinkClick r:id="rId18" action="ppaction://hlinksldjump"/>
            <a:extLst>
              <a:ext uri="{FF2B5EF4-FFF2-40B4-BE49-F238E27FC236}">
                <a16:creationId xmlns:a16="http://schemas.microsoft.com/office/drawing/2014/main" id="{63B12EA4-7995-C53E-71B3-AF45538353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5410" y="2679042"/>
            <a:ext cx="728150" cy="695890"/>
          </a:xfrm>
          <a:prstGeom prst="rect">
            <a:avLst/>
          </a:prstGeom>
        </p:spPr>
      </p:pic>
      <p:pic>
        <p:nvPicPr>
          <p:cNvPr id="38" name="Image 37">
            <a:hlinkClick r:id="rId19" action="ppaction://hlinksldjump"/>
            <a:extLst>
              <a:ext uri="{FF2B5EF4-FFF2-40B4-BE49-F238E27FC236}">
                <a16:creationId xmlns:a16="http://schemas.microsoft.com/office/drawing/2014/main" id="{79E2AA5A-9F25-F611-7783-978B03FEB7C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3560" y="2662031"/>
            <a:ext cx="728150" cy="695890"/>
          </a:xfrm>
          <a:prstGeom prst="rect">
            <a:avLst/>
          </a:prstGeom>
        </p:spPr>
      </p:pic>
      <p:pic>
        <p:nvPicPr>
          <p:cNvPr id="40" name="Image 39">
            <a:hlinkClick r:id="rId20" action="ppaction://hlinksldjump"/>
            <a:extLst>
              <a:ext uri="{FF2B5EF4-FFF2-40B4-BE49-F238E27FC236}">
                <a16:creationId xmlns:a16="http://schemas.microsoft.com/office/drawing/2014/main" id="{7683874F-B826-73F9-9CFE-3A35ABABA89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6697" y="5168945"/>
            <a:ext cx="728150" cy="695890"/>
          </a:xfrm>
          <a:prstGeom prst="rect">
            <a:avLst/>
          </a:prstGeom>
        </p:spPr>
      </p:pic>
      <p:pic>
        <p:nvPicPr>
          <p:cNvPr id="42" name="Image 41">
            <a:hlinkClick r:id="rId21" action="ppaction://hlinksldjump"/>
            <a:extLst>
              <a:ext uri="{FF2B5EF4-FFF2-40B4-BE49-F238E27FC236}">
                <a16:creationId xmlns:a16="http://schemas.microsoft.com/office/drawing/2014/main" id="{29A57924-8E0A-56D0-1332-1ED2103CB8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41446" y="3835953"/>
            <a:ext cx="728150" cy="695890"/>
          </a:xfrm>
          <a:prstGeom prst="rect">
            <a:avLst/>
          </a:prstGeom>
        </p:spPr>
      </p:pic>
      <p:pic>
        <p:nvPicPr>
          <p:cNvPr id="44" name="Image 43">
            <a:hlinkClick r:id="rId22" action="ppaction://hlinksldjump"/>
            <a:extLst>
              <a:ext uri="{FF2B5EF4-FFF2-40B4-BE49-F238E27FC236}">
                <a16:creationId xmlns:a16="http://schemas.microsoft.com/office/drawing/2014/main" id="{AD6D6C35-E195-7081-8600-CBEFF40EC5D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3111" y="5119588"/>
            <a:ext cx="749886" cy="718938"/>
          </a:xfrm>
          <a:prstGeom prst="rect">
            <a:avLst/>
          </a:prstGeom>
        </p:spPr>
      </p:pic>
      <p:pic>
        <p:nvPicPr>
          <p:cNvPr id="46" name="Image 45">
            <a:hlinkClick r:id="rId23" action="ppaction://hlinksldjump"/>
            <a:extLst>
              <a:ext uri="{FF2B5EF4-FFF2-40B4-BE49-F238E27FC236}">
                <a16:creationId xmlns:a16="http://schemas.microsoft.com/office/drawing/2014/main" id="{E88F8A0F-4E7E-B865-B343-74D0DFCF9B5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3111" y="2659013"/>
            <a:ext cx="749886" cy="718938"/>
          </a:xfrm>
          <a:prstGeom prst="rect">
            <a:avLst/>
          </a:prstGeom>
        </p:spPr>
      </p:pic>
      <p:pic>
        <p:nvPicPr>
          <p:cNvPr id="48" name="Image 47">
            <a:hlinkClick r:id="rId24" action="ppaction://hlinksldjump"/>
            <a:extLst>
              <a:ext uri="{FF2B5EF4-FFF2-40B4-BE49-F238E27FC236}">
                <a16:creationId xmlns:a16="http://schemas.microsoft.com/office/drawing/2014/main" id="{018F6977-5394-DEC2-EBE9-ED711147716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9596" y="3824429"/>
            <a:ext cx="749886" cy="7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660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A8E21-1841-7B2C-81A0-D002B60E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hlinkClick r:id="rId2" action="ppaction://hlinksldjump"/>
            <a:extLst>
              <a:ext uri="{FF2B5EF4-FFF2-40B4-BE49-F238E27FC236}">
                <a16:creationId xmlns:a16="http://schemas.microsoft.com/office/drawing/2014/main" id="{57A7C93D-7D01-E395-B5E1-FD4DAA9BD6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0489" y="5391143"/>
            <a:ext cx="844401" cy="12166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7BF373A-01E5-9A86-3EE9-B938E37BB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9504" y="392858"/>
            <a:ext cx="7732991" cy="5640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38DA548-8044-878D-141B-B610870B0438}"/>
              </a:ext>
            </a:extLst>
          </p:cNvPr>
          <p:cNvSpPr txBox="1"/>
          <p:nvPr/>
        </p:nvSpPr>
        <p:spPr>
          <a:xfrm>
            <a:off x="1836194" y="5961476"/>
            <a:ext cx="938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Patrick Hand" panose="00000500000000000000" pitchFamily="2" charset="0"/>
              </a:rPr>
              <a:t>Quelle est la masse d’un ananas ? …………</a:t>
            </a:r>
          </a:p>
        </p:txBody>
      </p:sp>
    </p:spTree>
    <p:extLst>
      <p:ext uri="{BB962C8B-B14F-4D97-AF65-F5344CB8AC3E}">
        <p14:creationId xmlns:p14="http://schemas.microsoft.com/office/powerpoint/2010/main" val="2156590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240A108-A6C8-772E-150F-FBFBB5FBF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1" y="11543"/>
            <a:ext cx="11023042" cy="6846457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E175EAB-786E-FBFA-71CF-7B9F848A22AF}"/>
              </a:ext>
            </a:extLst>
          </p:cNvPr>
          <p:cNvCxnSpPr/>
          <p:nvPr/>
        </p:nvCxnSpPr>
        <p:spPr>
          <a:xfrm>
            <a:off x="1256044" y="2743200"/>
            <a:ext cx="973685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40AF5A9-32AB-476F-E491-3787D9EBF33A}"/>
              </a:ext>
            </a:extLst>
          </p:cNvPr>
          <p:cNvCxnSpPr>
            <a:cxnSpLocks/>
          </p:cNvCxnSpPr>
          <p:nvPr/>
        </p:nvCxnSpPr>
        <p:spPr>
          <a:xfrm flipV="1">
            <a:off x="1256044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E293E62-FCEB-40E5-B971-A1746DC711CC}"/>
              </a:ext>
            </a:extLst>
          </p:cNvPr>
          <p:cNvCxnSpPr>
            <a:cxnSpLocks/>
          </p:cNvCxnSpPr>
          <p:nvPr/>
        </p:nvCxnSpPr>
        <p:spPr>
          <a:xfrm flipV="1">
            <a:off x="369936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177E46B-C0B2-5AB8-85B0-37B5DF06EB37}"/>
              </a:ext>
            </a:extLst>
          </p:cNvPr>
          <p:cNvCxnSpPr>
            <a:cxnSpLocks/>
          </p:cNvCxnSpPr>
          <p:nvPr/>
        </p:nvCxnSpPr>
        <p:spPr>
          <a:xfrm flipV="1">
            <a:off x="856141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65005C2-9B6F-E6DB-2BF7-9796E48CEFD0}"/>
              </a:ext>
            </a:extLst>
          </p:cNvPr>
          <p:cNvCxnSpPr>
            <a:cxnSpLocks/>
          </p:cNvCxnSpPr>
          <p:nvPr/>
        </p:nvCxnSpPr>
        <p:spPr>
          <a:xfrm flipV="1">
            <a:off x="6096000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BEA26F4-BF0A-7486-385E-F3AFE706E858}"/>
              </a:ext>
            </a:extLst>
          </p:cNvPr>
          <p:cNvCxnSpPr>
            <a:cxnSpLocks/>
          </p:cNvCxnSpPr>
          <p:nvPr/>
        </p:nvCxnSpPr>
        <p:spPr>
          <a:xfrm flipV="1">
            <a:off x="10985495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84978F7D-0DAD-00E1-588C-A26DB5DB2234}"/>
              </a:ext>
            </a:extLst>
          </p:cNvPr>
          <p:cNvSpPr/>
          <p:nvPr/>
        </p:nvSpPr>
        <p:spPr>
          <a:xfrm rot="5400000">
            <a:off x="5574890" y="-3783177"/>
            <a:ext cx="1042219" cy="9729453"/>
          </a:xfrm>
          <a:prstGeom prst="leftBrace">
            <a:avLst>
              <a:gd name="adj1" fmla="val 184748"/>
              <a:gd name="adj2" fmla="val 4979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BB38998-ADA3-9E33-BD37-E7C26C7C1260}"/>
              </a:ext>
            </a:extLst>
          </p:cNvPr>
          <p:cNvSpPr txBox="1"/>
          <p:nvPr/>
        </p:nvSpPr>
        <p:spPr>
          <a:xfrm>
            <a:off x="4907733" y="-83340"/>
            <a:ext cx="2433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20 carreaux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93F5B37-C340-8BFF-5252-AE0D53843F69}"/>
              </a:ext>
            </a:extLst>
          </p:cNvPr>
          <p:cNvSpPr txBox="1"/>
          <p:nvPr/>
        </p:nvSpPr>
        <p:spPr>
          <a:xfrm>
            <a:off x="704443" y="1233327"/>
            <a:ext cx="1370509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impossible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B2FFF24-9331-18D4-7D71-030B4CBF5F4A}"/>
              </a:ext>
            </a:extLst>
          </p:cNvPr>
          <p:cNvSpPr txBox="1"/>
          <p:nvPr/>
        </p:nvSpPr>
        <p:spPr>
          <a:xfrm>
            <a:off x="3078189" y="123694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peu probable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29C2005-EF73-22BB-F4B5-28ED92D40EA6}"/>
              </a:ext>
            </a:extLst>
          </p:cNvPr>
          <p:cNvSpPr txBox="1"/>
          <p:nvPr/>
        </p:nvSpPr>
        <p:spPr>
          <a:xfrm>
            <a:off x="5467428" y="1140994"/>
            <a:ext cx="1464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Une chance sur deux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62335A5-179F-44A1-A215-84CC300F2D01}"/>
              </a:ext>
            </a:extLst>
          </p:cNvPr>
          <p:cNvSpPr txBox="1"/>
          <p:nvPr/>
        </p:nvSpPr>
        <p:spPr>
          <a:xfrm>
            <a:off x="7974653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probable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8928C02-4CAF-EBEF-C3DD-EBFEF1B68163}"/>
              </a:ext>
            </a:extLst>
          </p:cNvPr>
          <p:cNvSpPr txBox="1"/>
          <p:nvPr/>
        </p:nvSpPr>
        <p:spPr>
          <a:xfrm>
            <a:off x="10363892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certain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9516AD6-A0E7-FB0A-4010-0B8C0E945971}"/>
              </a:ext>
            </a:extLst>
          </p:cNvPr>
          <p:cNvSpPr txBox="1"/>
          <p:nvPr/>
        </p:nvSpPr>
        <p:spPr>
          <a:xfrm>
            <a:off x="1116135" y="1697542"/>
            <a:ext cx="32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4A4C84A-125C-C7E4-585A-CE6ED34561F1}"/>
              </a:ext>
            </a:extLst>
          </p:cNvPr>
          <p:cNvSpPr txBox="1"/>
          <p:nvPr/>
        </p:nvSpPr>
        <p:spPr>
          <a:xfrm>
            <a:off x="3560677" y="1722272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A6ED343-8B97-A9AF-E220-43C56245A152}"/>
              </a:ext>
            </a:extLst>
          </p:cNvPr>
          <p:cNvSpPr txBox="1"/>
          <p:nvPr/>
        </p:nvSpPr>
        <p:spPr>
          <a:xfrm>
            <a:off x="5910233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1/2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6CBB803-9EFF-E2EF-EDB3-2ED23DCA3C4D}"/>
              </a:ext>
            </a:extLst>
          </p:cNvPr>
          <p:cNvSpPr txBox="1"/>
          <p:nvPr/>
        </p:nvSpPr>
        <p:spPr>
          <a:xfrm>
            <a:off x="8413242" y="1709751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51AE89F-D661-CAF0-7679-B7BCE8CB3900}"/>
              </a:ext>
            </a:extLst>
          </p:cNvPr>
          <p:cNvSpPr txBox="1"/>
          <p:nvPr/>
        </p:nvSpPr>
        <p:spPr>
          <a:xfrm>
            <a:off x="10856550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C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E330B62-8E54-C1B7-6A97-63C0035C9EA9}"/>
              </a:ext>
            </a:extLst>
          </p:cNvPr>
          <p:cNvSpPr txBox="1"/>
          <p:nvPr/>
        </p:nvSpPr>
        <p:spPr>
          <a:xfrm>
            <a:off x="1256044" y="3293614"/>
            <a:ext cx="10179203" cy="360098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A. Un paquet contient 4 bonbons verts et 6 bonbons rouges. Qualifier la probabilité de prendre un bonbon vert les yeux fermés.</a:t>
            </a:r>
          </a:p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B. Qualifier la probabilité que le Soleil se lève demain matin.</a:t>
            </a:r>
          </a:p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C. Une trousse contient 10 crayons de couleur et 5 feutres, quelle est la probabilité de prendre un crayon de couleur les yeux fermés ?</a:t>
            </a:r>
          </a:p>
          <a:p>
            <a:endParaRPr lang="fr-FR" dirty="0"/>
          </a:p>
        </p:txBody>
      </p:sp>
      <p:pic>
        <p:nvPicPr>
          <p:cNvPr id="37" name="Graphique 36">
            <a:hlinkClick r:id="rId4" action="ppaction://hlinksldjump"/>
            <a:extLst>
              <a:ext uri="{FF2B5EF4-FFF2-40B4-BE49-F238E27FC236}">
                <a16:creationId xmlns:a16="http://schemas.microsoft.com/office/drawing/2014/main" id="{F695666C-A990-81FE-A192-A6BB595481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63350" y="5496447"/>
            <a:ext cx="6286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59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  <p:bldP spid="20" grpId="0"/>
      <p:bldP spid="22" grpId="0"/>
      <p:bldP spid="24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3164F-7EBE-AE14-4D06-7778DDC64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FBB0FC-3732-B43A-B522-096C233FC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1" y="11543"/>
            <a:ext cx="11023042" cy="6846457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29510A8-288A-345D-5750-0A645E425394}"/>
              </a:ext>
            </a:extLst>
          </p:cNvPr>
          <p:cNvCxnSpPr/>
          <p:nvPr/>
        </p:nvCxnSpPr>
        <p:spPr>
          <a:xfrm>
            <a:off x="1256044" y="2743200"/>
            <a:ext cx="973685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9BB4CCB-0AC1-98DA-7A22-600E09877E17}"/>
              </a:ext>
            </a:extLst>
          </p:cNvPr>
          <p:cNvCxnSpPr>
            <a:cxnSpLocks/>
          </p:cNvCxnSpPr>
          <p:nvPr/>
        </p:nvCxnSpPr>
        <p:spPr>
          <a:xfrm flipV="1">
            <a:off x="1256044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D782460-BBB0-7C0F-37E1-BC23CF74758D}"/>
              </a:ext>
            </a:extLst>
          </p:cNvPr>
          <p:cNvCxnSpPr>
            <a:cxnSpLocks/>
          </p:cNvCxnSpPr>
          <p:nvPr/>
        </p:nvCxnSpPr>
        <p:spPr>
          <a:xfrm flipV="1">
            <a:off x="369936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CF94EE4-99DE-CF6D-43A5-A79FC4138E14}"/>
              </a:ext>
            </a:extLst>
          </p:cNvPr>
          <p:cNvCxnSpPr>
            <a:cxnSpLocks/>
          </p:cNvCxnSpPr>
          <p:nvPr/>
        </p:nvCxnSpPr>
        <p:spPr>
          <a:xfrm flipV="1">
            <a:off x="856141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245C155-246F-0C71-1ED1-758F9018C83F}"/>
              </a:ext>
            </a:extLst>
          </p:cNvPr>
          <p:cNvCxnSpPr>
            <a:cxnSpLocks/>
          </p:cNvCxnSpPr>
          <p:nvPr/>
        </p:nvCxnSpPr>
        <p:spPr>
          <a:xfrm flipV="1">
            <a:off x="6096000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EA1FEC5-F6C3-0D2F-C507-072E972124C9}"/>
              </a:ext>
            </a:extLst>
          </p:cNvPr>
          <p:cNvCxnSpPr>
            <a:cxnSpLocks/>
          </p:cNvCxnSpPr>
          <p:nvPr/>
        </p:nvCxnSpPr>
        <p:spPr>
          <a:xfrm flipV="1">
            <a:off x="10985495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7CA7C281-AFB1-0C95-C0B7-08E424EF73ED}"/>
              </a:ext>
            </a:extLst>
          </p:cNvPr>
          <p:cNvSpPr/>
          <p:nvPr/>
        </p:nvSpPr>
        <p:spPr>
          <a:xfrm rot="5400000">
            <a:off x="5574890" y="-3783177"/>
            <a:ext cx="1042219" cy="9729453"/>
          </a:xfrm>
          <a:prstGeom prst="leftBrace">
            <a:avLst>
              <a:gd name="adj1" fmla="val 184748"/>
              <a:gd name="adj2" fmla="val 4979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D8779C-6EE3-14B7-CC18-01765B4C1848}"/>
              </a:ext>
            </a:extLst>
          </p:cNvPr>
          <p:cNvSpPr txBox="1"/>
          <p:nvPr/>
        </p:nvSpPr>
        <p:spPr>
          <a:xfrm>
            <a:off x="4907733" y="-83340"/>
            <a:ext cx="2433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20 carreaux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D96297D-6E3F-919D-430E-7458F7E28B7C}"/>
              </a:ext>
            </a:extLst>
          </p:cNvPr>
          <p:cNvSpPr txBox="1"/>
          <p:nvPr/>
        </p:nvSpPr>
        <p:spPr>
          <a:xfrm>
            <a:off x="704443" y="1233327"/>
            <a:ext cx="1370509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impossible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7C9C7FF-B500-6739-CE91-5E2995304CCF}"/>
              </a:ext>
            </a:extLst>
          </p:cNvPr>
          <p:cNvSpPr txBox="1"/>
          <p:nvPr/>
        </p:nvSpPr>
        <p:spPr>
          <a:xfrm>
            <a:off x="3078189" y="123694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peu probable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DEEBCB-7D72-CA38-8C76-4A9EFC4A3675}"/>
              </a:ext>
            </a:extLst>
          </p:cNvPr>
          <p:cNvSpPr txBox="1"/>
          <p:nvPr/>
        </p:nvSpPr>
        <p:spPr>
          <a:xfrm>
            <a:off x="5467428" y="1140994"/>
            <a:ext cx="1464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Une chance sur deux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20BBF89-838E-A23B-E0E2-BB10654D2D89}"/>
              </a:ext>
            </a:extLst>
          </p:cNvPr>
          <p:cNvSpPr txBox="1"/>
          <p:nvPr/>
        </p:nvSpPr>
        <p:spPr>
          <a:xfrm>
            <a:off x="7974653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probable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7DA5C2F-78D4-5E66-2A2E-DF03697396DB}"/>
              </a:ext>
            </a:extLst>
          </p:cNvPr>
          <p:cNvSpPr txBox="1"/>
          <p:nvPr/>
        </p:nvSpPr>
        <p:spPr>
          <a:xfrm>
            <a:off x="10363892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certain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1EA36A6-F774-52D4-CDE3-6CA6F959E423}"/>
              </a:ext>
            </a:extLst>
          </p:cNvPr>
          <p:cNvSpPr txBox="1"/>
          <p:nvPr/>
        </p:nvSpPr>
        <p:spPr>
          <a:xfrm>
            <a:off x="1116135" y="1697542"/>
            <a:ext cx="32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EF3FAFA-C6B2-B799-C646-F43BAB1AC142}"/>
              </a:ext>
            </a:extLst>
          </p:cNvPr>
          <p:cNvSpPr txBox="1"/>
          <p:nvPr/>
        </p:nvSpPr>
        <p:spPr>
          <a:xfrm>
            <a:off x="3560677" y="1722272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E8FD9C6-1CEB-1C2F-726D-3D598D7D55C8}"/>
              </a:ext>
            </a:extLst>
          </p:cNvPr>
          <p:cNvSpPr txBox="1"/>
          <p:nvPr/>
        </p:nvSpPr>
        <p:spPr>
          <a:xfrm>
            <a:off x="5910233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1/2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E953406-C156-6114-D5B9-CBCF32049278}"/>
              </a:ext>
            </a:extLst>
          </p:cNvPr>
          <p:cNvSpPr txBox="1"/>
          <p:nvPr/>
        </p:nvSpPr>
        <p:spPr>
          <a:xfrm>
            <a:off x="8413242" y="1709751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B3E8248-82E7-A53C-E67D-5CC37EDD3255}"/>
              </a:ext>
            </a:extLst>
          </p:cNvPr>
          <p:cNvSpPr txBox="1"/>
          <p:nvPr/>
        </p:nvSpPr>
        <p:spPr>
          <a:xfrm>
            <a:off x="10856550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C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E554A11-F918-57E1-2D2F-75F94948E45C}"/>
              </a:ext>
            </a:extLst>
          </p:cNvPr>
          <p:cNvSpPr txBox="1"/>
          <p:nvPr/>
        </p:nvSpPr>
        <p:spPr>
          <a:xfrm>
            <a:off x="1256044" y="3293614"/>
            <a:ext cx="10307303" cy="360098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A. Une boîte contient les lettres A, B, C, D et E. Quelle est la probabilité de tirer la lettre C ?</a:t>
            </a:r>
          </a:p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B. Au loto, une roue contient les boules numérotées de 1 à 49. Qualifier la probabilité de tirer la boule 1.</a:t>
            </a:r>
          </a:p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C. Une roue est numérotée de 1 à 8. Quelle est la probabilité d'obtenir un nombre pair ?</a:t>
            </a:r>
          </a:p>
          <a:p>
            <a:endParaRPr lang="fr-FR" dirty="0"/>
          </a:p>
        </p:txBody>
      </p:sp>
      <p:pic>
        <p:nvPicPr>
          <p:cNvPr id="37" name="Graphique 36">
            <a:hlinkClick r:id="rId4" action="ppaction://hlinksldjump"/>
            <a:extLst>
              <a:ext uri="{FF2B5EF4-FFF2-40B4-BE49-F238E27FC236}">
                <a16:creationId xmlns:a16="http://schemas.microsoft.com/office/drawing/2014/main" id="{FB8035E2-D00C-530F-9313-9446D21FE8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63350" y="5496447"/>
            <a:ext cx="6286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2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  <p:bldP spid="20" grpId="0"/>
      <p:bldP spid="22" grpId="0"/>
      <p:bldP spid="24" grpId="0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F5D22-FB31-1A05-9CBD-47B31589C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493CFC3-C528-4CDC-6E74-826BBCDBA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1" y="11543"/>
            <a:ext cx="11023042" cy="6846457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B63D364-F6C4-0F7E-E2A6-701F4AC949D5}"/>
              </a:ext>
            </a:extLst>
          </p:cNvPr>
          <p:cNvCxnSpPr/>
          <p:nvPr/>
        </p:nvCxnSpPr>
        <p:spPr>
          <a:xfrm>
            <a:off x="1256044" y="2743200"/>
            <a:ext cx="973685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199E606-E2EA-5020-5C66-E3D22CE5B9B3}"/>
              </a:ext>
            </a:extLst>
          </p:cNvPr>
          <p:cNvCxnSpPr>
            <a:cxnSpLocks/>
          </p:cNvCxnSpPr>
          <p:nvPr/>
        </p:nvCxnSpPr>
        <p:spPr>
          <a:xfrm flipV="1">
            <a:off x="1256044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FC4DCE2-2D9A-2C6A-EF3C-94ED5E94F749}"/>
              </a:ext>
            </a:extLst>
          </p:cNvPr>
          <p:cNvCxnSpPr>
            <a:cxnSpLocks/>
          </p:cNvCxnSpPr>
          <p:nvPr/>
        </p:nvCxnSpPr>
        <p:spPr>
          <a:xfrm flipV="1">
            <a:off x="369936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F48AE72-3EF2-49EC-1962-3089C39F2046}"/>
              </a:ext>
            </a:extLst>
          </p:cNvPr>
          <p:cNvCxnSpPr>
            <a:cxnSpLocks/>
          </p:cNvCxnSpPr>
          <p:nvPr/>
        </p:nvCxnSpPr>
        <p:spPr>
          <a:xfrm flipV="1">
            <a:off x="856141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60C3AD5-761C-A591-438F-52EBDA421AC3}"/>
              </a:ext>
            </a:extLst>
          </p:cNvPr>
          <p:cNvCxnSpPr>
            <a:cxnSpLocks/>
          </p:cNvCxnSpPr>
          <p:nvPr/>
        </p:nvCxnSpPr>
        <p:spPr>
          <a:xfrm flipV="1">
            <a:off x="6096000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8D44D02-E88C-2EDD-4665-FC4CBDD9830C}"/>
              </a:ext>
            </a:extLst>
          </p:cNvPr>
          <p:cNvCxnSpPr>
            <a:cxnSpLocks/>
          </p:cNvCxnSpPr>
          <p:nvPr/>
        </p:nvCxnSpPr>
        <p:spPr>
          <a:xfrm flipV="1">
            <a:off x="10985495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6C22BDA3-FDFC-814A-953C-690ADECDBEFE}"/>
              </a:ext>
            </a:extLst>
          </p:cNvPr>
          <p:cNvSpPr/>
          <p:nvPr/>
        </p:nvSpPr>
        <p:spPr>
          <a:xfrm rot="5400000">
            <a:off x="5574890" y="-3783177"/>
            <a:ext cx="1042219" cy="9729453"/>
          </a:xfrm>
          <a:prstGeom prst="leftBrace">
            <a:avLst>
              <a:gd name="adj1" fmla="val 184748"/>
              <a:gd name="adj2" fmla="val 4979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7E3A14C-1AD8-DBC0-F2EF-0F048887C355}"/>
              </a:ext>
            </a:extLst>
          </p:cNvPr>
          <p:cNvSpPr txBox="1"/>
          <p:nvPr/>
        </p:nvSpPr>
        <p:spPr>
          <a:xfrm>
            <a:off x="4907733" y="-83340"/>
            <a:ext cx="2433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20 carreaux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14BFE36-2FD6-4C12-693F-C837796D9D90}"/>
              </a:ext>
            </a:extLst>
          </p:cNvPr>
          <p:cNvSpPr txBox="1"/>
          <p:nvPr/>
        </p:nvSpPr>
        <p:spPr>
          <a:xfrm>
            <a:off x="704443" y="1233327"/>
            <a:ext cx="1370509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impossible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9C2F0FB-714D-1E3B-5A7E-03FBD9EBE949}"/>
              </a:ext>
            </a:extLst>
          </p:cNvPr>
          <p:cNvSpPr txBox="1"/>
          <p:nvPr/>
        </p:nvSpPr>
        <p:spPr>
          <a:xfrm>
            <a:off x="3078189" y="123694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peu probable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B483DF1-807B-CE73-8F15-DB879C950319}"/>
              </a:ext>
            </a:extLst>
          </p:cNvPr>
          <p:cNvSpPr txBox="1"/>
          <p:nvPr/>
        </p:nvSpPr>
        <p:spPr>
          <a:xfrm>
            <a:off x="5467428" y="1140994"/>
            <a:ext cx="1464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Une chance sur deux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BF1295D-CF94-9796-5954-75E2111DE016}"/>
              </a:ext>
            </a:extLst>
          </p:cNvPr>
          <p:cNvSpPr txBox="1"/>
          <p:nvPr/>
        </p:nvSpPr>
        <p:spPr>
          <a:xfrm>
            <a:off x="7974653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probable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28A39C0-3544-F522-6D2A-5D3F6D006F3C}"/>
              </a:ext>
            </a:extLst>
          </p:cNvPr>
          <p:cNvSpPr txBox="1"/>
          <p:nvPr/>
        </p:nvSpPr>
        <p:spPr>
          <a:xfrm>
            <a:off x="10363892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certain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49E784F-1776-08CF-985C-7B67AE0919CA}"/>
              </a:ext>
            </a:extLst>
          </p:cNvPr>
          <p:cNvSpPr txBox="1"/>
          <p:nvPr/>
        </p:nvSpPr>
        <p:spPr>
          <a:xfrm>
            <a:off x="1116135" y="1697542"/>
            <a:ext cx="32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FD69EF2-3B79-061F-524C-5B127B806802}"/>
              </a:ext>
            </a:extLst>
          </p:cNvPr>
          <p:cNvSpPr txBox="1"/>
          <p:nvPr/>
        </p:nvSpPr>
        <p:spPr>
          <a:xfrm>
            <a:off x="3560677" y="1722272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998C659-6A5C-6D9A-6B10-6B56451F7B6D}"/>
              </a:ext>
            </a:extLst>
          </p:cNvPr>
          <p:cNvSpPr txBox="1"/>
          <p:nvPr/>
        </p:nvSpPr>
        <p:spPr>
          <a:xfrm>
            <a:off x="5910233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1/2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E10675F-94C2-B7BB-29C0-1ED890656EF2}"/>
              </a:ext>
            </a:extLst>
          </p:cNvPr>
          <p:cNvSpPr txBox="1"/>
          <p:nvPr/>
        </p:nvSpPr>
        <p:spPr>
          <a:xfrm>
            <a:off x="8413242" y="1709751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1368511-0B58-9A44-91C5-140B212D4289}"/>
              </a:ext>
            </a:extLst>
          </p:cNvPr>
          <p:cNvSpPr txBox="1"/>
          <p:nvPr/>
        </p:nvSpPr>
        <p:spPr>
          <a:xfrm>
            <a:off x="10856550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C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3FD94A6-7273-6B53-5EFC-77C2E0B7EC11}"/>
              </a:ext>
            </a:extLst>
          </p:cNvPr>
          <p:cNvSpPr txBox="1"/>
          <p:nvPr/>
        </p:nvSpPr>
        <p:spPr>
          <a:xfrm>
            <a:off x="1256044" y="3683130"/>
            <a:ext cx="10307303" cy="295465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A. Au feu tricolore, quelle est la probabilité que le feu soit bleu ?</a:t>
            </a:r>
          </a:p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B. Une roue est partagée en quatre secteurs de même taille : rouge, bleu, vert et jaune. Quelle est la probabilité que la flèche s'arrête sur le rouge ?</a:t>
            </a:r>
          </a:p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C. Qualifier la probabilité que le lendemain du lundi soit un mardi.</a:t>
            </a:r>
          </a:p>
          <a:p>
            <a:endParaRPr lang="fr-FR" dirty="0"/>
          </a:p>
        </p:txBody>
      </p:sp>
      <p:pic>
        <p:nvPicPr>
          <p:cNvPr id="37" name="Graphique 36">
            <a:hlinkClick r:id="rId4" action="ppaction://hlinksldjump"/>
            <a:extLst>
              <a:ext uri="{FF2B5EF4-FFF2-40B4-BE49-F238E27FC236}">
                <a16:creationId xmlns:a16="http://schemas.microsoft.com/office/drawing/2014/main" id="{0365E3DD-4A2C-6790-AF25-04CBD4A293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63350" y="5496447"/>
            <a:ext cx="6286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4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  <p:bldP spid="20" grpId="0"/>
      <p:bldP spid="22" grpId="0"/>
      <p:bldP spid="24" grpId="0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786CA-22E9-36BE-9904-5329FE53B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C92C167-3938-C1E6-A804-C532C697A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1" y="11543"/>
            <a:ext cx="11023042" cy="6846457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6A94B87-18B4-8AC3-A47A-E15CAF0886B0}"/>
              </a:ext>
            </a:extLst>
          </p:cNvPr>
          <p:cNvCxnSpPr/>
          <p:nvPr/>
        </p:nvCxnSpPr>
        <p:spPr>
          <a:xfrm>
            <a:off x="1256044" y="2743200"/>
            <a:ext cx="973685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B10B3BF-6C53-FF88-CD9F-EF4270127CAE}"/>
              </a:ext>
            </a:extLst>
          </p:cNvPr>
          <p:cNvCxnSpPr>
            <a:cxnSpLocks/>
          </p:cNvCxnSpPr>
          <p:nvPr/>
        </p:nvCxnSpPr>
        <p:spPr>
          <a:xfrm flipV="1">
            <a:off x="1256044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23F8D83-742F-75ED-58A3-1AC13911E525}"/>
              </a:ext>
            </a:extLst>
          </p:cNvPr>
          <p:cNvCxnSpPr>
            <a:cxnSpLocks/>
          </p:cNvCxnSpPr>
          <p:nvPr/>
        </p:nvCxnSpPr>
        <p:spPr>
          <a:xfrm flipV="1">
            <a:off x="369936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85668A9-D85A-828D-60C2-12FDD370B6DF}"/>
              </a:ext>
            </a:extLst>
          </p:cNvPr>
          <p:cNvCxnSpPr>
            <a:cxnSpLocks/>
          </p:cNvCxnSpPr>
          <p:nvPr/>
        </p:nvCxnSpPr>
        <p:spPr>
          <a:xfrm flipV="1">
            <a:off x="856141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39AB5A3-A231-C825-3213-81DB9528AE7E}"/>
              </a:ext>
            </a:extLst>
          </p:cNvPr>
          <p:cNvCxnSpPr>
            <a:cxnSpLocks/>
          </p:cNvCxnSpPr>
          <p:nvPr/>
        </p:nvCxnSpPr>
        <p:spPr>
          <a:xfrm flipV="1">
            <a:off x="6096000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65BCD05-29FE-3577-7E41-0F47E054E32F}"/>
              </a:ext>
            </a:extLst>
          </p:cNvPr>
          <p:cNvCxnSpPr>
            <a:cxnSpLocks/>
          </p:cNvCxnSpPr>
          <p:nvPr/>
        </p:nvCxnSpPr>
        <p:spPr>
          <a:xfrm flipV="1">
            <a:off x="10985495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4BF08D6C-01FB-1CF5-C426-1DCA8BC03570}"/>
              </a:ext>
            </a:extLst>
          </p:cNvPr>
          <p:cNvSpPr/>
          <p:nvPr/>
        </p:nvSpPr>
        <p:spPr>
          <a:xfrm rot="5400000">
            <a:off x="5574890" y="-3783177"/>
            <a:ext cx="1042219" cy="9729453"/>
          </a:xfrm>
          <a:prstGeom prst="leftBrace">
            <a:avLst>
              <a:gd name="adj1" fmla="val 184748"/>
              <a:gd name="adj2" fmla="val 4979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9D43F9E-EAE9-A8FF-D39E-D55DD16AE79F}"/>
              </a:ext>
            </a:extLst>
          </p:cNvPr>
          <p:cNvSpPr txBox="1"/>
          <p:nvPr/>
        </p:nvSpPr>
        <p:spPr>
          <a:xfrm>
            <a:off x="4907733" y="-83340"/>
            <a:ext cx="2433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20 carreaux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F764328-39BF-7B30-FB54-A63B5CF28A1E}"/>
              </a:ext>
            </a:extLst>
          </p:cNvPr>
          <p:cNvSpPr txBox="1"/>
          <p:nvPr/>
        </p:nvSpPr>
        <p:spPr>
          <a:xfrm>
            <a:off x="704443" y="1233327"/>
            <a:ext cx="1370509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impossible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392E3D9-64C9-6102-0F4D-EDB71CC2D797}"/>
              </a:ext>
            </a:extLst>
          </p:cNvPr>
          <p:cNvSpPr txBox="1"/>
          <p:nvPr/>
        </p:nvSpPr>
        <p:spPr>
          <a:xfrm>
            <a:off x="3078189" y="123694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peu probable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1D92CC0-426D-419A-8C3B-BC76FC9FA5D6}"/>
              </a:ext>
            </a:extLst>
          </p:cNvPr>
          <p:cNvSpPr txBox="1"/>
          <p:nvPr/>
        </p:nvSpPr>
        <p:spPr>
          <a:xfrm>
            <a:off x="5467428" y="1140994"/>
            <a:ext cx="1464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Une chance sur deux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932EB86-9A83-2692-B9DA-3CDC6F4698A2}"/>
              </a:ext>
            </a:extLst>
          </p:cNvPr>
          <p:cNvSpPr txBox="1"/>
          <p:nvPr/>
        </p:nvSpPr>
        <p:spPr>
          <a:xfrm>
            <a:off x="7974653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probable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AF8707D-CE4E-65B6-424F-F9132ABA87A5}"/>
              </a:ext>
            </a:extLst>
          </p:cNvPr>
          <p:cNvSpPr txBox="1"/>
          <p:nvPr/>
        </p:nvSpPr>
        <p:spPr>
          <a:xfrm>
            <a:off x="10363892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certain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03D2E9F-CF51-A1A1-0CA9-DACA176EF9CB}"/>
              </a:ext>
            </a:extLst>
          </p:cNvPr>
          <p:cNvSpPr txBox="1"/>
          <p:nvPr/>
        </p:nvSpPr>
        <p:spPr>
          <a:xfrm>
            <a:off x="1116135" y="1697542"/>
            <a:ext cx="32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BD0899C-DB34-78F7-2187-D1B815607A3A}"/>
              </a:ext>
            </a:extLst>
          </p:cNvPr>
          <p:cNvSpPr txBox="1"/>
          <p:nvPr/>
        </p:nvSpPr>
        <p:spPr>
          <a:xfrm>
            <a:off x="3560677" y="1722272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CE7C501-5FF5-7D94-8CD4-5E6E0D358D45}"/>
              </a:ext>
            </a:extLst>
          </p:cNvPr>
          <p:cNvSpPr txBox="1"/>
          <p:nvPr/>
        </p:nvSpPr>
        <p:spPr>
          <a:xfrm>
            <a:off x="5910233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1/2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FC98248-C006-2DC2-4630-17C687E8BFA9}"/>
              </a:ext>
            </a:extLst>
          </p:cNvPr>
          <p:cNvSpPr txBox="1"/>
          <p:nvPr/>
        </p:nvSpPr>
        <p:spPr>
          <a:xfrm>
            <a:off x="8413242" y="1709751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3D0EA7A-3584-7435-8E06-E33DDDAC766C}"/>
              </a:ext>
            </a:extLst>
          </p:cNvPr>
          <p:cNvSpPr txBox="1"/>
          <p:nvPr/>
        </p:nvSpPr>
        <p:spPr>
          <a:xfrm>
            <a:off x="10856550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C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8193567-2B75-0A1B-C422-4A712DA0C678}"/>
              </a:ext>
            </a:extLst>
          </p:cNvPr>
          <p:cNvSpPr txBox="1"/>
          <p:nvPr/>
        </p:nvSpPr>
        <p:spPr>
          <a:xfrm>
            <a:off x="602902" y="3683130"/>
            <a:ext cx="10960446" cy="325473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A. Un paquet contient 1 bonbon vert et 10 bonbons rouges. Quelle est la probabilité de prendre un bonbon vert les yeux fermés ?</a:t>
            </a:r>
          </a:p>
          <a:p>
            <a:pPr>
              <a:lnSpc>
                <a:spcPts val="45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B. Dans un jeu de cartes numérotées de 1 à 10, quelle est la probabilité de tirer la carte 11 ?</a:t>
            </a:r>
          </a:p>
          <a:p>
            <a:pPr>
              <a:lnSpc>
                <a:spcPts val="45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C. Un sac contient uniquement des billes vertes. Quelle est la probabilité de tirer une bille verte ?</a:t>
            </a:r>
          </a:p>
          <a:p>
            <a:endParaRPr lang="fr-FR" dirty="0"/>
          </a:p>
        </p:txBody>
      </p:sp>
      <p:pic>
        <p:nvPicPr>
          <p:cNvPr id="37" name="Graphique 36">
            <a:hlinkClick r:id="rId4" action="ppaction://hlinksldjump"/>
            <a:extLst>
              <a:ext uri="{FF2B5EF4-FFF2-40B4-BE49-F238E27FC236}">
                <a16:creationId xmlns:a16="http://schemas.microsoft.com/office/drawing/2014/main" id="{C685B3DC-2C47-53B7-1BD1-AFC0EC1399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563350" y="5745899"/>
            <a:ext cx="628650" cy="81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2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  <p:bldP spid="20" grpId="0"/>
      <p:bldP spid="22" grpId="0"/>
      <p:bldP spid="24" grpId="0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2D02F-E60C-9C30-10E4-0AD191B95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B73D350-3D8C-32B2-0066-CB570FD36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1" y="11543"/>
            <a:ext cx="11023042" cy="6846457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86A0F25-C24A-A64B-A23F-490A9BB77642}"/>
              </a:ext>
            </a:extLst>
          </p:cNvPr>
          <p:cNvCxnSpPr/>
          <p:nvPr/>
        </p:nvCxnSpPr>
        <p:spPr>
          <a:xfrm>
            <a:off x="1256044" y="2743200"/>
            <a:ext cx="9736853" cy="0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EEF5AEA-E1FC-6BC0-C397-25E4C7A13C8F}"/>
              </a:ext>
            </a:extLst>
          </p:cNvPr>
          <p:cNvCxnSpPr>
            <a:cxnSpLocks/>
          </p:cNvCxnSpPr>
          <p:nvPr/>
        </p:nvCxnSpPr>
        <p:spPr>
          <a:xfrm flipV="1">
            <a:off x="1256044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81ABE5-B377-FBE8-2A06-FC09E5E79E75}"/>
              </a:ext>
            </a:extLst>
          </p:cNvPr>
          <p:cNvCxnSpPr>
            <a:cxnSpLocks/>
          </p:cNvCxnSpPr>
          <p:nvPr/>
        </p:nvCxnSpPr>
        <p:spPr>
          <a:xfrm flipV="1">
            <a:off x="369936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72B058D-B0C2-2CD8-9CFB-A8B4C866D49D}"/>
              </a:ext>
            </a:extLst>
          </p:cNvPr>
          <p:cNvCxnSpPr>
            <a:cxnSpLocks/>
          </p:cNvCxnSpPr>
          <p:nvPr/>
        </p:nvCxnSpPr>
        <p:spPr>
          <a:xfrm flipV="1">
            <a:off x="8561411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560F358-7A57-0E4E-C0A3-6B77C9B14B83}"/>
              </a:ext>
            </a:extLst>
          </p:cNvPr>
          <p:cNvCxnSpPr>
            <a:cxnSpLocks/>
          </p:cNvCxnSpPr>
          <p:nvPr/>
        </p:nvCxnSpPr>
        <p:spPr>
          <a:xfrm flipV="1">
            <a:off x="6096000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0D3DA457-950B-0777-6265-F57D15B9318A}"/>
              </a:ext>
            </a:extLst>
          </p:cNvPr>
          <p:cNvCxnSpPr>
            <a:cxnSpLocks/>
          </p:cNvCxnSpPr>
          <p:nvPr/>
        </p:nvCxnSpPr>
        <p:spPr>
          <a:xfrm flipV="1">
            <a:off x="10985495" y="2526890"/>
            <a:ext cx="0" cy="368709"/>
          </a:xfrm>
          <a:prstGeom prst="line">
            <a:avLst/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A3B72E56-4DF5-D98F-2563-435B670B700A}"/>
              </a:ext>
            </a:extLst>
          </p:cNvPr>
          <p:cNvSpPr/>
          <p:nvPr/>
        </p:nvSpPr>
        <p:spPr>
          <a:xfrm rot="5400000">
            <a:off x="5574890" y="-3783177"/>
            <a:ext cx="1042219" cy="9729453"/>
          </a:xfrm>
          <a:prstGeom prst="leftBrace">
            <a:avLst>
              <a:gd name="adj1" fmla="val 184748"/>
              <a:gd name="adj2" fmla="val 49798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40D9090-7BBA-663D-969C-3259F9C20B3D}"/>
              </a:ext>
            </a:extLst>
          </p:cNvPr>
          <p:cNvSpPr txBox="1"/>
          <p:nvPr/>
        </p:nvSpPr>
        <p:spPr>
          <a:xfrm>
            <a:off x="4907733" y="-83340"/>
            <a:ext cx="24334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20 carreaux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B4516E1-E6B0-1D0C-6F69-EFA037E2F5EE}"/>
              </a:ext>
            </a:extLst>
          </p:cNvPr>
          <p:cNvSpPr txBox="1"/>
          <p:nvPr/>
        </p:nvSpPr>
        <p:spPr>
          <a:xfrm>
            <a:off x="704443" y="1233327"/>
            <a:ext cx="1370509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impossible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9DE0959-7119-ED25-B746-0969ED772A7E}"/>
              </a:ext>
            </a:extLst>
          </p:cNvPr>
          <p:cNvSpPr txBox="1"/>
          <p:nvPr/>
        </p:nvSpPr>
        <p:spPr>
          <a:xfrm>
            <a:off x="3078189" y="123694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peu probable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4673976-0EFD-C349-3C34-220F295AA17E}"/>
              </a:ext>
            </a:extLst>
          </p:cNvPr>
          <p:cNvSpPr txBox="1"/>
          <p:nvPr/>
        </p:nvSpPr>
        <p:spPr>
          <a:xfrm>
            <a:off x="5467428" y="1140994"/>
            <a:ext cx="1464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Une chance sur deux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3E008A-C43C-78A2-ED62-C5972750AEB1}"/>
              </a:ext>
            </a:extLst>
          </p:cNvPr>
          <p:cNvSpPr txBox="1"/>
          <p:nvPr/>
        </p:nvSpPr>
        <p:spPr>
          <a:xfrm>
            <a:off x="7974653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probable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1BF21A5-FFE2-BEE8-E04F-EEE533CFB85C}"/>
              </a:ext>
            </a:extLst>
          </p:cNvPr>
          <p:cNvSpPr txBox="1"/>
          <p:nvPr/>
        </p:nvSpPr>
        <p:spPr>
          <a:xfrm>
            <a:off x="10363892" y="1249159"/>
            <a:ext cx="168553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Patrick Hand" panose="00000500000000000000" pitchFamily="2" charset="0"/>
                <a:ea typeface="Marelle" panose="03050501040207040D02" pitchFamily="66" charset="0"/>
              </a:rPr>
              <a:t>certain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5532F89-5DC6-A9B3-C747-8C973F62AA58}"/>
              </a:ext>
            </a:extLst>
          </p:cNvPr>
          <p:cNvSpPr txBox="1"/>
          <p:nvPr/>
        </p:nvSpPr>
        <p:spPr>
          <a:xfrm>
            <a:off x="1116135" y="1697542"/>
            <a:ext cx="322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D25484C-6C5A-E054-73A8-F67E0013D6EC}"/>
              </a:ext>
            </a:extLst>
          </p:cNvPr>
          <p:cNvSpPr txBox="1"/>
          <p:nvPr/>
        </p:nvSpPr>
        <p:spPr>
          <a:xfrm>
            <a:off x="3560677" y="1722272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E0900B2-F149-D802-D065-91670873E519}"/>
              </a:ext>
            </a:extLst>
          </p:cNvPr>
          <p:cNvSpPr txBox="1"/>
          <p:nvPr/>
        </p:nvSpPr>
        <p:spPr>
          <a:xfrm>
            <a:off x="5910233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1/2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64C11C4-C55D-7925-29F9-40FB5B730129}"/>
              </a:ext>
            </a:extLst>
          </p:cNvPr>
          <p:cNvSpPr txBox="1"/>
          <p:nvPr/>
        </p:nvSpPr>
        <p:spPr>
          <a:xfrm>
            <a:off x="8413242" y="1709751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CC6925A-385C-AC08-EBE0-EC34E63EBF06}"/>
              </a:ext>
            </a:extLst>
          </p:cNvPr>
          <p:cNvSpPr txBox="1"/>
          <p:nvPr/>
        </p:nvSpPr>
        <p:spPr>
          <a:xfrm>
            <a:off x="10856550" y="1704787"/>
            <a:ext cx="578704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spc="-100" dirty="0">
                <a:latin typeface="Patrick Hand" panose="00000500000000000000" pitchFamily="2" charset="0"/>
                <a:ea typeface="Marelle" panose="03050501040207040D02" pitchFamily="66" charset="0"/>
              </a:rPr>
              <a:t>C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2D70390-1EFA-2BA1-7CA9-7EAA02A9CB85}"/>
              </a:ext>
            </a:extLst>
          </p:cNvPr>
          <p:cNvSpPr txBox="1"/>
          <p:nvPr/>
        </p:nvSpPr>
        <p:spPr>
          <a:xfrm>
            <a:off x="457201" y="3683130"/>
            <a:ext cx="11450315" cy="295465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A. Qualifier la probabilité que le mois suivant janvier soit février.</a:t>
            </a:r>
          </a:p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B. Un paquet contient 3 élastiques verts et 9 élastiques rouges. Qualifier la probabilité de prendre un élastique vert les yeux fermés.</a:t>
            </a:r>
          </a:p>
          <a:p>
            <a:pPr>
              <a:lnSpc>
                <a:spcPct val="150000"/>
              </a:lnSpc>
            </a:pPr>
            <a:r>
              <a:rPr lang="fr-FR" sz="2800" spc="-100" dirty="0">
                <a:latin typeface="Patrick Hand" panose="00000500000000000000" pitchFamily="2" charset="0"/>
                <a:ea typeface="Marelle" panose="03050501040207040D02" pitchFamily="66" charset="0"/>
              </a:rPr>
              <a:t>C. Un sac contient 9 billes rouges et 1 bille bleue. Qualifier la probabilité de tirer une bille bleue.</a:t>
            </a:r>
          </a:p>
          <a:p>
            <a:endParaRPr lang="fr-FR" dirty="0"/>
          </a:p>
        </p:txBody>
      </p:sp>
      <p:pic>
        <p:nvPicPr>
          <p:cNvPr id="37" name="Graphique 36">
            <a:hlinkClick r:id="rId4" action="ppaction://hlinksldjump"/>
            <a:extLst>
              <a:ext uri="{FF2B5EF4-FFF2-40B4-BE49-F238E27FC236}">
                <a16:creationId xmlns:a16="http://schemas.microsoft.com/office/drawing/2014/main" id="{CE1DCA5D-1B98-AC56-CE34-8A5EED0BEA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563350" y="5745899"/>
            <a:ext cx="628650" cy="81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5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/>
      <p:bldP spid="20" grpId="0"/>
      <p:bldP spid="22" grpId="0"/>
      <p:bldP spid="24" grpId="0"/>
      <p:bldP spid="35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1326</Words>
  <Application>Microsoft Office PowerPoint</Application>
  <PresentationFormat>Grand écran</PresentationFormat>
  <Paragraphs>162</Paragraphs>
  <Slides>40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7" baseType="lpstr">
      <vt:lpstr>Aptos</vt:lpstr>
      <vt:lpstr>Aptos Display</vt:lpstr>
      <vt:lpstr>Arial</vt:lpstr>
      <vt:lpstr>Cambria Math</vt:lpstr>
      <vt:lpstr>Marelle</vt:lpstr>
      <vt:lpstr>Patrick Hand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Timekeeper Peyton</dc:creator>
  <cp:lastModifiedBy>Timekeeper Peyton</cp:lastModifiedBy>
  <cp:revision>7</cp:revision>
  <dcterms:created xsi:type="dcterms:W3CDTF">2026-07-15T20:55:28Z</dcterms:created>
  <dcterms:modified xsi:type="dcterms:W3CDTF">2026-07-17T00:01:30Z</dcterms:modified>
</cp:coreProperties>
</file>