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782" y="-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90BAF0-5054-057E-F230-81FFCB065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17FE917-C69B-2C87-2392-6E127E107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22F48A-DF10-17FD-8D27-1CBDFE75F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BA8B12-7E89-86EB-5754-3F455BAF1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68A112-B406-CE18-4416-F7130396B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24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970E92-6FB5-8B49-A400-7881EB92C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182CE3-24C9-AABE-19D8-F790C36A5F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76BE08-AF6C-31E4-726D-2223DADC5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6E234C-2165-356A-E565-33C631AB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0C3C69-A3A7-0DCE-2B9B-DFCA316A3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51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D0A9266-E4A9-C1C5-7F03-B219E6E108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D5FB1F4-6488-8A1C-94A5-3EBC6C1C6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823C60-87F9-29AD-75AF-736262C2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D18E33-F72B-8EEE-432B-60AAA8FCC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687ED9A-C1EE-5367-BF8C-BFAFD38DC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4215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56683-7B9B-A141-45E9-EE67F1C55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3A14BE-EB76-3567-A6B1-F8CA851F3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F9AF0A-E920-836F-A66A-D59E81FD7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C0B7D6-2F7B-5382-409D-87D02A827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B4A914-F223-F36C-8E88-430B25ECA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75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1E8C9-5051-86FE-49D5-395A81639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273121-3DE9-7250-72AD-A383C186C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D9B259-22F2-330F-C587-27975567E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90F72C-29F6-AC1E-66AF-A8FDD6E01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49EA26-4A77-F9DD-C14E-95CE5D384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257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B0D8D5-E29B-7872-3F1F-27376481F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3C56AE-2836-0127-BA1A-D963A95CF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BECA9B-BA7D-5D2B-6718-BF59ADF03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AF1556-177A-3566-6852-D28535B15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E9FD8C4-DD7D-5E81-06CC-DA837D8B9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69E662-5170-CB8A-5E26-BB569082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45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5CB4A8-7876-5BF0-EB31-444A01909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BA60CA-0968-2FB8-EECF-7CD1FA53A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53AA92-88C9-A8E8-99C0-64D2A319E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95941B-1126-467C-6B22-43A831EC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155ADC-4776-C565-7A12-FF1003D6E2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B7206D2-0B17-6C80-90B8-91D612455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3E85C0F-2347-433A-3ACD-9E26FD5E2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92D6B51-55D7-264A-6E4C-582197833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34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4B873B-8636-9C67-BD28-4F055B6B9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88D1A1E-3AEE-F623-FCC9-BCB5A8A2D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F9207C-1AA6-C20C-34A7-D36F6C961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C91C08-868D-08F2-9005-06563C07B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6977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EFBEB58-81EE-1E65-F719-DB88DED37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E6B3880-DA8F-325F-9999-92676A8D9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F8A131-8474-DBBC-A8E3-5DEFBA0C6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799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E409BF-249D-7F31-BB4F-0ED8A078A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E277BF-EB19-D1C9-A7E8-C2325B0F3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8F87302-F181-9FF8-415C-BED9C8E21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BA153C-DD42-946C-9A34-99F994A9E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B151D02-2851-8B41-B7D1-218859A85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31B970-8F45-8B03-F487-6F9AABA73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5679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39FB16-3709-DB15-97B2-E65459515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3D37D0D-BCDE-A13B-CD17-D5039C9B9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51D5509-0CA8-0494-0765-C3D300B7D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A67920B-E888-94B4-F401-1BEBE2288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4204047-F4A4-9BCF-DEDB-AF9DD4132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1D6790-211C-99F7-2580-2A6E80C76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04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6B9D7EA-D28B-7D57-1BC4-894C1220B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0D3429-B7E9-B4DD-3A4D-AB4970361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B7C8C9-FBA0-B079-6030-3A5B7EB668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C00B5D-81BE-4D26-9135-BA694878D3A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EA1B00-DF00-F720-1469-756F54C579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6002CD-64D9-CB26-AF4A-F39AD035F5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7B9F45-99DD-476F-8F3E-BD16B26182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47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5.xml"/><Relationship Id="rId3" Type="http://schemas.openxmlformats.org/officeDocument/2006/relationships/image" Target="../media/image1.png"/><Relationship Id="rId7" Type="http://schemas.openxmlformats.org/officeDocument/2006/relationships/slide" Target="slide2.xml"/><Relationship Id="rId12" Type="http://schemas.openxmlformats.org/officeDocument/2006/relationships/slide" Target="slide8.xml"/><Relationship Id="rId2" Type="http://schemas.openxmlformats.org/officeDocument/2006/relationships/hyperlink" Target="https://youtu.be/Nd9pmpirtHA?si=UfzOPff9fUfFFivI" TargetMode="Externa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6.xml"/><Relationship Id="rId5" Type="http://schemas.openxmlformats.org/officeDocument/2006/relationships/slide" Target="slide9.xml"/><Relationship Id="rId15" Type="http://schemas.openxmlformats.org/officeDocument/2006/relationships/slide" Target="slide4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slide" Target="slide7.xml"/><Relationship Id="rId1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47C79FE2-C1B7-B960-DFFC-B5F43F173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480" y="0"/>
            <a:ext cx="2543176" cy="16954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F7778C6-0B29-2C1D-2D31-70ECB525F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20" b="35627"/>
          <a:stretch>
            <a:fillRect/>
          </a:stretch>
        </p:blipFill>
        <p:spPr>
          <a:xfrm>
            <a:off x="-125455" y="-69469"/>
            <a:ext cx="3457954" cy="3799879"/>
          </a:xfrm>
          <a:prstGeom prst="rect">
            <a:avLst/>
          </a:prstGeom>
        </p:spPr>
      </p:pic>
      <p:sp>
        <p:nvSpPr>
          <p:cNvPr id="6" name="Flèche : chevron 5">
            <a:extLst>
              <a:ext uri="{FF2B5EF4-FFF2-40B4-BE49-F238E27FC236}">
                <a16:creationId xmlns:a16="http://schemas.microsoft.com/office/drawing/2014/main" id="{11824965-791B-1C1B-8F15-A20D17D522B2}"/>
              </a:ext>
            </a:extLst>
          </p:cNvPr>
          <p:cNvSpPr/>
          <p:nvPr/>
        </p:nvSpPr>
        <p:spPr>
          <a:xfrm rot="19817329">
            <a:off x="-482341" y="2911965"/>
            <a:ext cx="2532184" cy="522514"/>
          </a:xfrm>
          <a:prstGeom prst="chevron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Patrick Hand" panose="00000500000000000000" pitchFamily="2" charset="0"/>
              </a:rPr>
              <a:t>Au programme de cette quinzaine 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425D1C3-AAEE-2447-EE17-DF3B659A81B7}"/>
              </a:ext>
            </a:extLst>
          </p:cNvPr>
          <p:cNvSpPr txBox="1"/>
          <p:nvPr/>
        </p:nvSpPr>
        <p:spPr>
          <a:xfrm>
            <a:off x="2734520" y="0"/>
            <a:ext cx="63431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Patrick Hand" panose="00000500000000000000" pitchFamily="2" charset="0"/>
              </a:rPr>
              <a:t>Toutankhamon ou la découverte d’un tombeau royal</a:t>
            </a:r>
          </a:p>
        </p:txBody>
      </p:sp>
      <p:pic>
        <p:nvPicPr>
          <p:cNvPr id="14" name="Image 13">
            <a:hlinkClick r:id="rId5" action="ppaction://hlinksldjump"/>
            <a:extLst>
              <a:ext uri="{FF2B5EF4-FFF2-40B4-BE49-F238E27FC236}">
                <a16:creationId xmlns:a16="http://schemas.microsoft.com/office/drawing/2014/main" id="{C5FE78E8-82AC-6381-28C2-6DA2D320F7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713" y="5464694"/>
            <a:ext cx="2037398" cy="1146646"/>
          </a:xfrm>
          <a:prstGeom prst="rect">
            <a:avLst/>
          </a:prstGeom>
        </p:spPr>
      </p:pic>
      <p:pic>
        <p:nvPicPr>
          <p:cNvPr id="16" name="Image 15">
            <a:hlinkClick r:id="rId7" action="ppaction://hlinksldjump"/>
            <a:extLst>
              <a:ext uri="{FF2B5EF4-FFF2-40B4-BE49-F238E27FC236}">
                <a16:creationId xmlns:a16="http://schemas.microsoft.com/office/drawing/2014/main" id="{F46B51CD-164A-5587-2CF5-00161EE483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21" y="5398511"/>
            <a:ext cx="1918519" cy="1279013"/>
          </a:xfrm>
          <a:prstGeom prst="rect">
            <a:avLst/>
          </a:prstGeom>
        </p:spPr>
      </p:pic>
      <p:pic>
        <p:nvPicPr>
          <p:cNvPr id="18" name="Image 17">
            <a:hlinkClick r:id="rId9" action="ppaction://hlinksldjump"/>
            <a:extLst>
              <a:ext uri="{FF2B5EF4-FFF2-40B4-BE49-F238E27FC236}">
                <a16:creationId xmlns:a16="http://schemas.microsoft.com/office/drawing/2014/main" id="{15CB1B3E-1804-FEE7-418B-18D5144D11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6396128" y="4027643"/>
            <a:ext cx="832366" cy="827035"/>
          </a:xfrm>
          <a:prstGeom prst="rect">
            <a:avLst/>
          </a:prstGeom>
        </p:spPr>
      </p:pic>
      <p:pic>
        <p:nvPicPr>
          <p:cNvPr id="20" name="Image 19">
            <a:hlinkClick r:id="rId11" action="ppaction://hlinksldjump"/>
            <a:extLst>
              <a:ext uri="{FF2B5EF4-FFF2-40B4-BE49-F238E27FC236}">
                <a16:creationId xmlns:a16="http://schemas.microsoft.com/office/drawing/2014/main" id="{CB28E5EA-5BAE-1DB5-86A3-9F53F79AA8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6396128" y="3151236"/>
            <a:ext cx="832366" cy="827035"/>
          </a:xfrm>
          <a:prstGeom prst="rect">
            <a:avLst/>
          </a:prstGeom>
        </p:spPr>
      </p:pic>
      <p:pic>
        <p:nvPicPr>
          <p:cNvPr id="22" name="Image 21">
            <a:hlinkClick r:id="rId12" action="ppaction://hlinksldjump"/>
            <a:extLst>
              <a:ext uri="{FF2B5EF4-FFF2-40B4-BE49-F238E27FC236}">
                <a16:creationId xmlns:a16="http://schemas.microsoft.com/office/drawing/2014/main" id="{3067212A-050A-A22E-F576-DCFF279E8A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6396128" y="4904046"/>
            <a:ext cx="832366" cy="827035"/>
          </a:xfrm>
          <a:prstGeom prst="rect">
            <a:avLst/>
          </a:prstGeom>
        </p:spPr>
      </p:pic>
      <p:pic>
        <p:nvPicPr>
          <p:cNvPr id="24" name="Image 23">
            <a:hlinkClick r:id="rId13" action="ppaction://hlinksldjump"/>
            <a:extLst>
              <a:ext uri="{FF2B5EF4-FFF2-40B4-BE49-F238E27FC236}">
                <a16:creationId xmlns:a16="http://schemas.microsoft.com/office/drawing/2014/main" id="{2C61DBEC-9DD1-E90D-9BB4-0B2E23D8A8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2658493" y="4904047"/>
            <a:ext cx="832366" cy="827035"/>
          </a:xfrm>
          <a:prstGeom prst="rect">
            <a:avLst/>
          </a:prstGeom>
        </p:spPr>
      </p:pic>
      <p:pic>
        <p:nvPicPr>
          <p:cNvPr id="26" name="Image 25">
            <a:hlinkClick r:id="rId14" action="ppaction://hlinksldjump"/>
            <a:extLst>
              <a:ext uri="{FF2B5EF4-FFF2-40B4-BE49-F238E27FC236}">
                <a16:creationId xmlns:a16="http://schemas.microsoft.com/office/drawing/2014/main" id="{C2BC692B-CE83-9F0D-B58C-B4DFB14965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2658493" y="3151237"/>
            <a:ext cx="832366" cy="827035"/>
          </a:xfrm>
          <a:prstGeom prst="rect">
            <a:avLst/>
          </a:prstGeom>
        </p:spPr>
      </p:pic>
      <p:pic>
        <p:nvPicPr>
          <p:cNvPr id="28" name="Image 27">
            <a:hlinkClick r:id="rId15" action="ppaction://hlinksldjump"/>
            <a:extLst>
              <a:ext uri="{FF2B5EF4-FFF2-40B4-BE49-F238E27FC236}">
                <a16:creationId xmlns:a16="http://schemas.microsoft.com/office/drawing/2014/main" id="{19724B2D-D907-4875-0168-4470ADCCAF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0" t="17821" r="2071" b="20003"/>
          <a:stretch>
            <a:fillRect/>
          </a:stretch>
        </p:blipFill>
        <p:spPr>
          <a:xfrm>
            <a:off x="2658493" y="4027643"/>
            <a:ext cx="832366" cy="82703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6C800A5-FC2F-BF80-ADCF-66E193603AA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5" t="52275" r="10431" b="6006"/>
          <a:stretch>
            <a:fillRect/>
          </a:stretch>
        </p:blipFill>
        <p:spPr>
          <a:xfrm>
            <a:off x="7373387" y="2694039"/>
            <a:ext cx="2160000" cy="37619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36C593F-0780-C1A5-DAD5-172DB89884A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0" t="38" r="10756" b="53750"/>
          <a:stretch>
            <a:fillRect/>
          </a:stretch>
        </p:blipFill>
        <p:spPr>
          <a:xfrm>
            <a:off x="3572311" y="2611333"/>
            <a:ext cx="2160000" cy="425413"/>
          </a:xfrm>
          <a:prstGeom prst="rect">
            <a:avLst/>
          </a:prstGeom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E6AE9DB-53E3-3077-63D9-2077524FA041}"/>
              </a:ext>
            </a:extLst>
          </p:cNvPr>
          <p:cNvCxnSpPr/>
          <p:nvPr/>
        </p:nvCxnSpPr>
        <p:spPr>
          <a:xfrm>
            <a:off x="6211935" y="2580147"/>
            <a:ext cx="0" cy="34578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hlinkClick r:id="rId14" action="ppaction://hlinksldjump"/>
            <a:extLst>
              <a:ext uri="{FF2B5EF4-FFF2-40B4-BE49-F238E27FC236}">
                <a16:creationId xmlns:a16="http://schemas.microsoft.com/office/drawing/2014/main" id="{D5C6EAF0-977B-B4AA-B4D9-796F7C76E01A}"/>
              </a:ext>
            </a:extLst>
          </p:cNvPr>
          <p:cNvSpPr txBox="1"/>
          <p:nvPr/>
        </p:nvSpPr>
        <p:spPr>
          <a:xfrm>
            <a:off x="3373420" y="3272365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Phrase 1</a:t>
            </a:r>
          </a:p>
        </p:txBody>
      </p:sp>
      <p:sp>
        <p:nvSpPr>
          <p:cNvPr id="38" name="ZoneTexte 37">
            <a:hlinkClick r:id="rId11" action="ppaction://hlinksldjump"/>
            <a:extLst>
              <a:ext uri="{FF2B5EF4-FFF2-40B4-BE49-F238E27FC236}">
                <a16:creationId xmlns:a16="http://schemas.microsoft.com/office/drawing/2014/main" id="{1DB14122-11CE-C996-1372-6A92D330EDE3}"/>
              </a:ext>
            </a:extLst>
          </p:cNvPr>
          <p:cNvSpPr txBox="1"/>
          <p:nvPr/>
        </p:nvSpPr>
        <p:spPr>
          <a:xfrm>
            <a:off x="7138882" y="3272364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Phrase 1</a:t>
            </a:r>
          </a:p>
        </p:txBody>
      </p:sp>
      <p:sp>
        <p:nvSpPr>
          <p:cNvPr id="40" name="ZoneTexte 39">
            <a:hlinkClick r:id="rId15" action="ppaction://hlinksldjump"/>
            <a:extLst>
              <a:ext uri="{FF2B5EF4-FFF2-40B4-BE49-F238E27FC236}">
                <a16:creationId xmlns:a16="http://schemas.microsoft.com/office/drawing/2014/main" id="{7A18A1C3-6050-DCB6-E60A-F446002177C4}"/>
              </a:ext>
            </a:extLst>
          </p:cNvPr>
          <p:cNvSpPr txBox="1"/>
          <p:nvPr/>
        </p:nvSpPr>
        <p:spPr>
          <a:xfrm>
            <a:off x="3373420" y="4148772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Phrase 2</a:t>
            </a:r>
          </a:p>
        </p:txBody>
      </p:sp>
      <p:sp>
        <p:nvSpPr>
          <p:cNvPr id="42" name="ZoneTexte 41">
            <a:hlinkClick r:id="rId9" action="ppaction://hlinksldjump"/>
            <a:extLst>
              <a:ext uri="{FF2B5EF4-FFF2-40B4-BE49-F238E27FC236}">
                <a16:creationId xmlns:a16="http://schemas.microsoft.com/office/drawing/2014/main" id="{B63DC5DA-167B-1886-55D8-B9CBEE940B3A}"/>
              </a:ext>
            </a:extLst>
          </p:cNvPr>
          <p:cNvSpPr txBox="1"/>
          <p:nvPr/>
        </p:nvSpPr>
        <p:spPr>
          <a:xfrm>
            <a:off x="7155635" y="4146521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Phrase 2</a:t>
            </a:r>
          </a:p>
        </p:txBody>
      </p:sp>
      <p:sp>
        <p:nvSpPr>
          <p:cNvPr id="44" name="ZoneTexte 43">
            <a:hlinkClick r:id="rId13" action="ppaction://hlinksldjump"/>
            <a:extLst>
              <a:ext uri="{FF2B5EF4-FFF2-40B4-BE49-F238E27FC236}">
                <a16:creationId xmlns:a16="http://schemas.microsoft.com/office/drawing/2014/main" id="{739FFC3E-D258-1D11-1A03-B51E134D6A3A}"/>
              </a:ext>
            </a:extLst>
          </p:cNvPr>
          <p:cNvSpPr txBox="1"/>
          <p:nvPr/>
        </p:nvSpPr>
        <p:spPr>
          <a:xfrm>
            <a:off x="3572311" y="5025179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Conjugaison</a:t>
            </a:r>
          </a:p>
        </p:txBody>
      </p:sp>
      <p:sp>
        <p:nvSpPr>
          <p:cNvPr id="46" name="ZoneTexte 45">
            <a:hlinkClick r:id="rId12" action="ppaction://hlinksldjump"/>
            <a:extLst>
              <a:ext uri="{FF2B5EF4-FFF2-40B4-BE49-F238E27FC236}">
                <a16:creationId xmlns:a16="http://schemas.microsoft.com/office/drawing/2014/main" id="{A87CB131-6092-08B7-AF45-CACD0DD31E9C}"/>
              </a:ext>
            </a:extLst>
          </p:cNvPr>
          <p:cNvSpPr txBox="1"/>
          <p:nvPr/>
        </p:nvSpPr>
        <p:spPr>
          <a:xfrm>
            <a:off x="7337773" y="5020678"/>
            <a:ext cx="208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Patrick Hand" panose="00000500000000000000" pitchFamily="2" charset="0"/>
              </a:rPr>
              <a:t>Conjugaison</a:t>
            </a:r>
          </a:p>
        </p:txBody>
      </p:sp>
    </p:spTree>
    <p:extLst>
      <p:ext uri="{BB962C8B-B14F-4D97-AF65-F5344CB8AC3E}">
        <p14:creationId xmlns:p14="http://schemas.microsoft.com/office/powerpoint/2010/main" val="3684753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E877A-C649-B875-9D14-F92D2F3E3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606785FC-F921-D65C-E552-FF30FA399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089DD71-CA19-0DDC-6E49-3B8D94AB5815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La dictée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318A59C-22F2-B3AE-01A3-00E5BF3C35F0}"/>
              </a:ext>
            </a:extLst>
          </p:cNvPr>
          <p:cNvSpPr txBox="1"/>
          <p:nvPr/>
        </p:nvSpPr>
        <p:spPr>
          <a:xfrm>
            <a:off x="0" y="502707"/>
            <a:ext cx="12191999" cy="3619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Pour construire ces pyramides, les ouvriers utilisaient des pierres très lourdes qu’ils transportaient sur de longues distances.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56D9F64-16AD-1DE1-F5F6-87F3791B7EBE}"/>
              </a:ext>
            </a:extLst>
          </p:cNvPr>
          <p:cNvSpPr txBox="1"/>
          <p:nvPr/>
        </p:nvSpPr>
        <p:spPr>
          <a:xfrm>
            <a:off x="1" y="2979297"/>
            <a:ext cx="12191999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		 La construction des pyramides demandait beaucoup de temps et de travail.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B402B5-EB3F-0A5D-0090-3469823BF06D}"/>
              </a:ext>
            </a:extLst>
          </p:cNvPr>
          <p:cNvSpPr txBox="1"/>
          <p:nvPr/>
        </p:nvSpPr>
        <p:spPr>
          <a:xfrm>
            <a:off x="1" y="4210403"/>
            <a:ext cx="12191999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				Aujourd’hui ces pyramides attirent beaucoup de touristes.</a:t>
            </a:r>
          </a:p>
        </p:txBody>
      </p:sp>
    </p:spTree>
    <p:extLst>
      <p:ext uri="{BB962C8B-B14F-4D97-AF65-F5344CB8AC3E}">
        <p14:creationId xmlns:p14="http://schemas.microsoft.com/office/powerpoint/2010/main" val="326752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E8F18DC9-66C7-070E-9258-27DF208FC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54555" y="5542260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EDBAA1-34E9-A63E-6988-6341E43BE765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Le vocabulaire à connaître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F42A7F0-237F-FE0A-EEFF-278C7A710F59}"/>
              </a:ext>
            </a:extLst>
          </p:cNvPr>
          <p:cNvSpPr txBox="1"/>
          <p:nvPr/>
        </p:nvSpPr>
        <p:spPr>
          <a:xfrm>
            <a:off x="2915264" y="975918"/>
            <a:ext cx="6351639" cy="533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une pyramide (</a:t>
            </a:r>
            <a:r>
              <a:rPr lang="fr-FR" sz="4000" dirty="0" err="1">
                <a:solidFill>
                  <a:srgbClr val="002060"/>
                </a:solidFill>
                <a:latin typeface="Patrick Hand" panose="00000500000000000000" pitchFamily="2" charset="0"/>
              </a:rPr>
              <a:t>nc</a:t>
            </a: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)</a:t>
            </a:r>
          </a:p>
          <a:p>
            <a:pPr algn="ctr"/>
            <a:endParaRPr lang="fr-FR" sz="1050" dirty="0">
              <a:latin typeface="Patrick Hand" panose="00000500000000000000" pitchFamily="2" charset="0"/>
            </a:endParaRPr>
          </a:p>
          <a:p>
            <a:pPr algn="ctr"/>
            <a:r>
              <a:rPr lang="fr-FR" sz="4000" dirty="0">
                <a:solidFill>
                  <a:schemeClr val="accent2">
                    <a:lumMod val="50000"/>
                  </a:schemeClr>
                </a:solidFill>
                <a:latin typeface="Patrick Hand" panose="00000500000000000000" pitchFamily="2" charset="0"/>
              </a:rPr>
              <a:t>impressionnant (adj)</a:t>
            </a:r>
          </a:p>
          <a:p>
            <a:pPr algn="ctr"/>
            <a:endParaRPr lang="fr-FR" sz="1000" dirty="0">
              <a:latin typeface="Patrick Hand" panose="00000500000000000000" pitchFamily="2" charset="0"/>
            </a:endParaRPr>
          </a:p>
          <a:p>
            <a:pPr algn="ctr"/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un pharaon (</a:t>
            </a:r>
            <a:r>
              <a:rPr lang="fr-FR" sz="4000" dirty="0" err="1">
                <a:solidFill>
                  <a:srgbClr val="002060"/>
                </a:solidFill>
                <a:latin typeface="Patrick Hand" panose="00000500000000000000" pitchFamily="2" charset="0"/>
              </a:rPr>
              <a:t>nc</a:t>
            </a: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)</a:t>
            </a:r>
          </a:p>
          <a:p>
            <a:pPr algn="ctr"/>
            <a:endParaRPr lang="fr-FR" sz="1000" dirty="0">
              <a:latin typeface="Patrick Hand" panose="00000500000000000000" pitchFamily="2" charset="0"/>
            </a:endParaRPr>
          </a:p>
          <a:p>
            <a:pPr algn="ctr"/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un témoignage (</a:t>
            </a:r>
            <a:r>
              <a:rPr lang="fr-FR" sz="4000" dirty="0" err="1">
                <a:solidFill>
                  <a:srgbClr val="002060"/>
                </a:solidFill>
                <a:latin typeface="Patrick Hand" panose="00000500000000000000" pitchFamily="2" charset="0"/>
              </a:rPr>
              <a:t>nc</a:t>
            </a: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)</a:t>
            </a:r>
          </a:p>
          <a:p>
            <a:pPr algn="ctr"/>
            <a:endParaRPr lang="fr-FR" sz="1000" dirty="0">
              <a:latin typeface="Patrick Hand" panose="00000500000000000000" pitchFamily="2" charset="0"/>
            </a:endParaRPr>
          </a:p>
          <a:p>
            <a:pPr algn="ctr"/>
            <a:r>
              <a:rPr lang="fr-FR" sz="4000" dirty="0">
                <a:solidFill>
                  <a:schemeClr val="accent2">
                    <a:lumMod val="50000"/>
                  </a:schemeClr>
                </a:solidFill>
                <a:latin typeface="Patrick Hand" panose="00000500000000000000" pitchFamily="2" charset="0"/>
              </a:rPr>
              <a:t>fascinant (adj)</a:t>
            </a:r>
          </a:p>
          <a:p>
            <a:pPr algn="ctr"/>
            <a:endParaRPr lang="fr-FR" sz="1000" dirty="0">
              <a:latin typeface="Patrick Hand" panose="00000500000000000000" pitchFamily="2" charset="0"/>
            </a:endParaRPr>
          </a:p>
          <a:p>
            <a:pPr algn="ctr"/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l’Egypte (</a:t>
            </a:r>
            <a:r>
              <a:rPr lang="fr-FR" sz="4000" dirty="0" err="1">
                <a:solidFill>
                  <a:srgbClr val="002060"/>
                </a:solidFill>
                <a:latin typeface="Patrick Hand" panose="00000500000000000000" pitchFamily="2" charset="0"/>
              </a:rPr>
              <a:t>np</a:t>
            </a: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)</a:t>
            </a:r>
          </a:p>
          <a:p>
            <a:pPr algn="ctr"/>
            <a:endParaRPr lang="fr-FR" sz="1000" dirty="0">
              <a:latin typeface="Patrick Hand" panose="00000500000000000000" pitchFamily="2" charset="0"/>
            </a:endParaRPr>
          </a:p>
          <a:p>
            <a:pPr algn="ctr"/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un Egyptien (</a:t>
            </a:r>
            <a:r>
              <a:rPr lang="fr-FR" sz="4000" dirty="0" err="1">
                <a:solidFill>
                  <a:srgbClr val="002060"/>
                </a:solidFill>
                <a:latin typeface="Patrick Hand" panose="00000500000000000000" pitchFamily="2" charset="0"/>
              </a:rPr>
              <a:t>np</a:t>
            </a:r>
            <a:r>
              <a:rPr lang="fr-FR" sz="4000" dirty="0">
                <a:solidFill>
                  <a:srgbClr val="002060"/>
                </a:solidFill>
                <a:latin typeface="Patrick Hand" panose="00000500000000000000" pitchFamily="2" charset="0"/>
              </a:rPr>
              <a:t>)</a:t>
            </a:r>
            <a:endParaRPr lang="fr-FR" sz="2800" dirty="0">
              <a:solidFill>
                <a:srgbClr val="002060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96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B5F33-5990-B48D-5036-A2D9B1FAF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6CED5762-75E3-D40E-C214-88A5BEC89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6A445-4C5E-DF9D-EFD7-15C80776C0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A – phrase 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6386E58-5BE1-32A8-2078-C7627BFA6E1E}"/>
              </a:ext>
            </a:extLst>
          </p:cNvPr>
          <p:cNvSpPr txBox="1"/>
          <p:nvPr/>
        </p:nvSpPr>
        <p:spPr>
          <a:xfrm>
            <a:off x="0" y="502707"/>
            <a:ext cx="12192000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Les ouvriers transportaient des pierres très lourdes</a:t>
            </a:r>
          </a:p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sur de longues distances.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C5273D-2796-6DC3-2B66-24F014270855}"/>
              </a:ext>
            </a:extLst>
          </p:cNvPr>
          <p:cNvSpPr txBox="1"/>
          <p:nvPr/>
        </p:nvSpPr>
        <p:spPr>
          <a:xfrm>
            <a:off x="0" y="3187108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ouvriers : nom commun, masculin, pluriel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9F54169-63E0-E60E-CB9B-CE3F5C3E3DAB}"/>
              </a:ext>
            </a:extLst>
          </p:cNvPr>
          <p:cNvSpPr txBox="1"/>
          <p:nvPr/>
        </p:nvSpPr>
        <p:spPr>
          <a:xfrm>
            <a:off x="0" y="4344604"/>
            <a:ext cx="12192000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transportaient : transporter, 1</a:t>
            </a:r>
            <a:r>
              <a:rPr lang="fr-FR" sz="4000" baseline="30000" dirty="0">
                <a:latin typeface="Patrick Hand" panose="00000500000000000000" pitchFamily="2" charset="0"/>
              </a:rPr>
              <a:t>er</a:t>
            </a:r>
            <a:r>
              <a:rPr lang="fr-FR" sz="4000" dirty="0">
                <a:latin typeface="Patrick Hand" panose="00000500000000000000" pitchFamily="2" charset="0"/>
              </a:rPr>
              <a:t> groupe, imparfait, 3</a:t>
            </a:r>
            <a:r>
              <a:rPr lang="fr-FR" sz="4000" baseline="30000" dirty="0">
                <a:latin typeface="Patrick Hand" panose="00000500000000000000" pitchFamily="2" charset="0"/>
              </a:rPr>
              <a:t>e</a:t>
            </a:r>
            <a:r>
              <a:rPr lang="fr-FR" sz="4000" dirty="0">
                <a:latin typeface="Patrick Hand" panose="00000500000000000000" pitchFamily="2" charset="0"/>
              </a:rPr>
              <a:t> personne du pluriel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E960030-088F-EEAF-60E2-F5A01FA04591}"/>
              </a:ext>
            </a:extLst>
          </p:cNvPr>
          <p:cNvCxnSpPr/>
          <p:nvPr/>
        </p:nvCxnSpPr>
        <p:spPr>
          <a:xfrm>
            <a:off x="3795252" y="2753032"/>
            <a:ext cx="450317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F71874D-E9D0-2733-C773-DB72F00E0832}"/>
              </a:ext>
            </a:extLst>
          </p:cNvPr>
          <p:cNvSpPr txBox="1"/>
          <p:nvPr/>
        </p:nvSpPr>
        <p:spPr>
          <a:xfrm>
            <a:off x="5508522" y="2312562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CCL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6DDE364-53C1-AF33-8769-AEDE1E2BCEBA}"/>
              </a:ext>
            </a:extLst>
          </p:cNvPr>
          <p:cNvCxnSpPr>
            <a:cxnSpLocks/>
          </p:cNvCxnSpPr>
          <p:nvPr/>
        </p:nvCxnSpPr>
        <p:spPr>
          <a:xfrm>
            <a:off x="3701846" y="1568245"/>
            <a:ext cx="26202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6AEC6BFF-B2A1-C834-F8C5-8C601E28E1C1}"/>
              </a:ext>
            </a:extLst>
          </p:cNvPr>
          <p:cNvCxnSpPr>
            <a:cxnSpLocks/>
          </p:cNvCxnSpPr>
          <p:nvPr/>
        </p:nvCxnSpPr>
        <p:spPr>
          <a:xfrm>
            <a:off x="1366684" y="1568245"/>
            <a:ext cx="226633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02ADEC9-2EB4-916E-97FD-0640AA2D8941}"/>
              </a:ext>
            </a:extLst>
          </p:cNvPr>
          <p:cNvCxnSpPr>
            <a:cxnSpLocks/>
          </p:cNvCxnSpPr>
          <p:nvPr/>
        </p:nvCxnSpPr>
        <p:spPr>
          <a:xfrm>
            <a:off x="6454878" y="1587909"/>
            <a:ext cx="4390103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5439FCE9-6F39-5FEE-E01B-782D1ED0BE6C}"/>
              </a:ext>
            </a:extLst>
          </p:cNvPr>
          <p:cNvSpPr txBox="1"/>
          <p:nvPr/>
        </p:nvSpPr>
        <p:spPr>
          <a:xfrm>
            <a:off x="8062451" y="1079186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COD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D2D15DF-8850-09BE-3CFF-779FC281654F}"/>
              </a:ext>
            </a:extLst>
          </p:cNvPr>
          <p:cNvSpPr/>
          <p:nvPr/>
        </p:nvSpPr>
        <p:spPr>
          <a:xfrm>
            <a:off x="1986116" y="943897"/>
            <a:ext cx="1646903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CC40C6-04AC-C136-910B-46F826F1DA4F}"/>
              </a:ext>
            </a:extLst>
          </p:cNvPr>
          <p:cNvSpPr/>
          <p:nvPr/>
        </p:nvSpPr>
        <p:spPr>
          <a:xfrm>
            <a:off x="3701846" y="943897"/>
            <a:ext cx="2753030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72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5" grpId="0"/>
      <p:bldP spid="8" grpId="0"/>
      <p:bldP spid="12" grpId="0"/>
      <p:bldP spid="20" grpId="0"/>
      <p:bldP spid="21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330B7-6D03-A532-30B1-1D2C082F9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CFDA8B24-0D40-137C-9F84-9F20D3C1A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6B93BE-6E3A-C273-BCB2-EBBE4296DF6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A – phrase 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E84BC2-2AEB-79ED-DB69-4E4FA35EBAAA}"/>
              </a:ext>
            </a:extLst>
          </p:cNvPr>
          <p:cNvSpPr txBox="1"/>
          <p:nvPr/>
        </p:nvSpPr>
        <p:spPr>
          <a:xfrm>
            <a:off x="0" y="502707"/>
            <a:ext cx="12192000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La pyramide de Khéops laisse un témoignage fascinant</a:t>
            </a:r>
          </a:p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de l’histoire ancienne de l’Egypte.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4DAA8FB-4B35-4B28-FE8B-A9F4EA08A7F2}"/>
              </a:ext>
            </a:extLst>
          </p:cNvPr>
          <p:cNvSpPr txBox="1"/>
          <p:nvPr/>
        </p:nvSpPr>
        <p:spPr>
          <a:xfrm>
            <a:off x="0" y="3187108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fascinant : adjectif qualificatif, masculin, singulier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B5DD70D-8AB9-9200-4AA1-0EF9CD14EE5F}"/>
              </a:ext>
            </a:extLst>
          </p:cNvPr>
          <p:cNvSpPr txBox="1"/>
          <p:nvPr/>
        </p:nvSpPr>
        <p:spPr>
          <a:xfrm>
            <a:off x="0" y="4344604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laisse : laisser, 1</a:t>
            </a:r>
            <a:r>
              <a:rPr lang="fr-FR" sz="4000" baseline="30000" dirty="0">
                <a:latin typeface="Patrick Hand" panose="00000500000000000000" pitchFamily="2" charset="0"/>
              </a:rPr>
              <a:t>er</a:t>
            </a:r>
            <a:r>
              <a:rPr lang="fr-FR" sz="4000" dirty="0">
                <a:latin typeface="Patrick Hand" panose="00000500000000000000" pitchFamily="2" charset="0"/>
              </a:rPr>
              <a:t> groupe, présent, 3</a:t>
            </a:r>
            <a:r>
              <a:rPr lang="fr-FR" sz="4000" baseline="30000" dirty="0">
                <a:latin typeface="Patrick Hand" panose="00000500000000000000" pitchFamily="2" charset="0"/>
              </a:rPr>
              <a:t>e</a:t>
            </a:r>
            <a:r>
              <a:rPr lang="fr-FR" sz="4000" dirty="0">
                <a:latin typeface="Patrick Hand" panose="00000500000000000000" pitchFamily="2" charset="0"/>
              </a:rPr>
              <a:t> personne du singulier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A93CAE3-1CBF-12CC-6E00-DE0C58F6D7D4}"/>
              </a:ext>
            </a:extLst>
          </p:cNvPr>
          <p:cNvCxnSpPr>
            <a:cxnSpLocks/>
          </p:cNvCxnSpPr>
          <p:nvPr/>
        </p:nvCxnSpPr>
        <p:spPr>
          <a:xfrm>
            <a:off x="3077497" y="2753032"/>
            <a:ext cx="5958348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94599359-0DD7-B255-58D6-97874CEB510F}"/>
              </a:ext>
            </a:extLst>
          </p:cNvPr>
          <p:cNvSpPr txBox="1"/>
          <p:nvPr/>
        </p:nvSpPr>
        <p:spPr>
          <a:xfrm>
            <a:off x="5508522" y="2312562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COI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BF3F67E-7E87-EDD4-DEBD-34F17884ADBA}"/>
              </a:ext>
            </a:extLst>
          </p:cNvPr>
          <p:cNvCxnSpPr>
            <a:cxnSpLocks/>
          </p:cNvCxnSpPr>
          <p:nvPr/>
        </p:nvCxnSpPr>
        <p:spPr>
          <a:xfrm>
            <a:off x="5373328" y="1568245"/>
            <a:ext cx="10078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DF4461D-EB5D-76AB-C40B-9C3AAB0E16C8}"/>
              </a:ext>
            </a:extLst>
          </p:cNvPr>
          <p:cNvCxnSpPr>
            <a:cxnSpLocks/>
          </p:cNvCxnSpPr>
          <p:nvPr/>
        </p:nvCxnSpPr>
        <p:spPr>
          <a:xfrm>
            <a:off x="1179871" y="1568245"/>
            <a:ext cx="4080387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D8B47013-622C-272D-3751-17F75F2DC4B9}"/>
              </a:ext>
            </a:extLst>
          </p:cNvPr>
          <p:cNvCxnSpPr>
            <a:cxnSpLocks/>
          </p:cNvCxnSpPr>
          <p:nvPr/>
        </p:nvCxnSpPr>
        <p:spPr>
          <a:xfrm>
            <a:off x="6454878" y="1587909"/>
            <a:ext cx="4390103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08E0191D-0E51-E72C-57D8-ACF2366B198F}"/>
              </a:ext>
            </a:extLst>
          </p:cNvPr>
          <p:cNvSpPr txBox="1"/>
          <p:nvPr/>
        </p:nvSpPr>
        <p:spPr>
          <a:xfrm>
            <a:off x="8062451" y="1079186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COD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DF3A163-922B-F1B7-73EB-2CD651FAE324}"/>
              </a:ext>
            </a:extLst>
          </p:cNvPr>
          <p:cNvSpPr/>
          <p:nvPr/>
        </p:nvSpPr>
        <p:spPr>
          <a:xfrm>
            <a:off x="9365226" y="943897"/>
            <a:ext cx="1745226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B09274-8395-F782-08D0-9F9FBE7D3A28}"/>
              </a:ext>
            </a:extLst>
          </p:cNvPr>
          <p:cNvSpPr/>
          <p:nvPr/>
        </p:nvSpPr>
        <p:spPr>
          <a:xfrm>
            <a:off x="5373328" y="943897"/>
            <a:ext cx="1081548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859B30D-E143-CBD2-E019-A6DEA271E6CB}"/>
              </a:ext>
            </a:extLst>
          </p:cNvPr>
          <p:cNvSpPr txBox="1"/>
          <p:nvPr/>
        </p:nvSpPr>
        <p:spPr>
          <a:xfrm>
            <a:off x="3883873" y="502707"/>
            <a:ext cx="1533833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Khéops</a:t>
            </a:r>
          </a:p>
        </p:txBody>
      </p:sp>
    </p:spTree>
    <p:extLst>
      <p:ext uri="{BB962C8B-B14F-4D97-AF65-F5344CB8AC3E}">
        <p14:creationId xmlns:p14="http://schemas.microsoft.com/office/powerpoint/2010/main" val="335724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5" grpId="0"/>
      <p:bldP spid="8" grpId="0"/>
      <p:bldP spid="12" grpId="0"/>
      <p:bldP spid="20" grpId="0"/>
      <p:bldP spid="21" grpId="0" animBg="1"/>
      <p:bldP spid="23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99249-589D-DD44-638F-126291605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F30A3829-7E70-887E-677B-BC06EF520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C34F470-27E6-C758-450D-4338BABB08D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A – Conjugaison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8A8B70-922B-69E7-F903-0FCE8F01EDE2}"/>
              </a:ext>
            </a:extLst>
          </p:cNvPr>
          <p:cNvSpPr txBox="1"/>
          <p:nvPr/>
        </p:nvSpPr>
        <p:spPr>
          <a:xfrm>
            <a:off x="1619250" y="1468053"/>
            <a:ext cx="5010150" cy="4850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je croy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ais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tu croy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ais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 croy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ait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elle croy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ait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156AD1D-E8FF-E297-C14C-CB7A75B6C705}"/>
              </a:ext>
            </a:extLst>
          </p:cNvPr>
          <p:cNvSpPr txBox="1"/>
          <p:nvPr/>
        </p:nvSpPr>
        <p:spPr>
          <a:xfrm>
            <a:off x="0" y="502707"/>
            <a:ext cx="12191999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Conjugue le verbe croire à l’imparfait de l’indicatif.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2F88E9D-D48D-CD08-0414-68F709B30E88}"/>
              </a:ext>
            </a:extLst>
          </p:cNvPr>
          <p:cNvSpPr txBox="1"/>
          <p:nvPr/>
        </p:nvSpPr>
        <p:spPr>
          <a:xfrm>
            <a:off x="6095999" y="1468052"/>
            <a:ext cx="5010150" cy="4850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nous croy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ions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vous croy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iez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ils croy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aient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elles croy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aient</a:t>
            </a:r>
          </a:p>
        </p:txBody>
      </p:sp>
    </p:spTree>
    <p:extLst>
      <p:ext uri="{BB962C8B-B14F-4D97-AF65-F5344CB8AC3E}">
        <p14:creationId xmlns:p14="http://schemas.microsoft.com/office/powerpoint/2010/main" val="183886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8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2B925-61BD-38C9-3EE0-954D24FF7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60AF75B0-5060-B2F5-C5F7-76F305A97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A01973-5C28-C3E0-0F40-01D916BEBBE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B – phrase 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A19501-6278-FBA3-AE3F-51CE3D149D43}"/>
              </a:ext>
            </a:extLst>
          </p:cNvPr>
          <p:cNvSpPr txBox="1"/>
          <p:nvPr/>
        </p:nvSpPr>
        <p:spPr>
          <a:xfrm>
            <a:off x="0" y="502707"/>
            <a:ext cx="12192000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Ces pyramides attirent des millions de visiteurs</a:t>
            </a:r>
          </a:p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chaque année.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40279E-BE80-1659-8C34-8A1D304EF0E0}"/>
              </a:ext>
            </a:extLst>
          </p:cNvPr>
          <p:cNvSpPr txBox="1"/>
          <p:nvPr/>
        </p:nvSpPr>
        <p:spPr>
          <a:xfrm>
            <a:off x="0" y="3187108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pyramides : nom commun, féminin, pluriel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56CCB50-07DF-BB4A-61A7-AE87296F0F2B}"/>
              </a:ext>
            </a:extLst>
          </p:cNvPr>
          <p:cNvSpPr txBox="1"/>
          <p:nvPr/>
        </p:nvSpPr>
        <p:spPr>
          <a:xfrm>
            <a:off x="0" y="4344604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attirent : attirer, 1</a:t>
            </a:r>
            <a:r>
              <a:rPr lang="fr-FR" sz="4000" baseline="30000" dirty="0">
                <a:latin typeface="Patrick Hand" panose="00000500000000000000" pitchFamily="2" charset="0"/>
              </a:rPr>
              <a:t>er</a:t>
            </a:r>
            <a:r>
              <a:rPr lang="fr-FR" sz="4000" dirty="0">
                <a:latin typeface="Patrick Hand" panose="00000500000000000000" pitchFamily="2" charset="0"/>
              </a:rPr>
              <a:t> groupe, présent, 3</a:t>
            </a:r>
            <a:r>
              <a:rPr lang="fr-FR" sz="4000" baseline="30000" dirty="0">
                <a:latin typeface="Patrick Hand" panose="00000500000000000000" pitchFamily="2" charset="0"/>
              </a:rPr>
              <a:t>e</a:t>
            </a:r>
            <a:r>
              <a:rPr lang="fr-FR" sz="4000" dirty="0">
                <a:latin typeface="Patrick Hand" panose="00000500000000000000" pitchFamily="2" charset="0"/>
              </a:rPr>
              <a:t> personne du pluriel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DEAF424-0415-A4E5-A48A-6565CFE86854}"/>
              </a:ext>
            </a:extLst>
          </p:cNvPr>
          <p:cNvCxnSpPr>
            <a:cxnSpLocks/>
          </p:cNvCxnSpPr>
          <p:nvPr/>
        </p:nvCxnSpPr>
        <p:spPr>
          <a:xfrm>
            <a:off x="4838700" y="2753032"/>
            <a:ext cx="24384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673565E6-262A-7D66-7008-312875AF3CEA}"/>
              </a:ext>
            </a:extLst>
          </p:cNvPr>
          <p:cNvSpPr txBox="1"/>
          <p:nvPr/>
        </p:nvSpPr>
        <p:spPr>
          <a:xfrm>
            <a:off x="5508522" y="2312562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CCL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0FAA585-9B66-8BC5-83F0-5FC25AD471A9}"/>
              </a:ext>
            </a:extLst>
          </p:cNvPr>
          <p:cNvCxnSpPr>
            <a:cxnSpLocks/>
          </p:cNvCxnSpPr>
          <p:nvPr/>
        </p:nvCxnSpPr>
        <p:spPr>
          <a:xfrm>
            <a:off x="4505325" y="1568245"/>
            <a:ext cx="14192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819CEF9-4D86-8B66-DEE3-08CCCE50938B}"/>
              </a:ext>
            </a:extLst>
          </p:cNvPr>
          <p:cNvCxnSpPr>
            <a:cxnSpLocks/>
          </p:cNvCxnSpPr>
          <p:nvPr/>
        </p:nvCxnSpPr>
        <p:spPr>
          <a:xfrm>
            <a:off x="1776259" y="1564865"/>
            <a:ext cx="2548091" cy="338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6CCE298-9F0F-5A33-9CE2-7BBE86421D76}"/>
              </a:ext>
            </a:extLst>
          </p:cNvPr>
          <p:cNvCxnSpPr>
            <a:cxnSpLocks/>
          </p:cNvCxnSpPr>
          <p:nvPr/>
        </p:nvCxnSpPr>
        <p:spPr>
          <a:xfrm>
            <a:off x="6096000" y="1587909"/>
            <a:ext cx="4352925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F38A5379-D3F5-A178-75F8-309786009022}"/>
              </a:ext>
            </a:extLst>
          </p:cNvPr>
          <p:cNvSpPr txBox="1"/>
          <p:nvPr/>
        </p:nvSpPr>
        <p:spPr>
          <a:xfrm>
            <a:off x="7731226" y="1065239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COD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18E2E58-6F1B-8B2B-F955-A485E6AAF0BE}"/>
              </a:ext>
            </a:extLst>
          </p:cNvPr>
          <p:cNvSpPr/>
          <p:nvPr/>
        </p:nvSpPr>
        <p:spPr>
          <a:xfrm>
            <a:off x="2457450" y="943897"/>
            <a:ext cx="1943099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B2745D-5248-892F-7407-A14C2A6E8397}"/>
              </a:ext>
            </a:extLst>
          </p:cNvPr>
          <p:cNvSpPr/>
          <p:nvPr/>
        </p:nvSpPr>
        <p:spPr>
          <a:xfrm>
            <a:off x="4460775" y="943897"/>
            <a:ext cx="1568550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30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5" grpId="0"/>
      <p:bldP spid="8" grpId="0"/>
      <p:bldP spid="12" grpId="0"/>
      <p:bldP spid="20" grpId="0"/>
      <p:bldP spid="21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5A26A-619F-C98B-7D5B-25FAA7D61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6B51C56D-1921-9323-7130-94ED4FEBF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CC5EC5-7BE3-749B-AFE2-F445B85C34E2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B – phrase 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BE2B5D-72DC-B374-F5A2-05B5A13229A3}"/>
              </a:ext>
            </a:extLst>
          </p:cNvPr>
          <p:cNvSpPr txBox="1"/>
          <p:nvPr/>
        </p:nvSpPr>
        <p:spPr>
          <a:xfrm>
            <a:off x="0" y="502707"/>
            <a:ext cx="12192000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Les Egyptiens ont construit ces monuments</a:t>
            </a:r>
          </a:p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 y a des milliers d’années.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7B8B24-51F7-E138-77AC-9DF31DD602DA}"/>
              </a:ext>
            </a:extLst>
          </p:cNvPr>
          <p:cNvSpPr txBox="1"/>
          <p:nvPr/>
        </p:nvSpPr>
        <p:spPr>
          <a:xfrm>
            <a:off x="0" y="3187108"/>
            <a:ext cx="12192000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les : article défini, masculin, pluriel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815BCB-04F0-6868-0B6B-AF86DD1BB2A4}"/>
              </a:ext>
            </a:extLst>
          </p:cNvPr>
          <p:cNvSpPr txBox="1"/>
          <p:nvPr/>
        </p:nvSpPr>
        <p:spPr>
          <a:xfrm>
            <a:off x="0" y="4344604"/>
            <a:ext cx="12192000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ont construit : construire, 3</a:t>
            </a:r>
            <a:r>
              <a:rPr lang="fr-FR" sz="4000" baseline="30000" dirty="0">
                <a:latin typeface="Patrick Hand" panose="00000500000000000000" pitchFamily="2" charset="0"/>
              </a:rPr>
              <a:t>e</a:t>
            </a:r>
            <a:r>
              <a:rPr lang="fr-FR" sz="4000" dirty="0">
                <a:latin typeface="Patrick Hand" panose="00000500000000000000" pitchFamily="2" charset="0"/>
              </a:rPr>
              <a:t> groupe, passé composé, 3</a:t>
            </a:r>
            <a:r>
              <a:rPr lang="fr-FR" sz="4000" baseline="30000" dirty="0">
                <a:latin typeface="Patrick Hand" panose="00000500000000000000" pitchFamily="2" charset="0"/>
              </a:rPr>
              <a:t>e</a:t>
            </a:r>
            <a:r>
              <a:rPr lang="fr-FR" sz="4000" dirty="0">
                <a:latin typeface="Patrick Hand" panose="00000500000000000000" pitchFamily="2" charset="0"/>
              </a:rPr>
              <a:t> personne du pluriel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01BF3473-BDCC-844B-5C62-639E6BCC7C99}"/>
              </a:ext>
            </a:extLst>
          </p:cNvPr>
          <p:cNvCxnSpPr>
            <a:cxnSpLocks/>
          </p:cNvCxnSpPr>
          <p:nvPr/>
        </p:nvCxnSpPr>
        <p:spPr>
          <a:xfrm>
            <a:off x="3600450" y="2753032"/>
            <a:ext cx="4953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A0F2EBF7-E434-7891-659A-DE8178C81AA1}"/>
              </a:ext>
            </a:extLst>
          </p:cNvPr>
          <p:cNvSpPr txBox="1"/>
          <p:nvPr/>
        </p:nvSpPr>
        <p:spPr>
          <a:xfrm>
            <a:off x="5508522" y="2312562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CCT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2FA905B-36A2-B281-F7D4-78695D44DDE8}"/>
              </a:ext>
            </a:extLst>
          </p:cNvPr>
          <p:cNvCxnSpPr>
            <a:cxnSpLocks/>
          </p:cNvCxnSpPr>
          <p:nvPr/>
        </p:nvCxnSpPr>
        <p:spPr>
          <a:xfrm>
            <a:off x="4725628" y="1568245"/>
            <a:ext cx="23609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ACBE1D3-15D5-4D2D-562A-46E7FA270476}"/>
              </a:ext>
            </a:extLst>
          </p:cNvPr>
          <p:cNvCxnSpPr>
            <a:cxnSpLocks/>
          </p:cNvCxnSpPr>
          <p:nvPr/>
        </p:nvCxnSpPr>
        <p:spPr>
          <a:xfrm>
            <a:off x="2085975" y="1568245"/>
            <a:ext cx="253365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3080522-79B4-77A9-6614-43BF5F8D2573}"/>
              </a:ext>
            </a:extLst>
          </p:cNvPr>
          <p:cNvCxnSpPr>
            <a:cxnSpLocks/>
          </p:cNvCxnSpPr>
          <p:nvPr/>
        </p:nvCxnSpPr>
        <p:spPr>
          <a:xfrm>
            <a:off x="7305675" y="1568245"/>
            <a:ext cx="2800350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F1ABF016-6FCB-3403-C649-C6A289743DB7}"/>
              </a:ext>
            </a:extLst>
          </p:cNvPr>
          <p:cNvSpPr txBox="1"/>
          <p:nvPr/>
        </p:nvSpPr>
        <p:spPr>
          <a:xfrm>
            <a:off x="8062451" y="1079186"/>
            <a:ext cx="1174955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COD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B7AA24A-1AA3-DAAD-4D27-E1E6D4C58F55}"/>
              </a:ext>
            </a:extLst>
          </p:cNvPr>
          <p:cNvSpPr/>
          <p:nvPr/>
        </p:nvSpPr>
        <p:spPr>
          <a:xfrm>
            <a:off x="2005780" y="945377"/>
            <a:ext cx="727895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BF5B66-C331-55AE-48EB-DC8692AB0C8B}"/>
              </a:ext>
            </a:extLst>
          </p:cNvPr>
          <p:cNvSpPr/>
          <p:nvPr/>
        </p:nvSpPr>
        <p:spPr>
          <a:xfrm>
            <a:off x="4619625" y="935594"/>
            <a:ext cx="2558230" cy="789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5" grpId="0"/>
      <p:bldP spid="8" grpId="0"/>
      <p:bldP spid="12" grpId="0"/>
      <p:bldP spid="20" grpId="0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A4D48-A334-B77E-5DF3-D3270AD76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  <a:extLst>
              <a:ext uri="{FF2B5EF4-FFF2-40B4-BE49-F238E27FC236}">
                <a16:creationId xmlns:a16="http://schemas.microsoft.com/office/drawing/2014/main" id="{A09E1561-43F4-55F6-8F39-4AFC2DEFD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981" y="5538905"/>
            <a:ext cx="1101471" cy="10601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2F8323E-CC90-0837-5303-7EB490769C6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Semaine B – Conjugaison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905C07-71D9-1FF1-0F4A-38B8B5ED7E52}"/>
              </a:ext>
            </a:extLst>
          </p:cNvPr>
          <p:cNvSpPr txBox="1"/>
          <p:nvPr/>
        </p:nvSpPr>
        <p:spPr>
          <a:xfrm>
            <a:off x="1619250" y="1468053"/>
            <a:ext cx="5010150" cy="4850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j’attir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e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tu attir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es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 attir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e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elle attir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207E96-2D78-DECE-57AC-334EC83E3A4B}"/>
              </a:ext>
            </a:extLst>
          </p:cNvPr>
          <p:cNvSpPr txBox="1"/>
          <p:nvPr/>
        </p:nvSpPr>
        <p:spPr>
          <a:xfrm>
            <a:off x="0" y="502707"/>
            <a:ext cx="12191999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Conjugue le verbe attirer au présent de l’indicatif.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781155-C3E7-5FCE-8BDD-4FB8EAFF21DF}"/>
              </a:ext>
            </a:extLst>
          </p:cNvPr>
          <p:cNvSpPr txBox="1"/>
          <p:nvPr/>
        </p:nvSpPr>
        <p:spPr>
          <a:xfrm>
            <a:off x="6095999" y="1468052"/>
            <a:ext cx="5010150" cy="4850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nous attir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ons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vous attir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ez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ils attir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ent</a:t>
            </a:r>
          </a:p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elles attir</a:t>
            </a:r>
            <a:r>
              <a:rPr lang="fr-FR" sz="4000" b="1" dirty="0">
                <a:solidFill>
                  <a:srgbClr val="FF0000"/>
                </a:solidFill>
                <a:latin typeface="Patrick Hand" panose="00000500000000000000" pitchFamily="2" charset="0"/>
              </a:rPr>
              <a:t>ent</a:t>
            </a:r>
          </a:p>
        </p:txBody>
      </p:sp>
    </p:spTree>
    <p:extLst>
      <p:ext uri="{BB962C8B-B14F-4D97-AF65-F5344CB8AC3E}">
        <p14:creationId xmlns:p14="http://schemas.microsoft.com/office/powerpoint/2010/main" val="39079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1186C-AA98-94C4-47A1-9A31260E1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6AA5CF9-EBA3-0097-A9FD-2C199F976A1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Patrick Hand" panose="00000500000000000000" pitchFamily="2" charset="0"/>
              </a:rPr>
              <a:t>La dictée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EDF0A3B-A430-7C54-1FDA-15AC9EADA37E}"/>
              </a:ext>
            </a:extLst>
          </p:cNvPr>
          <p:cNvSpPr txBox="1"/>
          <p:nvPr/>
        </p:nvSpPr>
        <p:spPr>
          <a:xfrm>
            <a:off x="0" y="502707"/>
            <a:ext cx="12191999" cy="115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Khéops - Gizeh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55A9D2-2AA7-3C04-52CD-FD36D52AA837}"/>
              </a:ext>
            </a:extLst>
          </p:cNvPr>
          <p:cNvSpPr txBox="1"/>
          <p:nvPr/>
        </p:nvSpPr>
        <p:spPr>
          <a:xfrm>
            <a:off x="-1" y="1272148"/>
            <a:ext cx="12191999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Les pyramides d’Egypte sont des monuments impressionnants construits il y a des milliers d’années.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33CC27-4D64-AEC8-8CFB-188CAB3F02F4}"/>
              </a:ext>
            </a:extLst>
          </p:cNvPr>
          <p:cNvSpPr txBox="1"/>
          <p:nvPr/>
        </p:nvSpPr>
        <p:spPr>
          <a:xfrm>
            <a:off x="1" y="2466449"/>
            <a:ext cx="12191999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								Les Egyptiens croyaient que les pyramides étaient des tombes pour leurs pharaons.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EC8B84F-D540-E70B-78BD-634107E027D8}"/>
              </a:ext>
            </a:extLst>
          </p:cNvPr>
          <p:cNvSpPr txBox="1"/>
          <p:nvPr/>
        </p:nvSpPr>
        <p:spPr>
          <a:xfrm>
            <a:off x="1" y="3733274"/>
            <a:ext cx="12191999" cy="238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4000" dirty="0">
                <a:latin typeface="Patrick Hand" panose="00000500000000000000" pitchFamily="2" charset="0"/>
              </a:rPr>
              <a:t>												La pyramide la plus célèbre est celle de Khéops située à Gizeh.</a:t>
            </a:r>
          </a:p>
        </p:txBody>
      </p:sp>
    </p:spTree>
    <p:extLst>
      <p:ext uri="{BB962C8B-B14F-4D97-AF65-F5344CB8AC3E}">
        <p14:creationId xmlns:p14="http://schemas.microsoft.com/office/powerpoint/2010/main" val="4722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394</Words>
  <Application>Microsoft Office PowerPoint</Application>
  <PresentationFormat>Grand écran</PresentationFormat>
  <Paragraphs>80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Patrick Hand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Stéphanie escoin</dc:creator>
  <cp:lastModifiedBy>Stéphanie escoin</cp:lastModifiedBy>
  <cp:revision>1</cp:revision>
  <dcterms:created xsi:type="dcterms:W3CDTF">2026-08-24T17:46:52Z</dcterms:created>
  <dcterms:modified xsi:type="dcterms:W3CDTF">2026-08-24T20:31:03Z</dcterms:modified>
</cp:coreProperties>
</file>