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44" r:id="rId2"/>
    <p:sldId id="257" r:id="rId3"/>
    <p:sldId id="258" r:id="rId4"/>
    <p:sldId id="259" r:id="rId5"/>
    <p:sldId id="260" r:id="rId6"/>
    <p:sldId id="261" r:id="rId7"/>
    <p:sldId id="316" r:id="rId8"/>
    <p:sldId id="352" r:id="rId9"/>
    <p:sldId id="265" r:id="rId10"/>
    <p:sldId id="266" r:id="rId11"/>
    <p:sldId id="349" r:id="rId12"/>
    <p:sldId id="268" r:id="rId13"/>
    <p:sldId id="338" r:id="rId14"/>
    <p:sldId id="350" r:id="rId15"/>
    <p:sldId id="282" r:id="rId16"/>
    <p:sldId id="273" r:id="rId17"/>
    <p:sldId id="278" r:id="rId18"/>
    <p:sldId id="353" r:id="rId19"/>
    <p:sldId id="354" r:id="rId2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2599"/>
    <a:srgbClr val="FF33CC"/>
    <a:srgbClr val="FA16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5DCA4F-9714-F53D-CD1D-4B92CA6E5B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388A76C-5928-C2B3-9DF6-6BFB4BB6D9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AE8D35-B38B-3094-6817-7B6753F7E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70A76-1CF7-40C0-8E49-0E06B08012A8}" type="datetimeFigureOut">
              <a:rPr lang="fr-FR" smtClean="0"/>
              <a:t>25/04/2026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174126A-E650-C1E9-2607-02FE817E9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DB05BAE-B6FB-FD1D-51EC-0A7224C35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5913B-84BD-41BF-99AA-4B8D57489B8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196238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4A27E9-68F0-316E-4D7A-AAEB4E0CE0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FD1E4F2-203D-A29C-063B-F94B09BABA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23BC250-1538-4EC6-8431-574F4D4BF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70A76-1CF7-40C0-8E49-0E06B08012A8}" type="datetimeFigureOut">
              <a:rPr lang="fr-FR" smtClean="0"/>
              <a:t>25/04/2026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158A096-0D52-E8B7-2D51-B85645088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4B96140-4F48-43E6-0611-B47EE522C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5913B-84BD-41BF-99AA-4B8D57489B8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7113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080751-877D-A6E2-C463-71176A38F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E13259C-19E7-15D7-AD26-4E193C6C97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2AE66E7-3DCC-CC9E-24C7-4A68B2052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70A76-1CF7-40C0-8E49-0E06B08012A8}" type="datetimeFigureOut">
              <a:rPr lang="fr-FR" smtClean="0"/>
              <a:t>25/04/2026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1CA43F9-D3CA-5EF0-F725-5FB850D2F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15EDAA5-E9E9-5EF2-2148-62C094AF9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5913B-84BD-41BF-99AA-4B8D57489B8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46078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D219D0-94A5-5089-94F1-EBF730154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9CD37AE-6239-C10A-5222-07E7A4A432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080E3B7-76C9-D3AB-218A-325C2A5204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5B7FF1B-6C89-C47C-8B44-FB476CAFC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70A76-1CF7-40C0-8E49-0E06B08012A8}" type="datetimeFigureOut">
              <a:rPr lang="fr-FR" smtClean="0"/>
              <a:t>25/04/2026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DD8F4DD-6784-86F9-72C5-EC9A1A7FC4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9BC1006-79DD-4C73-7ABD-B367274B8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5913B-84BD-41BF-99AA-4B8D57489B8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74557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513D9C-1E6E-ECB9-D88B-A8E4DB3CC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667C0B4-50AE-9C2D-8046-0BC3F33F2E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AE0C0ED-D49C-B2F1-5F5A-328BDB8F68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4A905F8-8895-F291-E608-793F6D6D8D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C97CAB3-6BAC-A189-F551-B8A580697A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8110492-8AD9-BEE2-0E9D-074F3FBB9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70A76-1CF7-40C0-8E49-0E06B08012A8}" type="datetimeFigureOut">
              <a:rPr lang="fr-FR" smtClean="0"/>
              <a:t>25/04/2026</a:t>
            </a:fld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7632CED-A780-D116-B0D2-A861769B0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4088165-ED02-ED24-EF36-43DA566F5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5913B-84BD-41BF-99AA-4B8D57489B8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60638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D5E5D7-F809-CFA9-0F4B-9C4C58094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95C7298-1FEC-088E-A1B9-82399D0FF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70A76-1CF7-40C0-8E49-0E06B08012A8}" type="datetimeFigureOut">
              <a:rPr lang="fr-FR" smtClean="0"/>
              <a:t>25/04/2026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26C9FA5-CA82-9649-50C1-5C5EB7444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2F619F2-907F-D8E6-50A8-0689572E5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5913B-84BD-41BF-99AA-4B8D57489B8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32414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BAF4C120-E050-1AFE-994D-BA3A43DCA3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70A76-1CF7-40C0-8E49-0E06B08012A8}" type="datetimeFigureOut">
              <a:rPr lang="fr-FR" smtClean="0"/>
              <a:t>25/04/2026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3585DCF-77A2-1694-933C-35269D95D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AA618E-3C3E-8051-E639-E915B0C8D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5913B-84BD-41BF-99AA-4B8D57489B8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61194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2D9E35-C39F-970F-DC54-F4FC3666A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A932EB1-5F91-C35E-1B93-F5E3249D8A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40D9572-6BCE-2ABE-32C6-08B32835EB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AA57DB2-29F5-E1C4-A6EB-7961C491D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70A76-1CF7-40C0-8E49-0E06B08012A8}" type="datetimeFigureOut">
              <a:rPr lang="fr-FR" smtClean="0"/>
              <a:t>25/04/2026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00D18F0-0675-D22D-29D9-2A4A5978B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231111A-FBC6-98DE-037C-ABE9F3F60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5913B-84BD-41BF-99AA-4B8D57489B8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36257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343204-4184-55E5-952E-8E5A9799B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0C6EC79-F8BB-3FBC-C7E9-77C464A23A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9AD80A3-94FB-A6A9-A2A4-1180DA83D4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68F12EF-BFF7-3431-867F-5F326A898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70A76-1CF7-40C0-8E49-0E06B08012A8}" type="datetimeFigureOut">
              <a:rPr lang="fr-FR" smtClean="0"/>
              <a:t>25/04/2026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E339132-6C25-9406-D170-8FF5E3BA0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E08882F-53B5-0779-DE2A-A73F53ECA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5913B-84BD-41BF-99AA-4B8D57489B8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77890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4CE076-AA14-66F5-2430-B95CF16D2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A4CEB0D-B7B8-9A4D-E981-9296C54CBC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14C59D6-B5C0-561A-FC92-A74A9C818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70A76-1CF7-40C0-8E49-0E06B08012A8}" type="datetimeFigureOut">
              <a:rPr lang="fr-FR" smtClean="0"/>
              <a:t>25/04/2026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8749E26-E070-59E9-DC5D-9209CD58A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2F142CB-2D93-12E5-6102-B182553D6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5913B-84BD-41BF-99AA-4B8D57489B8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16306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E21AA5D-2189-7A64-40A9-4D52DE2BEB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E958396-CFD4-E4EE-2C0D-7B800EC13C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40BC592-5A32-FCCE-7D1A-0A243A4C8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70A76-1CF7-40C0-8E49-0E06B08012A8}" type="datetimeFigureOut">
              <a:rPr lang="fr-FR" smtClean="0"/>
              <a:t>25/04/2026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4CAC671-1859-A02A-BBD5-13FB2DA49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0BB2848-DF46-CADF-1C88-9875C58EB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5913B-84BD-41BF-99AA-4B8D57489B8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46548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457C7EA-F4BB-B29D-6095-C85FECFE6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518EE29-7633-2E92-5544-887601AB6B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DDA6A3F-3DE9-7266-4BF2-961AAAD3DF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70A76-1CF7-40C0-8E49-0E06B08012A8}" type="datetimeFigureOut">
              <a:rPr lang="fr-FR" smtClean="0"/>
              <a:t>25/04/2026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DCEF2A8-A5D6-7967-E3D0-1B7D7707A9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ABD4B28-8C0A-214C-84A9-DC8D1913BD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15913B-84BD-41BF-99AA-4B8D57489B8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68157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DC35A348-C5D6-4112-9FDD-93A493B01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D14FB17-9D60-0935-370A-81ADEC215369}"/>
              </a:ext>
            </a:extLst>
          </p:cNvPr>
          <p:cNvSpPr txBox="1"/>
          <p:nvPr/>
        </p:nvSpPr>
        <p:spPr>
          <a:xfrm>
            <a:off x="3024187" y="4503259"/>
            <a:ext cx="6143626" cy="1400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6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Otzï</a:t>
            </a:r>
            <a:r>
              <a:rPr lang="en-US" sz="56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et </a:t>
            </a:r>
            <a:r>
              <a:rPr lang="en-US" sz="56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Hibernatus</a:t>
            </a:r>
            <a:endParaRPr lang="en-US" sz="56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BFD962F-8694-03A0-9EB6-027D19C351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27" r="14011" b="-3"/>
          <a:stretch>
            <a:fillRect/>
          </a:stretch>
        </p:blipFill>
        <p:spPr>
          <a:xfrm>
            <a:off x="20" y="10"/>
            <a:ext cx="4000480" cy="4005933"/>
          </a:xfrm>
          <a:custGeom>
            <a:avLst/>
            <a:gdLst/>
            <a:ahLst/>
            <a:cxnLst/>
            <a:rect l="l" t="t" r="r" b="b"/>
            <a:pathLst>
              <a:path w="4000500" h="4005943">
                <a:moveTo>
                  <a:pt x="0" y="0"/>
                </a:moveTo>
                <a:lnTo>
                  <a:pt x="4000500" y="0"/>
                </a:lnTo>
                <a:lnTo>
                  <a:pt x="4000500" y="3936797"/>
                </a:lnTo>
                <a:lnTo>
                  <a:pt x="3316514" y="4005943"/>
                </a:lnTo>
                <a:lnTo>
                  <a:pt x="0" y="3964175"/>
                </a:lnTo>
                <a:close/>
              </a:path>
            </a:pathLst>
          </a:cu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1BCA338-94A2-7D36-ACCB-FB21B6BDDD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" r="-2" b="41953"/>
          <a:stretch>
            <a:fillRect/>
          </a:stretch>
        </p:blipFill>
        <p:spPr>
          <a:xfrm>
            <a:off x="4191002" y="10"/>
            <a:ext cx="3809998" cy="3917529"/>
          </a:xfrm>
          <a:custGeom>
            <a:avLst/>
            <a:gdLst/>
            <a:ahLst/>
            <a:cxnLst/>
            <a:rect l="l" t="t" r="r" b="b"/>
            <a:pathLst>
              <a:path w="3809998" h="3917539">
                <a:moveTo>
                  <a:pt x="0" y="0"/>
                </a:moveTo>
                <a:lnTo>
                  <a:pt x="3809998" y="0"/>
                </a:lnTo>
                <a:lnTo>
                  <a:pt x="3809998" y="3909212"/>
                </a:lnTo>
                <a:lnTo>
                  <a:pt x="1781628" y="3737429"/>
                </a:lnTo>
                <a:lnTo>
                  <a:pt x="0" y="3917539"/>
                </a:lnTo>
                <a:close/>
              </a:path>
            </a:pathLst>
          </a:cu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DF7E85A-A9A0-FDB4-4ABD-3FBAFD0615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70" r="-4" b="7899"/>
          <a:stretch>
            <a:fillRect/>
          </a:stretch>
        </p:blipFill>
        <p:spPr>
          <a:xfrm>
            <a:off x="8191500" y="10"/>
            <a:ext cx="4000500" cy="3959022"/>
          </a:xfrm>
          <a:custGeom>
            <a:avLst/>
            <a:gdLst/>
            <a:ahLst/>
            <a:cxnLst/>
            <a:rect l="l" t="t" r="r" b="b"/>
            <a:pathLst>
              <a:path w="4000500" h="3959032">
                <a:moveTo>
                  <a:pt x="0" y="0"/>
                </a:moveTo>
                <a:lnTo>
                  <a:pt x="4000500" y="0"/>
                </a:lnTo>
                <a:lnTo>
                  <a:pt x="4000500" y="3959032"/>
                </a:lnTo>
                <a:lnTo>
                  <a:pt x="9072" y="3926114"/>
                </a:lnTo>
                <a:lnTo>
                  <a:pt x="0" y="3925346"/>
                </a:lnTo>
                <a:close/>
              </a:path>
            </a:pathLst>
          </a:cu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AC0B7807-0C83-4963-821A-69B172722E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528992"/>
            <a:ext cx="12192000" cy="757168"/>
            <a:chOff x="0" y="2959818"/>
            <a:chExt cx="12192000" cy="757168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BB027EC7-3252-48A2-A7A4-1741F72E47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81000" dist="1524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4EBC51E4-7477-4290-BBD0-18AD942C36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blipFill>
              <a:blip r:embed="rId5">
                <a:alphaModFix amt="57000"/>
              </a:blip>
              <a:tile tx="0" ty="0" sx="100000" sy="100000" flip="none" algn="tl"/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35661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7C7C2E-B44A-06A9-9CBC-FF2E5A8E6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49" y="68093"/>
            <a:ext cx="11994204" cy="1274323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/>
            <a:r>
              <a:rPr lang="fr-FR" dirty="0"/>
              <a:t>Le vocabulaire à apprendre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5201593-499D-5BC4-5EFF-AB52849E5395}"/>
              </a:ext>
            </a:extLst>
          </p:cNvPr>
          <p:cNvSpPr txBox="1"/>
          <p:nvPr/>
        </p:nvSpPr>
        <p:spPr>
          <a:xfrm>
            <a:off x="3093027" y="1253007"/>
            <a:ext cx="5983247" cy="5536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000" dirty="0">
                <a:solidFill>
                  <a:srgbClr val="0070C0"/>
                </a:solidFill>
              </a:rPr>
              <a:t>Edmée (</a:t>
            </a:r>
            <a:r>
              <a:rPr lang="fr-FR" sz="4000" dirty="0" err="1">
                <a:solidFill>
                  <a:srgbClr val="0070C0"/>
                </a:solidFill>
              </a:rPr>
              <a:t>np</a:t>
            </a:r>
            <a:r>
              <a:rPr lang="fr-FR" sz="4000" dirty="0">
                <a:solidFill>
                  <a:srgbClr val="0070C0"/>
                </a:solidFill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fr-FR" sz="4000" dirty="0">
                <a:solidFill>
                  <a:srgbClr val="0070C0"/>
                </a:solidFill>
              </a:rPr>
              <a:t>Hubert (</a:t>
            </a:r>
            <a:r>
              <a:rPr lang="fr-FR" sz="4000" dirty="0" err="1">
                <a:solidFill>
                  <a:srgbClr val="0070C0"/>
                </a:solidFill>
              </a:rPr>
              <a:t>np</a:t>
            </a:r>
            <a:r>
              <a:rPr lang="fr-FR" sz="4000" dirty="0">
                <a:solidFill>
                  <a:srgbClr val="0070C0"/>
                </a:solidFill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fr-FR" sz="4000" dirty="0">
                <a:solidFill>
                  <a:srgbClr val="FF0000"/>
                </a:solidFill>
              </a:rPr>
              <a:t>congeler (v1)</a:t>
            </a:r>
          </a:p>
          <a:p>
            <a:pPr algn="ctr">
              <a:lnSpc>
                <a:spcPct val="150000"/>
              </a:lnSpc>
            </a:pPr>
            <a:r>
              <a:rPr lang="fr-FR" sz="4000" dirty="0">
                <a:solidFill>
                  <a:srgbClr val="0070C0"/>
                </a:solidFill>
              </a:rPr>
              <a:t>une époque (</a:t>
            </a:r>
            <a:r>
              <a:rPr lang="fr-FR" sz="4000" dirty="0" err="1">
                <a:solidFill>
                  <a:srgbClr val="0070C0"/>
                </a:solidFill>
              </a:rPr>
              <a:t>nc</a:t>
            </a:r>
            <a:r>
              <a:rPr lang="fr-FR" sz="4000" dirty="0">
                <a:solidFill>
                  <a:srgbClr val="0070C0"/>
                </a:solidFill>
              </a:rPr>
              <a:t>) </a:t>
            </a:r>
          </a:p>
          <a:p>
            <a:pPr algn="ctr">
              <a:lnSpc>
                <a:spcPct val="150000"/>
              </a:lnSpc>
            </a:pPr>
            <a:r>
              <a:rPr lang="fr-FR" sz="4000" dirty="0">
                <a:solidFill>
                  <a:srgbClr val="0070C0"/>
                </a:solidFill>
              </a:rPr>
              <a:t>une aventure (</a:t>
            </a:r>
            <a:r>
              <a:rPr lang="fr-FR" sz="4000" dirty="0" err="1">
                <a:solidFill>
                  <a:srgbClr val="0070C0"/>
                </a:solidFill>
              </a:rPr>
              <a:t>nc</a:t>
            </a:r>
            <a:r>
              <a:rPr lang="fr-FR" sz="4000" dirty="0">
                <a:solidFill>
                  <a:srgbClr val="0070C0"/>
                </a:solidFill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fr-FR" sz="4000" dirty="0">
                <a:solidFill>
                  <a:schemeClr val="accent2">
                    <a:lumMod val="50000"/>
                  </a:schemeClr>
                </a:solidFill>
              </a:rPr>
              <a:t>extraordinaire (adj)</a:t>
            </a:r>
          </a:p>
        </p:txBody>
      </p:sp>
    </p:spTree>
    <p:extLst>
      <p:ext uri="{BB962C8B-B14F-4D97-AF65-F5344CB8AC3E}">
        <p14:creationId xmlns:p14="http://schemas.microsoft.com/office/powerpoint/2010/main" val="3513125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7C7C2E-B44A-06A9-9CBC-FF2E5A8E6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49" y="68093"/>
            <a:ext cx="11994204" cy="1274323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/>
            <a:r>
              <a:rPr lang="fr-FR" dirty="0"/>
              <a:t>Les fonctions grammaticales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5201593-499D-5BC4-5EFF-AB52849E5395}"/>
              </a:ext>
            </a:extLst>
          </p:cNvPr>
          <p:cNvSpPr txBox="1"/>
          <p:nvPr/>
        </p:nvSpPr>
        <p:spPr>
          <a:xfrm>
            <a:off x="-1" y="2968874"/>
            <a:ext cx="12192001" cy="920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000" dirty="0"/>
              <a:t>On a découvert un homme congelé dans la glace.</a:t>
            </a: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869666B3-FDCC-71DE-9E1E-F3AE7295B13B}"/>
              </a:ext>
            </a:extLst>
          </p:cNvPr>
          <p:cNvCxnSpPr>
            <a:cxnSpLocks/>
          </p:cNvCxnSpPr>
          <p:nvPr/>
        </p:nvCxnSpPr>
        <p:spPr>
          <a:xfrm flipV="1">
            <a:off x="1740310" y="3747086"/>
            <a:ext cx="2448232" cy="1412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17EA542E-F8D5-7D43-EEF3-B00F2F9AAD43}"/>
              </a:ext>
            </a:extLst>
          </p:cNvPr>
          <p:cNvCxnSpPr>
            <a:cxnSpLocks/>
          </p:cNvCxnSpPr>
          <p:nvPr/>
        </p:nvCxnSpPr>
        <p:spPr>
          <a:xfrm>
            <a:off x="1061884" y="3747086"/>
            <a:ext cx="560439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0112C7A1-74D5-3A03-0788-0C28F1746B73}"/>
              </a:ext>
            </a:extLst>
          </p:cNvPr>
          <p:cNvCxnSpPr>
            <a:cxnSpLocks/>
          </p:cNvCxnSpPr>
          <p:nvPr/>
        </p:nvCxnSpPr>
        <p:spPr>
          <a:xfrm>
            <a:off x="4326195" y="3747086"/>
            <a:ext cx="3932902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4623FA86-64DC-4E20-9E88-EDD0360C83EF}"/>
              </a:ext>
            </a:extLst>
          </p:cNvPr>
          <p:cNvSpPr txBox="1"/>
          <p:nvPr/>
        </p:nvSpPr>
        <p:spPr>
          <a:xfrm>
            <a:off x="5691360" y="4155967"/>
            <a:ext cx="786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COD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6145E90-00A1-B193-5089-799E7FC859E0}"/>
              </a:ext>
            </a:extLst>
          </p:cNvPr>
          <p:cNvSpPr txBox="1"/>
          <p:nvPr/>
        </p:nvSpPr>
        <p:spPr>
          <a:xfrm>
            <a:off x="4645722" y="3796793"/>
            <a:ext cx="2900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On a découvert QUOI ?</a:t>
            </a:r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8CC0A1C9-B4C7-333D-2B87-5CD1A9AD40F7}"/>
              </a:ext>
            </a:extLst>
          </p:cNvPr>
          <p:cNvCxnSpPr>
            <a:cxnSpLocks/>
          </p:cNvCxnSpPr>
          <p:nvPr/>
        </p:nvCxnSpPr>
        <p:spPr>
          <a:xfrm>
            <a:off x="8426245" y="3747086"/>
            <a:ext cx="2617894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F811E312-1F30-2C9E-5B1B-91FA1EAF8733}"/>
              </a:ext>
            </a:extLst>
          </p:cNvPr>
          <p:cNvSpPr txBox="1"/>
          <p:nvPr/>
        </p:nvSpPr>
        <p:spPr>
          <a:xfrm>
            <a:off x="9377418" y="3789709"/>
            <a:ext cx="1253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Où ?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91EFF6E-F3F6-2D5C-EF18-A943CE66541C}"/>
              </a:ext>
            </a:extLst>
          </p:cNvPr>
          <p:cNvSpPr txBox="1"/>
          <p:nvPr/>
        </p:nvSpPr>
        <p:spPr>
          <a:xfrm>
            <a:off x="9869030" y="3796793"/>
            <a:ext cx="1253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CCL</a:t>
            </a:r>
          </a:p>
        </p:txBody>
      </p:sp>
    </p:spTree>
    <p:extLst>
      <p:ext uri="{BB962C8B-B14F-4D97-AF65-F5344CB8AC3E}">
        <p14:creationId xmlns:p14="http://schemas.microsoft.com/office/powerpoint/2010/main" val="2400501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7" grpId="0"/>
      <p:bldP spid="10" grpId="0"/>
      <p:bldP spid="17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7C7C2E-B44A-06A9-9CBC-FF2E5A8E6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49" y="68093"/>
            <a:ext cx="11994204" cy="1274323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/>
            <a:r>
              <a:rPr lang="fr-FR" dirty="0"/>
              <a:t>Les classes grammaticales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5201593-499D-5BC4-5EFF-AB52849E5395}"/>
              </a:ext>
            </a:extLst>
          </p:cNvPr>
          <p:cNvSpPr txBox="1"/>
          <p:nvPr/>
        </p:nvSpPr>
        <p:spPr>
          <a:xfrm>
            <a:off x="0" y="1958993"/>
            <a:ext cx="11887200" cy="2382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dirty="0"/>
              <a:t>Hubert et Edmée ont retrouvé un homme congelé dans la classe depuis soixante ans.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E170D65E-CCE9-4C78-B734-68AD01108A68}"/>
              </a:ext>
            </a:extLst>
          </p:cNvPr>
          <p:cNvSpPr txBox="1"/>
          <p:nvPr/>
        </p:nvSpPr>
        <p:spPr>
          <a:xfrm>
            <a:off x="2783685" y="4247454"/>
            <a:ext cx="649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/>
              <a:t>a.d</a:t>
            </a:r>
            <a:r>
              <a:rPr lang="fr-FR" dirty="0"/>
              <a:t>.</a:t>
            </a:r>
          </a:p>
        </p:txBody>
      </p: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DB4C6E50-7F2B-41AB-8E7D-39A9F1F80539}"/>
              </a:ext>
            </a:extLst>
          </p:cNvPr>
          <p:cNvCxnSpPr>
            <a:cxnSpLocks/>
          </p:cNvCxnSpPr>
          <p:nvPr/>
        </p:nvCxnSpPr>
        <p:spPr>
          <a:xfrm>
            <a:off x="188593" y="2978599"/>
            <a:ext cx="152699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083795E6-005F-44C9-9AB8-6ED2F404695C}"/>
              </a:ext>
            </a:extLst>
          </p:cNvPr>
          <p:cNvCxnSpPr>
            <a:cxnSpLocks/>
          </p:cNvCxnSpPr>
          <p:nvPr/>
        </p:nvCxnSpPr>
        <p:spPr>
          <a:xfrm>
            <a:off x="6309857" y="4230103"/>
            <a:ext cx="1605111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BF380769-99DF-4A2F-9131-F65486521261}"/>
              </a:ext>
            </a:extLst>
          </p:cNvPr>
          <p:cNvCxnSpPr>
            <a:cxnSpLocks/>
          </p:cNvCxnSpPr>
          <p:nvPr/>
        </p:nvCxnSpPr>
        <p:spPr>
          <a:xfrm>
            <a:off x="2369575" y="2998264"/>
            <a:ext cx="1429026" cy="3755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F2544790-F72A-442E-8AD8-453A4AF03941}"/>
              </a:ext>
            </a:extLst>
          </p:cNvPr>
          <p:cNvCxnSpPr>
            <a:cxnSpLocks/>
          </p:cNvCxnSpPr>
          <p:nvPr/>
        </p:nvCxnSpPr>
        <p:spPr>
          <a:xfrm>
            <a:off x="6585766" y="3019332"/>
            <a:ext cx="471949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1970AC50-75B1-3E13-7156-42BBD11A2BED}"/>
              </a:ext>
            </a:extLst>
          </p:cNvPr>
          <p:cNvCxnSpPr>
            <a:cxnSpLocks/>
          </p:cNvCxnSpPr>
          <p:nvPr/>
        </p:nvCxnSpPr>
        <p:spPr>
          <a:xfrm>
            <a:off x="7311508" y="3019332"/>
            <a:ext cx="1488363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8D6FC505-0D89-9786-DF3F-20B2683D2D7A}"/>
              </a:ext>
            </a:extLst>
          </p:cNvPr>
          <p:cNvCxnSpPr>
            <a:cxnSpLocks/>
          </p:cNvCxnSpPr>
          <p:nvPr/>
        </p:nvCxnSpPr>
        <p:spPr>
          <a:xfrm>
            <a:off x="3475612" y="4230103"/>
            <a:ext cx="1165214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E0426A60-FD13-DFCD-493F-A345250F4972}"/>
              </a:ext>
            </a:extLst>
          </p:cNvPr>
          <p:cNvSpPr txBox="1"/>
          <p:nvPr/>
        </p:nvSpPr>
        <p:spPr>
          <a:xfrm>
            <a:off x="6534830" y="3019332"/>
            <a:ext cx="649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/>
              <a:t>a.i</a:t>
            </a:r>
            <a:r>
              <a:rPr lang="fr-FR" dirty="0"/>
              <a:t>.</a:t>
            </a: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DE81BED0-4FE1-AC56-B17B-1474B710BA41}"/>
              </a:ext>
            </a:extLst>
          </p:cNvPr>
          <p:cNvCxnSpPr>
            <a:cxnSpLocks/>
          </p:cNvCxnSpPr>
          <p:nvPr/>
        </p:nvCxnSpPr>
        <p:spPr>
          <a:xfrm>
            <a:off x="4768645" y="3019332"/>
            <a:ext cx="168131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>
            <a:extLst>
              <a:ext uri="{FF2B5EF4-FFF2-40B4-BE49-F238E27FC236}">
                <a16:creationId xmlns:a16="http://schemas.microsoft.com/office/drawing/2014/main" id="{283E982E-ED29-4256-4773-88E7D52C565C}"/>
              </a:ext>
            </a:extLst>
          </p:cNvPr>
          <p:cNvSpPr txBox="1"/>
          <p:nvPr/>
        </p:nvSpPr>
        <p:spPr>
          <a:xfrm>
            <a:off x="5397494" y="3036683"/>
            <a:ext cx="594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v1</a:t>
            </a:r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3C6E47F2-C2AF-FBA5-EC88-AE1E9EF2B83A}"/>
              </a:ext>
            </a:extLst>
          </p:cNvPr>
          <p:cNvCxnSpPr>
            <a:cxnSpLocks/>
          </p:cNvCxnSpPr>
          <p:nvPr/>
        </p:nvCxnSpPr>
        <p:spPr>
          <a:xfrm>
            <a:off x="1814051" y="2990528"/>
            <a:ext cx="417872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oneTexte 25">
            <a:extLst>
              <a:ext uri="{FF2B5EF4-FFF2-40B4-BE49-F238E27FC236}">
                <a16:creationId xmlns:a16="http://schemas.microsoft.com/office/drawing/2014/main" id="{5CCCDCD1-1366-E715-7304-6C26D795F3D5}"/>
              </a:ext>
            </a:extLst>
          </p:cNvPr>
          <p:cNvSpPr txBox="1"/>
          <p:nvPr/>
        </p:nvSpPr>
        <p:spPr>
          <a:xfrm>
            <a:off x="5249146" y="4247454"/>
            <a:ext cx="649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/>
              <a:t>prép</a:t>
            </a:r>
            <a:endParaRPr lang="fr-FR" dirty="0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733BBAC3-3926-3E26-E068-6EC21E6CA774}"/>
              </a:ext>
            </a:extLst>
          </p:cNvPr>
          <p:cNvSpPr txBox="1"/>
          <p:nvPr/>
        </p:nvSpPr>
        <p:spPr>
          <a:xfrm>
            <a:off x="1694325" y="2965422"/>
            <a:ext cx="649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/>
              <a:t>c.c</a:t>
            </a:r>
            <a:r>
              <a:rPr lang="fr-FR" dirty="0"/>
              <a:t>.</a:t>
            </a:r>
          </a:p>
        </p:txBody>
      </p: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554D3040-DC1D-A565-4A1A-1826107D7250}"/>
              </a:ext>
            </a:extLst>
          </p:cNvPr>
          <p:cNvCxnSpPr>
            <a:cxnSpLocks/>
          </p:cNvCxnSpPr>
          <p:nvPr/>
        </p:nvCxnSpPr>
        <p:spPr>
          <a:xfrm flipV="1">
            <a:off x="8963446" y="3007528"/>
            <a:ext cx="1584274" cy="2404"/>
          </a:xfrm>
          <a:prstGeom prst="line">
            <a:avLst/>
          </a:prstGeom>
          <a:ln w="2857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96C2F525-6FB8-ED4C-6C27-2712D8935142}"/>
              </a:ext>
            </a:extLst>
          </p:cNvPr>
          <p:cNvCxnSpPr>
            <a:cxnSpLocks/>
          </p:cNvCxnSpPr>
          <p:nvPr/>
        </p:nvCxnSpPr>
        <p:spPr>
          <a:xfrm>
            <a:off x="8170606" y="4230103"/>
            <a:ext cx="62926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B4337459-5CD3-AF34-A649-D4A0AF8E57AC}"/>
              </a:ext>
            </a:extLst>
          </p:cNvPr>
          <p:cNvCxnSpPr>
            <a:cxnSpLocks/>
          </p:cNvCxnSpPr>
          <p:nvPr/>
        </p:nvCxnSpPr>
        <p:spPr>
          <a:xfrm>
            <a:off x="2872602" y="4230103"/>
            <a:ext cx="471949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ZoneTexte 23">
            <a:extLst>
              <a:ext uri="{FF2B5EF4-FFF2-40B4-BE49-F238E27FC236}">
                <a16:creationId xmlns:a16="http://schemas.microsoft.com/office/drawing/2014/main" id="{1F2B0C7D-6688-A1FA-FF59-204335EBA24E}"/>
              </a:ext>
            </a:extLst>
          </p:cNvPr>
          <p:cNvSpPr txBox="1"/>
          <p:nvPr/>
        </p:nvSpPr>
        <p:spPr>
          <a:xfrm>
            <a:off x="6815337" y="4247454"/>
            <a:ext cx="649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/>
              <a:t>d.n</a:t>
            </a:r>
            <a:r>
              <a:rPr lang="fr-FR" dirty="0"/>
              <a:t>.</a:t>
            </a:r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F52F7EAC-F71E-823D-27DD-E7BD7E66B8C6}"/>
              </a:ext>
            </a:extLst>
          </p:cNvPr>
          <p:cNvCxnSpPr>
            <a:cxnSpLocks/>
          </p:cNvCxnSpPr>
          <p:nvPr/>
        </p:nvCxnSpPr>
        <p:spPr>
          <a:xfrm>
            <a:off x="3930766" y="3019332"/>
            <a:ext cx="621569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000D86AC-95CA-CF28-709D-0FCB9D2B7B2D}"/>
              </a:ext>
            </a:extLst>
          </p:cNvPr>
          <p:cNvCxnSpPr>
            <a:cxnSpLocks/>
          </p:cNvCxnSpPr>
          <p:nvPr/>
        </p:nvCxnSpPr>
        <p:spPr>
          <a:xfrm>
            <a:off x="10740595" y="3019332"/>
            <a:ext cx="93082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217D071E-5149-40F1-7C4F-6886C4BA7D5D}"/>
              </a:ext>
            </a:extLst>
          </p:cNvPr>
          <p:cNvCxnSpPr>
            <a:cxnSpLocks/>
          </p:cNvCxnSpPr>
          <p:nvPr/>
        </p:nvCxnSpPr>
        <p:spPr>
          <a:xfrm>
            <a:off x="4768645" y="4230103"/>
            <a:ext cx="1327355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ZoneTexte 41">
            <a:extLst>
              <a:ext uri="{FF2B5EF4-FFF2-40B4-BE49-F238E27FC236}">
                <a16:creationId xmlns:a16="http://schemas.microsoft.com/office/drawing/2014/main" id="{39699AA6-3C55-E3E2-F1EE-B4307D44C5C2}"/>
              </a:ext>
            </a:extLst>
          </p:cNvPr>
          <p:cNvSpPr txBox="1"/>
          <p:nvPr/>
        </p:nvSpPr>
        <p:spPr>
          <a:xfrm>
            <a:off x="10861187" y="3019332"/>
            <a:ext cx="649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/>
              <a:t>prép</a:t>
            </a:r>
            <a:endParaRPr lang="fr-FR" dirty="0"/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EBD0037C-7162-3E72-FF1C-6ACB617BF0D6}"/>
              </a:ext>
            </a:extLst>
          </p:cNvPr>
          <p:cNvSpPr txBox="1"/>
          <p:nvPr/>
        </p:nvSpPr>
        <p:spPr>
          <a:xfrm>
            <a:off x="3896087" y="3024734"/>
            <a:ext cx="594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aux</a:t>
            </a:r>
          </a:p>
        </p:txBody>
      </p:sp>
    </p:spTree>
    <p:extLst>
      <p:ext uri="{BB962C8B-B14F-4D97-AF65-F5344CB8AC3E}">
        <p14:creationId xmlns:p14="http://schemas.microsoft.com/office/powerpoint/2010/main" val="2251229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40" grpId="0"/>
      <p:bldP spid="11" grpId="0"/>
      <p:bldP spid="19" grpId="0"/>
      <p:bldP spid="26" grpId="0"/>
      <p:bldP spid="28" grpId="0"/>
      <p:bldP spid="24" grpId="0"/>
      <p:bldP spid="42" grpId="0"/>
      <p:bldP spid="4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7C7C2E-B44A-06A9-9CBC-FF2E5A8E6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47" y="68094"/>
            <a:ext cx="12016906" cy="1107564"/>
          </a:xfrm>
          <a:solidFill>
            <a:schemeClr val="accent6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rmAutofit/>
          </a:bodyPr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Conjugue le verbe « retrouver » au passé composé.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7830CCE-7353-4005-BAE6-12E88467EA24}"/>
              </a:ext>
            </a:extLst>
          </p:cNvPr>
          <p:cNvSpPr txBox="1"/>
          <p:nvPr/>
        </p:nvSpPr>
        <p:spPr>
          <a:xfrm>
            <a:off x="0" y="3429000"/>
            <a:ext cx="574765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dirty="0">
                <a:latin typeface="Arial" panose="020B0604020202020204" pitchFamily="34" charset="0"/>
                <a:cs typeface="Arial" panose="020B0604020202020204" pitchFamily="34" charset="0"/>
              </a:rPr>
              <a:t>J’ai retrouvé</a:t>
            </a:r>
            <a:endParaRPr lang="fr-FR" sz="4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4800" dirty="0">
                <a:latin typeface="Arial" panose="020B0604020202020204" pitchFamily="34" charset="0"/>
                <a:cs typeface="Arial" panose="020B0604020202020204" pitchFamily="34" charset="0"/>
              </a:rPr>
              <a:t>Tu as retrouvé</a:t>
            </a:r>
            <a:endParaRPr lang="fr-FR" sz="4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4800" dirty="0">
                <a:latin typeface="Arial" panose="020B0604020202020204" pitchFamily="34" charset="0"/>
                <a:cs typeface="Arial" panose="020B0604020202020204" pitchFamily="34" charset="0"/>
              </a:rPr>
              <a:t>Il a retrouvé</a:t>
            </a:r>
          </a:p>
          <a:p>
            <a:r>
              <a:rPr lang="fr-FR" sz="4800" dirty="0">
                <a:latin typeface="Arial" panose="020B0604020202020204" pitchFamily="34" charset="0"/>
                <a:cs typeface="Arial" panose="020B0604020202020204" pitchFamily="34" charset="0"/>
              </a:rPr>
              <a:t>elle a retrouvé </a:t>
            </a:r>
            <a:endParaRPr lang="fr-FR" sz="4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4DF363C-65EC-C9A0-4410-E688E9165A7E}"/>
              </a:ext>
            </a:extLst>
          </p:cNvPr>
          <p:cNvSpPr txBox="1"/>
          <p:nvPr/>
        </p:nvSpPr>
        <p:spPr>
          <a:xfrm>
            <a:off x="6096000" y="3429000"/>
            <a:ext cx="609600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dirty="0">
                <a:latin typeface="Arial" panose="020B0604020202020204" pitchFamily="34" charset="0"/>
                <a:cs typeface="Arial" panose="020B0604020202020204" pitchFamily="34" charset="0"/>
              </a:rPr>
              <a:t>Nous avons retrouvé</a:t>
            </a:r>
            <a:endParaRPr lang="fr-FR" sz="4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4800" dirty="0">
                <a:latin typeface="Arial" panose="020B0604020202020204" pitchFamily="34" charset="0"/>
                <a:cs typeface="Arial" panose="020B0604020202020204" pitchFamily="34" charset="0"/>
              </a:rPr>
              <a:t>Vous avez retrouvé </a:t>
            </a:r>
            <a:endParaRPr lang="fr-FR" sz="4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4800" dirty="0">
                <a:latin typeface="Arial" panose="020B0604020202020204" pitchFamily="34" charset="0"/>
                <a:cs typeface="Arial" panose="020B0604020202020204" pitchFamily="34" charset="0"/>
              </a:rPr>
              <a:t>Ils ont retrouvé </a:t>
            </a:r>
            <a:endParaRPr lang="fr-FR" sz="4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4800" dirty="0">
                <a:latin typeface="Arial" panose="020B0604020202020204" pitchFamily="34" charset="0"/>
                <a:cs typeface="Arial" panose="020B0604020202020204" pitchFamily="34" charset="0"/>
              </a:rPr>
              <a:t>Elles ont retrouvé</a:t>
            </a:r>
            <a:endParaRPr lang="fr-FR" sz="4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3265D30-CCA9-FF06-2B03-4D9BB0D522FD}"/>
              </a:ext>
            </a:extLst>
          </p:cNvPr>
          <p:cNvSpPr txBox="1"/>
          <p:nvPr/>
        </p:nvSpPr>
        <p:spPr>
          <a:xfrm>
            <a:off x="0" y="1267346"/>
            <a:ext cx="122755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dirty="0">
                <a:latin typeface="Arial" panose="020B0604020202020204" pitchFamily="34" charset="0"/>
                <a:cs typeface="Arial" panose="020B0604020202020204" pitchFamily="34" charset="0"/>
              </a:rPr>
              <a:t>Le participe passé de « retrouver » se finit par –é.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862BFE-1122-89A2-7D47-3E7FA9219CE0}"/>
              </a:ext>
            </a:extLst>
          </p:cNvPr>
          <p:cNvSpPr txBox="1"/>
          <p:nvPr/>
        </p:nvSpPr>
        <p:spPr>
          <a:xfrm>
            <a:off x="2446718" y="2006009"/>
            <a:ext cx="96577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dirty="0">
                <a:latin typeface="Arial" panose="020B0604020202020204" pitchFamily="34" charset="0"/>
                <a:cs typeface="Arial" panose="020B0604020202020204" pitchFamily="34" charset="0"/>
              </a:rPr>
              <a:t>Exemple : Il </a:t>
            </a:r>
            <a:r>
              <a:rPr lang="fr-FR" sz="4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retrouvé </a:t>
            </a:r>
            <a:r>
              <a:rPr lang="fr-FR" sz="4800" dirty="0">
                <a:latin typeface="Arial" panose="020B0604020202020204" pitchFamily="34" charset="0"/>
                <a:cs typeface="Arial" panose="020B0604020202020204" pitchFamily="34" charset="0"/>
              </a:rPr>
              <a:t>sa montre.</a:t>
            </a:r>
          </a:p>
        </p:txBody>
      </p:sp>
    </p:spTree>
    <p:extLst>
      <p:ext uri="{BB962C8B-B14F-4D97-AF65-F5344CB8AC3E}">
        <p14:creationId xmlns:p14="http://schemas.microsoft.com/office/powerpoint/2010/main" val="2912913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  <p:bldP spid="5" grpId="0"/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7C7C2E-B44A-06A9-9CBC-FF2E5A8E6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49" y="68094"/>
            <a:ext cx="11994204" cy="1089498"/>
          </a:xfr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rmAutofit/>
          </a:bodyPr>
          <a:lstStyle/>
          <a:p>
            <a:pPr algn="ctr"/>
            <a:r>
              <a:rPr lang="fr-FR" dirty="0"/>
              <a:t>Problème pour s’entraîner (à coller)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88D5630-C87A-EED1-E3BC-D3818B627A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7452" y="1241276"/>
            <a:ext cx="8477095" cy="5616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392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7C7C2E-B44A-06A9-9CBC-FF2E5A8E6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49" y="68094"/>
            <a:ext cx="11994204" cy="1089498"/>
          </a:xfr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/>
            <a:r>
              <a:rPr lang="fr-FR" dirty="0"/>
              <a:t>Problème pour s’entraîner - correction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BF7AC14-9BA6-485C-90B3-C53EAF237EE1}"/>
              </a:ext>
            </a:extLst>
          </p:cNvPr>
          <p:cNvSpPr txBox="1"/>
          <p:nvPr/>
        </p:nvSpPr>
        <p:spPr>
          <a:xfrm>
            <a:off x="2397117" y="1023277"/>
            <a:ext cx="2806480" cy="901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000" u="sng" dirty="0">
                <a:latin typeface="Arial" panose="020B0604020202020204" pitchFamily="34" charset="0"/>
                <a:cs typeface="Arial" panose="020B0604020202020204" pitchFamily="34" charset="0"/>
              </a:rPr>
              <a:t>Je réfléchis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1666831B-D31A-4896-BCDD-EE7A81F2EBED}"/>
              </a:ext>
            </a:extLst>
          </p:cNvPr>
          <p:cNvCxnSpPr>
            <a:cxnSpLocks/>
          </p:cNvCxnSpPr>
          <p:nvPr/>
        </p:nvCxnSpPr>
        <p:spPr>
          <a:xfrm>
            <a:off x="7611288" y="1394894"/>
            <a:ext cx="29642" cy="4298842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Légende : encadrée à une bordure 4">
            <a:extLst>
              <a:ext uri="{FF2B5EF4-FFF2-40B4-BE49-F238E27FC236}">
                <a16:creationId xmlns:a16="http://schemas.microsoft.com/office/drawing/2014/main" id="{C9936273-5CC1-4C5F-BC59-5F175E35A6C1}"/>
              </a:ext>
            </a:extLst>
          </p:cNvPr>
          <p:cNvSpPr/>
          <p:nvPr/>
        </p:nvSpPr>
        <p:spPr>
          <a:xfrm>
            <a:off x="8630444" y="1276926"/>
            <a:ext cx="2611225" cy="793756"/>
          </a:xfrm>
          <a:prstGeom prst="accentCallout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Trace un trait à 7 carreaux du bord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69BC81B-97E7-4716-94C6-BB95F3EEE372}"/>
              </a:ext>
            </a:extLst>
          </p:cNvPr>
          <p:cNvSpPr txBox="1"/>
          <p:nvPr/>
        </p:nvSpPr>
        <p:spPr>
          <a:xfrm>
            <a:off x="8601525" y="1023277"/>
            <a:ext cx="2806480" cy="901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000" u="sng" dirty="0">
                <a:latin typeface="Arial" panose="020B0604020202020204" pitchFamily="34" charset="0"/>
                <a:cs typeface="Arial" panose="020B0604020202020204" pitchFamily="34" charset="0"/>
              </a:rPr>
              <a:t>Je réponds</a:t>
            </a:r>
          </a:p>
        </p:txBody>
      </p:sp>
      <p:sp>
        <p:nvSpPr>
          <p:cNvPr id="9" name="Légende : encadrée à une bordure 8">
            <a:extLst>
              <a:ext uri="{FF2B5EF4-FFF2-40B4-BE49-F238E27FC236}">
                <a16:creationId xmlns:a16="http://schemas.microsoft.com/office/drawing/2014/main" id="{55203FE2-8E62-4F3A-9057-BFF348E2C9A0}"/>
              </a:ext>
            </a:extLst>
          </p:cNvPr>
          <p:cNvSpPr/>
          <p:nvPr/>
        </p:nvSpPr>
        <p:spPr>
          <a:xfrm>
            <a:off x="2380493" y="1583922"/>
            <a:ext cx="2611225" cy="793756"/>
          </a:xfrm>
          <a:prstGeom prst="accentCallout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Fais une phrase par opération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3DB52F9-A4D0-4F24-A1BD-C964BC1152C3}"/>
              </a:ext>
            </a:extLst>
          </p:cNvPr>
          <p:cNvSpPr txBox="1"/>
          <p:nvPr/>
        </p:nvSpPr>
        <p:spPr>
          <a:xfrm>
            <a:off x="-63059" y="1934604"/>
            <a:ext cx="76743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1. Je cherche combien de temps </a:t>
            </a:r>
            <a:r>
              <a:rPr lang="fr-FR" sz="3600" dirty="0" err="1">
                <a:latin typeface="Arial" panose="020B0604020202020204" pitchFamily="34" charset="0"/>
                <a:cs typeface="Arial" panose="020B0604020202020204" pitchFamily="34" charset="0"/>
              </a:rPr>
              <a:t>Grok</a:t>
            </a:r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 a appris :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3C95181-A793-4D17-AA5A-6851920AA729}"/>
              </a:ext>
            </a:extLst>
          </p:cNvPr>
          <p:cNvSpPr txBox="1"/>
          <p:nvPr/>
        </p:nvSpPr>
        <p:spPr>
          <a:xfrm>
            <a:off x="0" y="3008619"/>
            <a:ext cx="79090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2+1+3+1=7	45+30+15+50=140 (2h20) donc 9h20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67B86E5-E943-467E-85AB-102BB0B95AF3}"/>
              </a:ext>
            </a:extLst>
          </p:cNvPr>
          <p:cNvSpPr txBox="1"/>
          <p:nvPr/>
        </p:nvSpPr>
        <p:spPr>
          <a:xfrm>
            <a:off x="7640930" y="1940498"/>
            <a:ext cx="4132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1. 9h20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B90060A-7781-4ED8-9D95-A6E941231EF7}"/>
              </a:ext>
            </a:extLst>
          </p:cNvPr>
          <p:cNvSpPr txBox="1"/>
          <p:nvPr/>
        </p:nvSpPr>
        <p:spPr>
          <a:xfrm>
            <a:off x="0" y="4665290"/>
            <a:ext cx="8280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2. Je convertis en minutes :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D731975-1607-4028-BBB3-6E702BF18EB9}"/>
              </a:ext>
            </a:extLst>
          </p:cNvPr>
          <p:cNvSpPr txBox="1"/>
          <p:nvPr/>
        </p:nvSpPr>
        <p:spPr>
          <a:xfrm>
            <a:off x="0" y="5258585"/>
            <a:ext cx="7611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9 x 60 = 540 + 20 = 560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B90B67E-DD6F-49D0-9ED4-6356C015824C}"/>
              </a:ext>
            </a:extLst>
          </p:cNvPr>
          <p:cNvSpPr txBox="1"/>
          <p:nvPr/>
        </p:nvSpPr>
        <p:spPr>
          <a:xfrm>
            <a:off x="7640930" y="4665290"/>
            <a:ext cx="45902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2. 560 minutes</a:t>
            </a:r>
          </a:p>
        </p:txBody>
      </p:sp>
    </p:spTree>
    <p:extLst>
      <p:ext uri="{BB962C8B-B14F-4D97-AF65-F5344CB8AC3E}">
        <p14:creationId xmlns:p14="http://schemas.microsoft.com/office/powerpoint/2010/main" val="2989617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5" grpId="0" animBg="1"/>
      <p:bldP spid="5" grpId="1" animBg="1"/>
      <p:bldP spid="8" grpId="0"/>
      <p:bldP spid="9" grpId="0" animBg="1"/>
      <p:bldP spid="9" grpId="1" animBg="1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26EF7F-51F0-526D-ACF7-856F155381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273906-A16D-F106-6C32-377EB033D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49" y="68093"/>
            <a:ext cx="11994204" cy="1274323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/>
            <a:r>
              <a:rPr lang="fr-FR" dirty="0"/>
              <a:t>Le vocabulaire à apprendre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8EFFA7C-43B3-B455-2739-C8EB9BEF7DBE}"/>
              </a:ext>
            </a:extLst>
          </p:cNvPr>
          <p:cNvSpPr txBox="1"/>
          <p:nvPr/>
        </p:nvSpPr>
        <p:spPr>
          <a:xfrm>
            <a:off x="3093027" y="1253007"/>
            <a:ext cx="5983247" cy="5536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000" dirty="0">
                <a:solidFill>
                  <a:srgbClr val="0070C0"/>
                </a:solidFill>
              </a:rPr>
              <a:t>Edmée (</a:t>
            </a:r>
            <a:r>
              <a:rPr lang="fr-FR" sz="4000" dirty="0" err="1">
                <a:solidFill>
                  <a:srgbClr val="0070C0"/>
                </a:solidFill>
              </a:rPr>
              <a:t>np</a:t>
            </a:r>
            <a:r>
              <a:rPr lang="fr-FR" sz="4000" dirty="0">
                <a:solidFill>
                  <a:srgbClr val="0070C0"/>
                </a:solidFill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fr-FR" sz="4000" dirty="0">
                <a:solidFill>
                  <a:srgbClr val="0070C0"/>
                </a:solidFill>
              </a:rPr>
              <a:t>Hubert (</a:t>
            </a:r>
            <a:r>
              <a:rPr lang="fr-FR" sz="4000" dirty="0" err="1">
                <a:solidFill>
                  <a:srgbClr val="0070C0"/>
                </a:solidFill>
              </a:rPr>
              <a:t>np</a:t>
            </a:r>
            <a:r>
              <a:rPr lang="fr-FR" sz="4000" dirty="0">
                <a:solidFill>
                  <a:srgbClr val="0070C0"/>
                </a:solidFill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fr-FR" sz="4000" dirty="0">
                <a:solidFill>
                  <a:srgbClr val="FF0000"/>
                </a:solidFill>
              </a:rPr>
              <a:t>congeler (v1)</a:t>
            </a:r>
          </a:p>
          <a:p>
            <a:pPr algn="ctr">
              <a:lnSpc>
                <a:spcPct val="150000"/>
              </a:lnSpc>
            </a:pPr>
            <a:r>
              <a:rPr lang="fr-FR" sz="4000" dirty="0">
                <a:solidFill>
                  <a:srgbClr val="0070C0"/>
                </a:solidFill>
              </a:rPr>
              <a:t>une époque (</a:t>
            </a:r>
            <a:r>
              <a:rPr lang="fr-FR" sz="4000" dirty="0" err="1">
                <a:solidFill>
                  <a:srgbClr val="0070C0"/>
                </a:solidFill>
              </a:rPr>
              <a:t>nc</a:t>
            </a:r>
            <a:r>
              <a:rPr lang="fr-FR" sz="4000" dirty="0">
                <a:solidFill>
                  <a:srgbClr val="0070C0"/>
                </a:solidFill>
              </a:rPr>
              <a:t>) </a:t>
            </a:r>
          </a:p>
          <a:p>
            <a:pPr algn="ctr">
              <a:lnSpc>
                <a:spcPct val="150000"/>
              </a:lnSpc>
            </a:pPr>
            <a:r>
              <a:rPr lang="fr-FR" sz="4000" dirty="0">
                <a:solidFill>
                  <a:srgbClr val="0070C0"/>
                </a:solidFill>
              </a:rPr>
              <a:t>une aventure (</a:t>
            </a:r>
            <a:r>
              <a:rPr lang="fr-FR" sz="4000" dirty="0" err="1">
                <a:solidFill>
                  <a:srgbClr val="0070C0"/>
                </a:solidFill>
              </a:rPr>
              <a:t>nc</a:t>
            </a:r>
            <a:r>
              <a:rPr lang="fr-FR" sz="4000" dirty="0">
                <a:solidFill>
                  <a:srgbClr val="0070C0"/>
                </a:solidFill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fr-FR" sz="4000" dirty="0">
                <a:solidFill>
                  <a:schemeClr val="accent2">
                    <a:lumMod val="50000"/>
                  </a:schemeClr>
                </a:solidFill>
              </a:rPr>
              <a:t>extraordinaire (adj)</a:t>
            </a:r>
          </a:p>
        </p:txBody>
      </p:sp>
    </p:spTree>
    <p:extLst>
      <p:ext uri="{BB962C8B-B14F-4D97-AF65-F5344CB8AC3E}">
        <p14:creationId xmlns:p14="http://schemas.microsoft.com/office/powerpoint/2010/main" val="456553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7C7C2E-B44A-06A9-9CBC-FF2E5A8E6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49" y="68093"/>
            <a:ext cx="11994204" cy="1274323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/>
            <a:r>
              <a:rPr lang="fr-FR" dirty="0"/>
              <a:t>Transposition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5201593-499D-5BC4-5EFF-AB52849E5395}"/>
              </a:ext>
            </a:extLst>
          </p:cNvPr>
          <p:cNvSpPr txBox="1"/>
          <p:nvPr/>
        </p:nvSpPr>
        <p:spPr>
          <a:xfrm>
            <a:off x="171300" y="1529224"/>
            <a:ext cx="11994204" cy="1843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000" dirty="0"/>
              <a:t>Notre devoir est de l’aider à se réadapter à notre époque.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8EE40D8-6217-FE1B-7DED-A9A477F1A451}"/>
              </a:ext>
            </a:extLst>
          </p:cNvPr>
          <p:cNvSpPr txBox="1"/>
          <p:nvPr/>
        </p:nvSpPr>
        <p:spPr>
          <a:xfrm>
            <a:off x="-26496" y="3710824"/>
            <a:ext cx="12192000" cy="920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000" dirty="0"/>
              <a:t>Réécris cette phrase à la forme négative.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EF12C77-6910-4063-A47B-0159F855DD5B}"/>
              </a:ext>
            </a:extLst>
          </p:cNvPr>
          <p:cNvSpPr txBox="1"/>
          <p:nvPr/>
        </p:nvSpPr>
        <p:spPr>
          <a:xfrm>
            <a:off x="-11349" y="4631076"/>
            <a:ext cx="12192000" cy="2028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000" dirty="0"/>
              <a:t>Notre devoir </a:t>
            </a:r>
            <a:r>
              <a:rPr lang="fr-FR" sz="4800" b="1" dirty="0">
                <a:solidFill>
                  <a:srgbClr val="FF0000"/>
                </a:solidFill>
              </a:rPr>
              <a:t>n’</a:t>
            </a:r>
            <a:r>
              <a:rPr lang="fr-FR" sz="4000" dirty="0"/>
              <a:t>est</a:t>
            </a:r>
            <a:r>
              <a:rPr lang="fr-FR" sz="4800" b="1" dirty="0">
                <a:solidFill>
                  <a:srgbClr val="FF0000"/>
                </a:solidFill>
              </a:rPr>
              <a:t> pas </a:t>
            </a:r>
            <a:r>
              <a:rPr lang="fr-FR" sz="4000" dirty="0"/>
              <a:t>de l’aider à se réadapter à notre époque.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4097395-B1EC-4F8D-8499-C99A847399E9}"/>
              </a:ext>
            </a:extLst>
          </p:cNvPr>
          <p:cNvSpPr/>
          <p:nvPr/>
        </p:nvSpPr>
        <p:spPr>
          <a:xfrm>
            <a:off x="3257842" y="2527611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44531C2E-0670-4FF4-9F86-D86B6FC53C85}"/>
              </a:ext>
            </a:extLst>
          </p:cNvPr>
          <p:cNvSpPr/>
          <p:nvPr/>
        </p:nvSpPr>
        <p:spPr>
          <a:xfrm>
            <a:off x="1629431" y="3244174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E3EC9719-1141-CC97-D4FA-73D010409825}"/>
              </a:ext>
            </a:extLst>
          </p:cNvPr>
          <p:cNvSpPr/>
          <p:nvPr/>
        </p:nvSpPr>
        <p:spPr>
          <a:xfrm>
            <a:off x="2601263" y="2347797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C724606-3D74-FCE3-E9EC-387C5A9E620D}"/>
              </a:ext>
            </a:extLst>
          </p:cNvPr>
          <p:cNvSpPr/>
          <p:nvPr/>
        </p:nvSpPr>
        <p:spPr>
          <a:xfrm>
            <a:off x="5340538" y="2342785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Triangle isocèle 10">
            <a:extLst>
              <a:ext uri="{FF2B5EF4-FFF2-40B4-BE49-F238E27FC236}">
                <a16:creationId xmlns:a16="http://schemas.microsoft.com/office/drawing/2014/main" id="{0A8B7107-281D-138E-7028-FFA8774EA56E}"/>
              </a:ext>
            </a:extLst>
          </p:cNvPr>
          <p:cNvSpPr/>
          <p:nvPr/>
        </p:nvSpPr>
        <p:spPr>
          <a:xfrm>
            <a:off x="5770490" y="2352217"/>
            <a:ext cx="165370" cy="184826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Triangle isocèle 13">
            <a:extLst>
              <a:ext uri="{FF2B5EF4-FFF2-40B4-BE49-F238E27FC236}">
                <a16:creationId xmlns:a16="http://schemas.microsoft.com/office/drawing/2014/main" id="{F74337B0-F6F5-E2D6-955D-C1E51CD559A3}"/>
              </a:ext>
            </a:extLst>
          </p:cNvPr>
          <p:cNvSpPr/>
          <p:nvPr/>
        </p:nvSpPr>
        <p:spPr>
          <a:xfrm>
            <a:off x="3257734" y="2347797"/>
            <a:ext cx="165370" cy="184826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F03E05-D89A-217D-B697-D117D163E9DF}"/>
              </a:ext>
            </a:extLst>
          </p:cNvPr>
          <p:cNvSpPr/>
          <p:nvPr/>
        </p:nvSpPr>
        <p:spPr>
          <a:xfrm>
            <a:off x="8372675" y="2342785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Triangle isocèle 8">
            <a:extLst>
              <a:ext uri="{FF2B5EF4-FFF2-40B4-BE49-F238E27FC236}">
                <a16:creationId xmlns:a16="http://schemas.microsoft.com/office/drawing/2014/main" id="{7631CCA0-C822-E4EF-16A3-1F43BA94E885}"/>
              </a:ext>
            </a:extLst>
          </p:cNvPr>
          <p:cNvSpPr/>
          <p:nvPr/>
        </p:nvSpPr>
        <p:spPr>
          <a:xfrm>
            <a:off x="6242848" y="2342785"/>
            <a:ext cx="165370" cy="184826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Triangle isocèle 16">
            <a:extLst>
              <a:ext uri="{FF2B5EF4-FFF2-40B4-BE49-F238E27FC236}">
                <a16:creationId xmlns:a16="http://schemas.microsoft.com/office/drawing/2014/main" id="{4080F0D5-F520-2E2D-0049-1F269881E9D9}"/>
              </a:ext>
            </a:extLst>
          </p:cNvPr>
          <p:cNvSpPr/>
          <p:nvPr/>
        </p:nvSpPr>
        <p:spPr>
          <a:xfrm>
            <a:off x="8814459" y="2352217"/>
            <a:ext cx="165370" cy="184826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50079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3" grpId="0"/>
      <p:bldP spid="6" grpId="0"/>
      <p:bldP spid="12" grpId="0" animBg="1"/>
      <p:bldP spid="10" grpId="0" animBg="1"/>
      <p:bldP spid="5" grpId="0" animBg="1"/>
      <p:bldP spid="7" grpId="0" animBg="1"/>
      <p:bldP spid="11" grpId="0" animBg="1"/>
      <p:bldP spid="14" grpId="0" animBg="1"/>
      <p:bldP spid="15" grpId="0" animBg="1"/>
      <p:bldP spid="9" grpId="0" animBg="1"/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7C7C2E-B44A-06A9-9CBC-FF2E5A8E6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49" y="68093"/>
            <a:ext cx="11994204" cy="1274323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/>
            <a:r>
              <a:rPr lang="fr-FR" dirty="0"/>
              <a:t>Analyse grammaticale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5201593-499D-5BC4-5EFF-AB52849E5395}"/>
              </a:ext>
            </a:extLst>
          </p:cNvPr>
          <p:cNvSpPr txBox="1"/>
          <p:nvPr/>
        </p:nvSpPr>
        <p:spPr>
          <a:xfrm>
            <a:off x="87549" y="1434700"/>
            <a:ext cx="11994204" cy="920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000" dirty="0"/>
              <a:t>Faisons de notre mieux pour accueillir l’homme congelé.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CFE4771-70A8-7482-CA5B-7660A396A49B}"/>
              </a:ext>
            </a:extLst>
          </p:cNvPr>
          <p:cNvSpPr/>
          <p:nvPr/>
        </p:nvSpPr>
        <p:spPr>
          <a:xfrm flipH="1">
            <a:off x="2379406" y="1774188"/>
            <a:ext cx="1229032" cy="476655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                                                     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FDB3655-F691-A299-D606-8781318D547D}"/>
              </a:ext>
            </a:extLst>
          </p:cNvPr>
          <p:cNvSpPr/>
          <p:nvPr/>
        </p:nvSpPr>
        <p:spPr>
          <a:xfrm>
            <a:off x="8318089" y="1768277"/>
            <a:ext cx="1671485" cy="472343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                                                    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F8D62D9B-D13C-D905-C076-A83DD4A06719}"/>
              </a:ext>
            </a:extLst>
          </p:cNvPr>
          <p:cNvSpPr/>
          <p:nvPr/>
        </p:nvSpPr>
        <p:spPr>
          <a:xfrm flipH="1">
            <a:off x="5007336" y="1768277"/>
            <a:ext cx="1088664" cy="472343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                                                    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6F6676E-22F7-7390-F5E8-D7FB83C316E5}"/>
              </a:ext>
            </a:extLst>
          </p:cNvPr>
          <p:cNvSpPr txBox="1"/>
          <p:nvPr/>
        </p:nvSpPr>
        <p:spPr>
          <a:xfrm>
            <a:off x="-11349" y="3290835"/>
            <a:ext cx="119942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rgbClr val="00B050"/>
                </a:solidFill>
              </a:rPr>
              <a:t>notre</a:t>
            </a:r>
            <a:r>
              <a:rPr lang="fr-FR" sz="4000" dirty="0"/>
              <a:t>: déterminant </a:t>
            </a:r>
            <a:r>
              <a:rPr lang="fr-FR" sz="4000" dirty="0">
                <a:solidFill>
                  <a:schemeClr val="accent2"/>
                </a:solidFill>
              </a:rPr>
              <a:t>possessif</a:t>
            </a:r>
            <a:r>
              <a:rPr lang="fr-FR" sz="4000" dirty="0"/>
              <a:t>, masculin, singulier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286D97A-0341-2B31-B5B9-532A34EB5DAA}"/>
              </a:ext>
            </a:extLst>
          </p:cNvPr>
          <p:cNvSpPr txBox="1"/>
          <p:nvPr/>
        </p:nvSpPr>
        <p:spPr>
          <a:xfrm>
            <a:off x="-11349" y="4466663"/>
            <a:ext cx="122033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chemeClr val="accent2"/>
                </a:solidFill>
              </a:rPr>
              <a:t>pour</a:t>
            </a:r>
            <a:r>
              <a:rPr lang="fr-FR" sz="4000" dirty="0">
                <a:solidFill>
                  <a:srgbClr val="FF0000"/>
                </a:solidFill>
              </a:rPr>
              <a:t> </a:t>
            </a:r>
            <a:r>
              <a:rPr lang="fr-FR" sz="4000" dirty="0"/>
              <a:t>: préposition, invariable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ACAA1A9-97A6-3B3C-24EE-BD4A8C87568A}"/>
              </a:ext>
            </a:extLst>
          </p:cNvPr>
          <p:cNvSpPr txBox="1"/>
          <p:nvPr/>
        </p:nvSpPr>
        <p:spPr>
          <a:xfrm>
            <a:off x="0" y="5642491"/>
            <a:ext cx="11994204" cy="920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000" dirty="0">
                <a:solidFill>
                  <a:srgbClr val="0070C0"/>
                </a:solidFill>
              </a:rPr>
              <a:t>homme </a:t>
            </a:r>
            <a:r>
              <a:rPr lang="fr-FR" sz="4000" dirty="0"/>
              <a:t>: nom commun, masculin, singulier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528597B-455D-4C70-85D6-9719A71E5400}"/>
              </a:ext>
            </a:extLst>
          </p:cNvPr>
          <p:cNvSpPr/>
          <p:nvPr/>
        </p:nvSpPr>
        <p:spPr>
          <a:xfrm>
            <a:off x="1447649" y="2219540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12A1E092-8484-E0CA-8473-E8EFC73F0FA0}"/>
              </a:ext>
            </a:extLst>
          </p:cNvPr>
          <p:cNvSpPr/>
          <p:nvPr/>
        </p:nvSpPr>
        <p:spPr>
          <a:xfrm>
            <a:off x="9741137" y="2240620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858EB57F-FA19-C659-C9F9-BD731C2AF489}"/>
              </a:ext>
            </a:extLst>
          </p:cNvPr>
          <p:cNvSpPr/>
          <p:nvPr/>
        </p:nvSpPr>
        <p:spPr>
          <a:xfrm>
            <a:off x="4728308" y="2228621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4147C91E-D2E4-09B1-6258-4B4CD88B02E1}"/>
              </a:ext>
            </a:extLst>
          </p:cNvPr>
          <p:cNvSpPr/>
          <p:nvPr/>
        </p:nvSpPr>
        <p:spPr>
          <a:xfrm>
            <a:off x="11488105" y="2233663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558C217-DC94-889D-261A-3D053931186A}"/>
              </a:ext>
            </a:extLst>
          </p:cNvPr>
          <p:cNvSpPr/>
          <p:nvPr/>
        </p:nvSpPr>
        <p:spPr>
          <a:xfrm>
            <a:off x="7724441" y="2219540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23327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 animBg="1"/>
      <p:bldP spid="8" grpId="0" animBg="1"/>
      <p:bldP spid="9" grpId="0" animBg="1"/>
      <p:bldP spid="10" grpId="0"/>
      <p:bldP spid="11" grpId="0"/>
      <p:bldP spid="12" grpId="0"/>
      <p:bldP spid="22" grpId="0" animBg="1"/>
      <p:bldP spid="7" grpId="0" animBg="1"/>
      <p:bldP spid="18" grpId="0" animBg="1"/>
      <p:bldP spid="14" grpId="0" animBg="1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E56D58-3B57-3A81-8565-38F59085A2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6F9401-3F65-7645-2DC5-6EA1F0A7B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47" y="68094"/>
            <a:ext cx="12016906" cy="1107564"/>
          </a:xfrm>
          <a:solidFill>
            <a:schemeClr val="accent6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rmAutofit/>
          </a:bodyPr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Conjugue le verbe « dire » au présent de l’indicatif.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EE20DDE-42CE-EEED-2481-026911D9A5D1}"/>
              </a:ext>
            </a:extLst>
          </p:cNvPr>
          <p:cNvSpPr txBox="1"/>
          <p:nvPr/>
        </p:nvSpPr>
        <p:spPr>
          <a:xfrm>
            <a:off x="2585885" y="2078432"/>
            <a:ext cx="2753032" cy="3671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Je di</a:t>
            </a:r>
            <a:r>
              <a:rPr lang="fr-FR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  <a:p>
            <a:pPr>
              <a:lnSpc>
                <a:spcPct val="150000"/>
              </a:lnSpc>
            </a:pPr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Tu di</a:t>
            </a:r>
            <a:r>
              <a:rPr lang="fr-FR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  <a:p>
            <a:pPr>
              <a:lnSpc>
                <a:spcPct val="150000"/>
              </a:lnSpc>
            </a:pPr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Il di</a:t>
            </a:r>
            <a:r>
              <a:rPr lang="fr-FR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</a:p>
          <a:p>
            <a:pPr>
              <a:lnSpc>
                <a:spcPct val="150000"/>
              </a:lnSpc>
            </a:pPr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elle di</a:t>
            </a:r>
            <a:r>
              <a:rPr lang="fr-FR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18B7E54-953D-6FF2-578B-5BBC7A25086A}"/>
              </a:ext>
            </a:extLst>
          </p:cNvPr>
          <p:cNvSpPr txBox="1"/>
          <p:nvPr/>
        </p:nvSpPr>
        <p:spPr>
          <a:xfrm>
            <a:off x="7714109" y="2078432"/>
            <a:ext cx="3160369" cy="3671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Nous dis</a:t>
            </a:r>
            <a:r>
              <a:rPr lang="fr-FR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ons</a:t>
            </a:r>
          </a:p>
          <a:p>
            <a:pPr>
              <a:lnSpc>
                <a:spcPct val="150000"/>
              </a:lnSpc>
            </a:pPr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Vous dî</a:t>
            </a:r>
            <a:r>
              <a:rPr lang="fr-FR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</a:t>
            </a:r>
          </a:p>
          <a:p>
            <a:pPr>
              <a:lnSpc>
                <a:spcPct val="150000"/>
              </a:lnSpc>
            </a:pPr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Ils dis</a:t>
            </a:r>
            <a:r>
              <a:rPr lang="fr-FR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</a:t>
            </a:r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fr-FR" sz="4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Elles dis</a:t>
            </a:r>
            <a:r>
              <a:rPr lang="fr-FR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</a:t>
            </a:r>
          </a:p>
        </p:txBody>
      </p:sp>
    </p:spTree>
    <p:extLst>
      <p:ext uri="{BB962C8B-B14F-4D97-AF65-F5344CB8AC3E}">
        <p14:creationId xmlns:p14="http://schemas.microsoft.com/office/powerpoint/2010/main" val="1519044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46177A7-14AC-2A3A-7DF0-959477EE31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5" t="1893" r="2366" b="2524"/>
          <a:stretch>
            <a:fillRect/>
          </a:stretch>
        </p:blipFill>
        <p:spPr>
          <a:xfrm>
            <a:off x="1602658" y="334296"/>
            <a:ext cx="8947355" cy="59583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387675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33917C-DC65-E87B-3E9A-B40D0164EC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19E717-0165-4B47-297A-988B042F6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49" y="68093"/>
            <a:ext cx="11994204" cy="1274323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rmAutofit/>
          </a:bodyPr>
          <a:lstStyle/>
          <a:p>
            <a:pPr algn="ctr"/>
            <a:r>
              <a:rPr lang="fr-FR" dirty="0"/>
              <a:t>Vocabulaire de la dictée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9EF0747-C070-E01D-3324-86B3B21492A0}"/>
              </a:ext>
            </a:extLst>
          </p:cNvPr>
          <p:cNvSpPr txBox="1"/>
          <p:nvPr/>
        </p:nvSpPr>
        <p:spPr>
          <a:xfrm>
            <a:off x="0" y="2573573"/>
            <a:ext cx="12192000" cy="1710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8000" dirty="0" err="1">
                <a:latin typeface="Arial" panose="020B0604020202020204" pitchFamily="34" charset="0"/>
                <a:cs typeface="Arial" panose="020B0604020202020204" pitchFamily="34" charset="0"/>
              </a:rPr>
              <a:t>Hibernatus</a:t>
            </a:r>
            <a:endParaRPr lang="fr-FR" sz="8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609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ED039F-D6EC-109E-AF28-18E23350CD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1D7926-A4DB-2AC1-B863-79290AC55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49" y="68094"/>
            <a:ext cx="11994204" cy="924964"/>
          </a:xfr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rmAutofit/>
          </a:bodyPr>
          <a:lstStyle/>
          <a:p>
            <a:pPr algn="ctr"/>
            <a:r>
              <a:rPr lang="fr-FR" dirty="0"/>
              <a:t>Problème (à coller)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D64AC05-4771-2B1E-6F0E-41723F6C8A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9217" y="1146640"/>
            <a:ext cx="9053565" cy="5711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916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7C7C2E-B44A-06A9-9CBC-FF2E5A8E6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49" y="68093"/>
            <a:ext cx="11994204" cy="1274323"/>
          </a:xfr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/>
            <a:r>
              <a:rPr lang="fr-FR" dirty="0"/>
              <a:t>Calcul mental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5201593-499D-5BC4-5EFF-AB52849E5395}"/>
              </a:ext>
            </a:extLst>
          </p:cNvPr>
          <p:cNvSpPr txBox="1"/>
          <p:nvPr/>
        </p:nvSpPr>
        <p:spPr>
          <a:xfrm>
            <a:off x="0" y="1498058"/>
            <a:ext cx="11971506" cy="920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000" dirty="0">
                <a:solidFill>
                  <a:srgbClr val="00B050"/>
                </a:solidFill>
              </a:rPr>
              <a:t>0</a:t>
            </a:r>
            <a:r>
              <a:rPr lang="fr-FR" sz="4000" dirty="0"/>
              <a:t> – </a:t>
            </a:r>
            <a:r>
              <a:rPr lang="fr-FR" sz="4000" dirty="0">
                <a:solidFill>
                  <a:schemeClr val="accent2"/>
                </a:solidFill>
              </a:rPr>
              <a:t>1</a:t>
            </a:r>
            <a:r>
              <a:rPr lang="fr-FR" sz="4000" dirty="0"/>
              <a:t> – </a:t>
            </a:r>
            <a:r>
              <a:rPr lang="fr-FR" sz="4000" dirty="0">
                <a:solidFill>
                  <a:srgbClr val="FF0000"/>
                </a:solidFill>
              </a:rPr>
              <a:t>2</a:t>
            </a:r>
            <a:r>
              <a:rPr lang="fr-FR" sz="4000" dirty="0"/>
              <a:t> : 56 – 36 – 16 – 72 – 42 – 63 – 35 – 24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3330168-2105-64CE-BBCA-B9AEE043FCEA}"/>
              </a:ext>
            </a:extLst>
          </p:cNvPr>
          <p:cNvSpPr txBox="1"/>
          <p:nvPr/>
        </p:nvSpPr>
        <p:spPr>
          <a:xfrm>
            <a:off x="0" y="2330245"/>
            <a:ext cx="11971506" cy="920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000" dirty="0">
                <a:solidFill>
                  <a:srgbClr val="00B050"/>
                </a:solidFill>
              </a:rPr>
              <a:t>1</a:t>
            </a:r>
            <a:r>
              <a:rPr lang="fr-FR" sz="4000" dirty="0"/>
              <a:t> – </a:t>
            </a:r>
            <a:r>
              <a:rPr lang="fr-FR" sz="4000" dirty="0">
                <a:solidFill>
                  <a:schemeClr val="accent2"/>
                </a:solidFill>
              </a:rPr>
              <a:t>2</a:t>
            </a:r>
            <a:r>
              <a:rPr lang="fr-FR" sz="4000" dirty="0"/>
              <a:t> – </a:t>
            </a:r>
            <a:r>
              <a:rPr lang="fr-FR" sz="4000" dirty="0">
                <a:solidFill>
                  <a:srgbClr val="FF0000"/>
                </a:solidFill>
              </a:rPr>
              <a:t>3</a:t>
            </a:r>
            <a:r>
              <a:rPr lang="fr-FR" sz="4000" dirty="0"/>
              <a:t> : 13,23 – 2,75 – 9,01 – 7,47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9F2E297-38AE-425A-BD45-36877342F175}"/>
              </a:ext>
            </a:extLst>
          </p:cNvPr>
          <p:cNvSpPr txBox="1"/>
          <p:nvPr/>
        </p:nvSpPr>
        <p:spPr>
          <a:xfrm>
            <a:off x="0" y="3250497"/>
            <a:ext cx="11971506" cy="920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000" dirty="0">
                <a:solidFill>
                  <a:srgbClr val="00B050"/>
                </a:solidFill>
              </a:rPr>
              <a:t>1</a:t>
            </a:r>
            <a:r>
              <a:rPr lang="fr-FR" sz="4000" dirty="0"/>
              <a:t> – </a:t>
            </a:r>
            <a:r>
              <a:rPr lang="fr-FR" sz="4000" dirty="0">
                <a:solidFill>
                  <a:schemeClr val="accent2"/>
                </a:solidFill>
              </a:rPr>
              <a:t>2</a:t>
            </a:r>
            <a:r>
              <a:rPr lang="fr-FR" sz="4000" dirty="0"/>
              <a:t> – </a:t>
            </a:r>
            <a:r>
              <a:rPr lang="fr-FR" sz="4000" dirty="0">
                <a:solidFill>
                  <a:srgbClr val="FF0000"/>
                </a:solidFill>
              </a:rPr>
              <a:t>3</a:t>
            </a:r>
            <a:r>
              <a:rPr lang="fr-FR" sz="4000" dirty="0"/>
              <a:t> : 	732 – 608 – 212 – 54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FC87C6E-4FAB-49E3-8AFD-BFAC49D0E7AA}"/>
              </a:ext>
            </a:extLst>
          </p:cNvPr>
          <p:cNvSpPr txBox="1"/>
          <p:nvPr/>
        </p:nvSpPr>
        <p:spPr>
          <a:xfrm>
            <a:off x="0" y="4082684"/>
            <a:ext cx="11971506" cy="1843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000" dirty="0">
                <a:solidFill>
                  <a:srgbClr val="00B050"/>
                </a:solidFill>
              </a:rPr>
              <a:t>0</a:t>
            </a:r>
            <a:r>
              <a:rPr lang="fr-FR" sz="4000" dirty="0"/>
              <a:t> – </a:t>
            </a:r>
            <a:r>
              <a:rPr lang="fr-FR" sz="4000" dirty="0">
                <a:solidFill>
                  <a:schemeClr val="accent2"/>
                </a:solidFill>
              </a:rPr>
              <a:t>1</a:t>
            </a:r>
            <a:r>
              <a:rPr lang="fr-FR" sz="4000" dirty="0"/>
              <a:t> – </a:t>
            </a:r>
            <a:r>
              <a:rPr lang="fr-FR" sz="4000" dirty="0">
                <a:solidFill>
                  <a:srgbClr val="FF0000"/>
                </a:solidFill>
              </a:rPr>
              <a:t>2</a:t>
            </a:r>
            <a:r>
              <a:rPr lang="fr-FR" sz="4000" dirty="0"/>
              <a:t> : 	232 562 548 262 – 800 150 360 598</a:t>
            </a:r>
          </a:p>
          <a:p>
            <a:pPr>
              <a:lnSpc>
                <a:spcPct val="150000"/>
              </a:lnSpc>
            </a:pPr>
            <a:r>
              <a:rPr lang="fr-FR" sz="4000" dirty="0"/>
              <a:t>			12 300 236 255 – 400 000 321 569</a:t>
            </a:r>
          </a:p>
        </p:txBody>
      </p:sp>
    </p:spTree>
    <p:extLst>
      <p:ext uri="{BB962C8B-B14F-4D97-AF65-F5344CB8AC3E}">
        <p14:creationId xmlns:p14="http://schemas.microsoft.com/office/powerpoint/2010/main" val="2670297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3" grpId="0"/>
      <p:bldP spid="5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7C7C2E-B44A-06A9-9CBC-FF2E5A8E6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49" y="68093"/>
            <a:ext cx="11994204" cy="1274323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/>
            <a:r>
              <a:rPr lang="fr-FR" dirty="0"/>
              <a:t>Dictée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5201593-499D-5BC4-5EFF-AB52849E5395}"/>
              </a:ext>
            </a:extLst>
          </p:cNvPr>
          <p:cNvSpPr txBox="1"/>
          <p:nvPr/>
        </p:nvSpPr>
        <p:spPr>
          <a:xfrm>
            <a:off x="0" y="1107092"/>
            <a:ext cx="12192000" cy="5536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000" dirty="0"/>
              <a:t>Edmée : Oh ! Mon cher Hubert, c’est terrible !</a:t>
            </a:r>
          </a:p>
          <a:p>
            <a:pPr>
              <a:lnSpc>
                <a:spcPct val="150000"/>
              </a:lnSpc>
            </a:pPr>
            <a:r>
              <a:rPr lang="fr-FR" sz="4000" dirty="0"/>
              <a:t>Hubert : Mais enfin, Edmée, que se passe-t-il ?</a:t>
            </a:r>
          </a:p>
          <a:p>
            <a:pPr>
              <a:lnSpc>
                <a:spcPct val="150000"/>
              </a:lnSpc>
            </a:pPr>
            <a:r>
              <a:rPr lang="fr-FR" sz="4000" dirty="0"/>
              <a:t>Edmée : Ils ont retrouvé un homme congelé dans la glace, et il est vivant !</a:t>
            </a:r>
          </a:p>
          <a:p>
            <a:pPr>
              <a:lnSpc>
                <a:spcPct val="150000"/>
              </a:lnSpc>
            </a:pPr>
            <a:r>
              <a:rPr lang="fr-FR" sz="4000" dirty="0"/>
              <a:t>Hubert : Vivant ? Mais c’est impossible !</a:t>
            </a:r>
          </a:p>
          <a:p>
            <a:pPr>
              <a:lnSpc>
                <a:spcPct val="150000"/>
              </a:lnSpc>
            </a:pPr>
            <a:r>
              <a:rPr lang="fr-FR" sz="4000" dirty="0"/>
              <a:t>Edmée : Si, si ! Ils disent qu’il a été congelé pendant plus 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D8A14982-00D0-1D3F-55CB-04C2801247AD}"/>
              </a:ext>
            </a:extLst>
          </p:cNvPr>
          <p:cNvSpPr/>
          <p:nvPr/>
        </p:nvSpPr>
        <p:spPr>
          <a:xfrm>
            <a:off x="9019115" y="1895824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DB14893C-DDF4-8BE8-6447-7EB400FE3B36}"/>
              </a:ext>
            </a:extLst>
          </p:cNvPr>
          <p:cNvSpPr/>
          <p:nvPr/>
        </p:nvSpPr>
        <p:spPr>
          <a:xfrm>
            <a:off x="4584409" y="1895662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3" name="Ellipse 42">
            <a:extLst>
              <a:ext uri="{FF2B5EF4-FFF2-40B4-BE49-F238E27FC236}">
                <a16:creationId xmlns:a16="http://schemas.microsoft.com/office/drawing/2014/main" id="{347F5467-0409-4AFF-809D-B77A642E72C6}"/>
              </a:ext>
            </a:extLst>
          </p:cNvPr>
          <p:cNvSpPr/>
          <p:nvPr/>
        </p:nvSpPr>
        <p:spPr>
          <a:xfrm>
            <a:off x="2618613" y="4639595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7C3D9CD-EFB8-4B49-B67A-6B9DCF169445}"/>
              </a:ext>
            </a:extLst>
          </p:cNvPr>
          <p:cNvSpPr/>
          <p:nvPr/>
        </p:nvSpPr>
        <p:spPr>
          <a:xfrm>
            <a:off x="7122526" y="2080650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7F0F040-1824-4FB3-853B-5A7644D61C21}"/>
              </a:ext>
            </a:extLst>
          </p:cNvPr>
          <p:cNvSpPr/>
          <p:nvPr/>
        </p:nvSpPr>
        <p:spPr>
          <a:xfrm>
            <a:off x="4813965" y="3752350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1" name="Triangle isocèle 50">
            <a:extLst>
              <a:ext uri="{FF2B5EF4-FFF2-40B4-BE49-F238E27FC236}">
                <a16:creationId xmlns:a16="http://schemas.microsoft.com/office/drawing/2014/main" id="{763728AF-ECA5-453F-972B-CA011628BB91}"/>
              </a:ext>
            </a:extLst>
          </p:cNvPr>
          <p:cNvSpPr/>
          <p:nvPr/>
        </p:nvSpPr>
        <p:spPr>
          <a:xfrm>
            <a:off x="7122526" y="1895824"/>
            <a:ext cx="165370" cy="184826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5967F3DF-24E9-4276-93DD-30250E7F979B}"/>
              </a:ext>
            </a:extLst>
          </p:cNvPr>
          <p:cNvSpPr/>
          <p:nvPr/>
        </p:nvSpPr>
        <p:spPr>
          <a:xfrm>
            <a:off x="8893853" y="3756518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A8899737-C7CB-43EB-8AFD-4336531CD231}"/>
              </a:ext>
            </a:extLst>
          </p:cNvPr>
          <p:cNvSpPr/>
          <p:nvPr/>
        </p:nvSpPr>
        <p:spPr>
          <a:xfrm>
            <a:off x="11641336" y="3761036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8" name="Triangle isocèle 37">
            <a:extLst>
              <a:ext uri="{FF2B5EF4-FFF2-40B4-BE49-F238E27FC236}">
                <a16:creationId xmlns:a16="http://schemas.microsoft.com/office/drawing/2014/main" id="{96C456CB-516F-4F44-8AE6-8C2ACD07F313}"/>
              </a:ext>
            </a:extLst>
          </p:cNvPr>
          <p:cNvSpPr/>
          <p:nvPr/>
        </p:nvSpPr>
        <p:spPr>
          <a:xfrm>
            <a:off x="212356" y="4634523"/>
            <a:ext cx="165370" cy="184826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7" name="Triangle isocèle 26">
            <a:extLst>
              <a:ext uri="{FF2B5EF4-FFF2-40B4-BE49-F238E27FC236}">
                <a16:creationId xmlns:a16="http://schemas.microsoft.com/office/drawing/2014/main" id="{E11BD275-A9E3-45D0-8F96-A63561D3099B}"/>
              </a:ext>
            </a:extLst>
          </p:cNvPr>
          <p:cNvSpPr/>
          <p:nvPr/>
        </p:nvSpPr>
        <p:spPr>
          <a:xfrm>
            <a:off x="2372984" y="2818560"/>
            <a:ext cx="165370" cy="184826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E71D593-78A8-4528-AAE9-72EA803515D1}"/>
              </a:ext>
            </a:extLst>
          </p:cNvPr>
          <p:cNvSpPr/>
          <p:nvPr/>
        </p:nvSpPr>
        <p:spPr>
          <a:xfrm>
            <a:off x="1158881" y="4816131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5" name="Ellipse 54">
            <a:extLst>
              <a:ext uri="{FF2B5EF4-FFF2-40B4-BE49-F238E27FC236}">
                <a16:creationId xmlns:a16="http://schemas.microsoft.com/office/drawing/2014/main" id="{5875E68E-F869-4223-AE84-978CC547DF76}"/>
              </a:ext>
            </a:extLst>
          </p:cNvPr>
          <p:cNvSpPr/>
          <p:nvPr/>
        </p:nvSpPr>
        <p:spPr>
          <a:xfrm>
            <a:off x="7215281" y="3761036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DD5238E2-1932-4691-9650-1B99AEFDE87C}"/>
              </a:ext>
            </a:extLst>
          </p:cNvPr>
          <p:cNvSpPr/>
          <p:nvPr/>
        </p:nvSpPr>
        <p:spPr>
          <a:xfrm>
            <a:off x="8417790" y="2813640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5A05B3A7-E763-8A65-D5B0-92ABDAC8A948}"/>
              </a:ext>
            </a:extLst>
          </p:cNvPr>
          <p:cNvSpPr/>
          <p:nvPr/>
        </p:nvSpPr>
        <p:spPr>
          <a:xfrm>
            <a:off x="2942157" y="5563830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Triangle isocèle 6">
            <a:extLst>
              <a:ext uri="{FF2B5EF4-FFF2-40B4-BE49-F238E27FC236}">
                <a16:creationId xmlns:a16="http://schemas.microsoft.com/office/drawing/2014/main" id="{FB14277B-EC41-BBC5-9005-FDE3F13A3A29}"/>
              </a:ext>
            </a:extLst>
          </p:cNvPr>
          <p:cNvSpPr/>
          <p:nvPr/>
        </p:nvSpPr>
        <p:spPr>
          <a:xfrm>
            <a:off x="7039841" y="2818560"/>
            <a:ext cx="165370" cy="184826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C2270E1-787E-24CA-AFBF-20303AF40121}"/>
              </a:ext>
            </a:extLst>
          </p:cNvPr>
          <p:cNvSpPr/>
          <p:nvPr/>
        </p:nvSpPr>
        <p:spPr>
          <a:xfrm>
            <a:off x="5201979" y="5748656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CBA865-0910-398D-A2B2-35DDBB70AD17}"/>
              </a:ext>
            </a:extLst>
          </p:cNvPr>
          <p:cNvSpPr/>
          <p:nvPr/>
        </p:nvSpPr>
        <p:spPr>
          <a:xfrm>
            <a:off x="2701298" y="3941344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riangle isocèle 2">
            <a:extLst>
              <a:ext uri="{FF2B5EF4-FFF2-40B4-BE49-F238E27FC236}">
                <a16:creationId xmlns:a16="http://schemas.microsoft.com/office/drawing/2014/main" id="{414024A3-460E-70FA-6177-6E2AF4A8DC63}"/>
              </a:ext>
            </a:extLst>
          </p:cNvPr>
          <p:cNvSpPr/>
          <p:nvPr/>
        </p:nvSpPr>
        <p:spPr>
          <a:xfrm>
            <a:off x="1158881" y="4634523"/>
            <a:ext cx="165370" cy="184826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2CF7C4DB-3E71-0BA8-4DB9-A45ADE9A1507}"/>
              </a:ext>
            </a:extLst>
          </p:cNvPr>
          <p:cNvSpPr/>
          <p:nvPr/>
        </p:nvSpPr>
        <p:spPr>
          <a:xfrm>
            <a:off x="7837687" y="5563830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Triangle isocèle 11">
            <a:extLst>
              <a:ext uri="{FF2B5EF4-FFF2-40B4-BE49-F238E27FC236}">
                <a16:creationId xmlns:a16="http://schemas.microsoft.com/office/drawing/2014/main" id="{D7118A07-7FFB-96BF-62AB-6E52851AE675}"/>
              </a:ext>
            </a:extLst>
          </p:cNvPr>
          <p:cNvSpPr/>
          <p:nvPr/>
        </p:nvSpPr>
        <p:spPr>
          <a:xfrm>
            <a:off x="2701298" y="3756518"/>
            <a:ext cx="165370" cy="184826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Triangle isocèle 16">
            <a:extLst>
              <a:ext uri="{FF2B5EF4-FFF2-40B4-BE49-F238E27FC236}">
                <a16:creationId xmlns:a16="http://schemas.microsoft.com/office/drawing/2014/main" id="{C2257CB0-1CA0-E857-AF5D-818986F8EFFB}"/>
              </a:ext>
            </a:extLst>
          </p:cNvPr>
          <p:cNvSpPr/>
          <p:nvPr/>
        </p:nvSpPr>
        <p:spPr>
          <a:xfrm>
            <a:off x="4072068" y="5563830"/>
            <a:ext cx="165370" cy="184826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Triangle isocèle 8">
            <a:extLst>
              <a:ext uri="{FF2B5EF4-FFF2-40B4-BE49-F238E27FC236}">
                <a16:creationId xmlns:a16="http://schemas.microsoft.com/office/drawing/2014/main" id="{2F7838A1-4BD8-4B7B-393D-8966D38A8362}"/>
              </a:ext>
            </a:extLst>
          </p:cNvPr>
          <p:cNvSpPr/>
          <p:nvPr/>
        </p:nvSpPr>
        <p:spPr>
          <a:xfrm>
            <a:off x="5201979" y="5563830"/>
            <a:ext cx="165370" cy="184826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992DA39-C793-D6EA-9725-4AE85E3C2096}"/>
              </a:ext>
            </a:extLst>
          </p:cNvPr>
          <p:cNvSpPr/>
          <p:nvPr/>
        </p:nvSpPr>
        <p:spPr>
          <a:xfrm>
            <a:off x="8629514" y="6459166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11CD634-3647-14B2-84EE-E3DE37ED9A04}"/>
              </a:ext>
            </a:extLst>
          </p:cNvPr>
          <p:cNvSpPr/>
          <p:nvPr/>
        </p:nvSpPr>
        <p:spPr>
          <a:xfrm>
            <a:off x="6957156" y="6459166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465D025-1413-C0A1-1662-B7E41DFB6E33}"/>
              </a:ext>
            </a:extLst>
          </p:cNvPr>
          <p:cNvSpPr/>
          <p:nvPr/>
        </p:nvSpPr>
        <p:spPr>
          <a:xfrm>
            <a:off x="6173250" y="6643992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4843B31-D460-9FE8-4AF5-23979B56343E}"/>
              </a:ext>
            </a:extLst>
          </p:cNvPr>
          <p:cNvSpPr/>
          <p:nvPr/>
        </p:nvSpPr>
        <p:spPr>
          <a:xfrm>
            <a:off x="4636002" y="6459166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Triangle isocèle 20">
            <a:extLst>
              <a:ext uri="{FF2B5EF4-FFF2-40B4-BE49-F238E27FC236}">
                <a16:creationId xmlns:a16="http://schemas.microsoft.com/office/drawing/2014/main" id="{D2E1654E-2C57-0F7E-B99F-5EC4BC9679B0}"/>
              </a:ext>
            </a:extLst>
          </p:cNvPr>
          <p:cNvSpPr/>
          <p:nvPr/>
        </p:nvSpPr>
        <p:spPr>
          <a:xfrm>
            <a:off x="6173250" y="6459166"/>
            <a:ext cx="165370" cy="184826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53424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7C7C2E-B44A-06A9-9CBC-FF2E5A8E6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49" y="68093"/>
            <a:ext cx="11994204" cy="551339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rmAutofit fontScale="90000"/>
          </a:bodyPr>
          <a:lstStyle/>
          <a:p>
            <a:pPr algn="ctr"/>
            <a:r>
              <a:rPr lang="fr-FR" dirty="0"/>
              <a:t>Dictée – suite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5201593-499D-5BC4-5EFF-AB52849E5395}"/>
              </a:ext>
            </a:extLst>
          </p:cNvPr>
          <p:cNvSpPr txBox="1"/>
          <p:nvPr/>
        </p:nvSpPr>
        <p:spPr>
          <a:xfrm>
            <a:off x="3608" y="304854"/>
            <a:ext cx="12188392" cy="646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000" dirty="0"/>
              <a:t>de soixante ans. C’est un véritable miracle scientifique.</a:t>
            </a:r>
          </a:p>
          <a:p>
            <a:pPr>
              <a:lnSpc>
                <a:spcPct val="150000"/>
              </a:lnSpc>
            </a:pPr>
            <a:r>
              <a:rPr lang="fr-FR" sz="4000" dirty="0"/>
              <a:t>Hubert : C’est incroyable … Mais qu’allons-nous faire de lui ?</a:t>
            </a:r>
          </a:p>
          <a:p>
            <a:pPr>
              <a:lnSpc>
                <a:spcPct val="150000"/>
              </a:lnSpc>
            </a:pPr>
            <a:r>
              <a:rPr lang="fr-FR" sz="4000" dirty="0"/>
              <a:t>Edmée : Je ne sais pas, Hubert. Mais nous devons l’aider à se réadapter à notre époque. C’est notre devoir.</a:t>
            </a:r>
          </a:p>
          <a:p>
            <a:pPr>
              <a:lnSpc>
                <a:spcPct val="150000"/>
              </a:lnSpc>
            </a:pPr>
            <a:r>
              <a:rPr lang="fr-FR" sz="4000" dirty="0"/>
              <a:t>Hubert : Très bien, Edmée. Faisons de notre mieux pour l’accueillir. Mais cela risque de ne pas être facile …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630D5D5-B4C4-E9A0-FCA6-9E41F5F98513}"/>
              </a:ext>
            </a:extLst>
          </p:cNvPr>
          <p:cNvSpPr/>
          <p:nvPr/>
        </p:nvSpPr>
        <p:spPr>
          <a:xfrm>
            <a:off x="8267207" y="2000988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AAD3C70-660F-A507-2D07-EB32141FBFFF}"/>
              </a:ext>
            </a:extLst>
          </p:cNvPr>
          <p:cNvSpPr/>
          <p:nvPr/>
        </p:nvSpPr>
        <p:spPr>
          <a:xfrm>
            <a:off x="3954438" y="1264003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6" name="Ellipse 45">
            <a:extLst>
              <a:ext uri="{FF2B5EF4-FFF2-40B4-BE49-F238E27FC236}">
                <a16:creationId xmlns:a16="http://schemas.microsoft.com/office/drawing/2014/main" id="{2E6FD76B-F8D4-415B-9FC4-0BC21535C8CE}"/>
              </a:ext>
            </a:extLst>
          </p:cNvPr>
          <p:cNvSpPr/>
          <p:nvPr/>
        </p:nvSpPr>
        <p:spPr>
          <a:xfrm>
            <a:off x="3092301" y="1079177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C7286053-2105-45CD-B6D1-1A96307F03EC}"/>
              </a:ext>
            </a:extLst>
          </p:cNvPr>
          <p:cNvSpPr/>
          <p:nvPr/>
        </p:nvSpPr>
        <p:spPr>
          <a:xfrm>
            <a:off x="2446421" y="2185814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2" name="Ellipse 51">
            <a:extLst>
              <a:ext uri="{FF2B5EF4-FFF2-40B4-BE49-F238E27FC236}">
                <a16:creationId xmlns:a16="http://schemas.microsoft.com/office/drawing/2014/main" id="{B1AA1EDA-337F-42D3-8178-8FE0A4C33C73}"/>
              </a:ext>
            </a:extLst>
          </p:cNvPr>
          <p:cNvSpPr/>
          <p:nvPr/>
        </p:nvSpPr>
        <p:spPr>
          <a:xfrm>
            <a:off x="11053850" y="1081233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4665AF23-B104-4301-8AD2-DD37B132AD11}"/>
              </a:ext>
            </a:extLst>
          </p:cNvPr>
          <p:cNvSpPr/>
          <p:nvPr/>
        </p:nvSpPr>
        <p:spPr>
          <a:xfrm>
            <a:off x="10210842" y="5665715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E40DE876-2875-4A64-B74D-B5D6C6EF81C2}"/>
              </a:ext>
            </a:extLst>
          </p:cNvPr>
          <p:cNvSpPr/>
          <p:nvPr/>
        </p:nvSpPr>
        <p:spPr>
          <a:xfrm>
            <a:off x="6889102" y="1079177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4" name="Ellipse 43">
            <a:extLst>
              <a:ext uri="{FF2B5EF4-FFF2-40B4-BE49-F238E27FC236}">
                <a16:creationId xmlns:a16="http://schemas.microsoft.com/office/drawing/2014/main" id="{BC24A41A-279A-4830-97F8-009FE2FD2213}"/>
              </a:ext>
            </a:extLst>
          </p:cNvPr>
          <p:cNvSpPr/>
          <p:nvPr/>
        </p:nvSpPr>
        <p:spPr>
          <a:xfrm>
            <a:off x="5818632" y="4739868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5" name="Triangle isocèle 54">
            <a:extLst>
              <a:ext uri="{FF2B5EF4-FFF2-40B4-BE49-F238E27FC236}">
                <a16:creationId xmlns:a16="http://schemas.microsoft.com/office/drawing/2014/main" id="{0D0EC833-4699-4E62-BFDC-D6C542BC5697}"/>
              </a:ext>
            </a:extLst>
          </p:cNvPr>
          <p:cNvSpPr/>
          <p:nvPr/>
        </p:nvSpPr>
        <p:spPr>
          <a:xfrm>
            <a:off x="3296333" y="3812405"/>
            <a:ext cx="165370" cy="184826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C0DC51F6-A362-4E04-AC65-74CF5820BE06}"/>
              </a:ext>
            </a:extLst>
          </p:cNvPr>
          <p:cNvSpPr/>
          <p:nvPr/>
        </p:nvSpPr>
        <p:spPr>
          <a:xfrm>
            <a:off x="9830941" y="3812405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2A522E85-65CC-E6AC-1493-CC7AD95F3F51}"/>
              </a:ext>
            </a:extLst>
          </p:cNvPr>
          <p:cNvSpPr/>
          <p:nvPr/>
        </p:nvSpPr>
        <p:spPr>
          <a:xfrm>
            <a:off x="9665571" y="4739868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Triangle isocèle 6">
            <a:extLst>
              <a:ext uri="{FF2B5EF4-FFF2-40B4-BE49-F238E27FC236}">
                <a16:creationId xmlns:a16="http://schemas.microsoft.com/office/drawing/2014/main" id="{C53E6380-5C98-33D0-0926-CCDC898B4958}"/>
              </a:ext>
            </a:extLst>
          </p:cNvPr>
          <p:cNvSpPr/>
          <p:nvPr/>
        </p:nvSpPr>
        <p:spPr>
          <a:xfrm>
            <a:off x="2446421" y="2000988"/>
            <a:ext cx="165370" cy="184826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Triangle isocèle 8">
            <a:extLst>
              <a:ext uri="{FF2B5EF4-FFF2-40B4-BE49-F238E27FC236}">
                <a16:creationId xmlns:a16="http://schemas.microsoft.com/office/drawing/2014/main" id="{6EB246F5-64D2-4B33-55DF-02CB0A0E5BC9}"/>
              </a:ext>
            </a:extLst>
          </p:cNvPr>
          <p:cNvSpPr/>
          <p:nvPr/>
        </p:nvSpPr>
        <p:spPr>
          <a:xfrm>
            <a:off x="6202480" y="2000988"/>
            <a:ext cx="165370" cy="184826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0" name="Triangle isocèle 19">
            <a:extLst>
              <a:ext uri="{FF2B5EF4-FFF2-40B4-BE49-F238E27FC236}">
                <a16:creationId xmlns:a16="http://schemas.microsoft.com/office/drawing/2014/main" id="{8363B3BB-EFD9-C621-E1BB-8BB08062263F}"/>
              </a:ext>
            </a:extLst>
          </p:cNvPr>
          <p:cNvSpPr/>
          <p:nvPr/>
        </p:nvSpPr>
        <p:spPr>
          <a:xfrm>
            <a:off x="11768688" y="3812405"/>
            <a:ext cx="165370" cy="184826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" name="Triangle isocèle 21">
            <a:extLst>
              <a:ext uri="{FF2B5EF4-FFF2-40B4-BE49-F238E27FC236}">
                <a16:creationId xmlns:a16="http://schemas.microsoft.com/office/drawing/2014/main" id="{08FE7219-4906-A6FF-EED5-0DE946D74547}"/>
              </a:ext>
            </a:extLst>
          </p:cNvPr>
          <p:cNvSpPr/>
          <p:nvPr/>
        </p:nvSpPr>
        <p:spPr>
          <a:xfrm>
            <a:off x="7061041" y="3812405"/>
            <a:ext cx="165370" cy="184826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Triangle isocèle 22">
            <a:extLst>
              <a:ext uri="{FF2B5EF4-FFF2-40B4-BE49-F238E27FC236}">
                <a16:creationId xmlns:a16="http://schemas.microsoft.com/office/drawing/2014/main" id="{29FE4462-2006-08AC-808A-6FD60BD5B1F5}"/>
              </a:ext>
            </a:extLst>
          </p:cNvPr>
          <p:cNvSpPr/>
          <p:nvPr/>
        </p:nvSpPr>
        <p:spPr>
          <a:xfrm>
            <a:off x="3954438" y="1079177"/>
            <a:ext cx="165370" cy="184826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A2CC8EA6-28DC-4B1E-5447-F0373B1457E3}"/>
              </a:ext>
            </a:extLst>
          </p:cNvPr>
          <p:cNvSpPr/>
          <p:nvPr/>
        </p:nvSpPr>
        <p:spPr>
          <a:xfrm>
            <a:off x="8524829" y="1079177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6FA082B-DD93-CC4F-E8B5-F22ECA33519A}"/>
              </a:ext>
            </a:extLst>
          </p:cNvPr>
          <p:cNvSpPr/>
          <p:nvPr/>
        </p:nvSpPr>
        <p:spPr>
          <a:xfrm>
            <a:off x="3296333" y="4000957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5EF899-29DC-201E-F890-98A60C7478EA}"/>
              </a:ext>
            </a:extLst>
          </p:cNvPr>
          <p:cNvSpPr/>
          <p:nvPr/>
        </p:nvSpPr>
        <p:spPr>
          <a:xfrm>
            <a:off x="11345376" y="3812405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Triangle isocèle 10">
            <a:extLst>
              <a:ext uri="{FF2B5EF4-FFF2-40B4-BE49-F238E27FC236}">
                <a16:creationId xmlns:a16="http://schemas.microsoft.com/office/drawing/2014/main" id="{D6E82589-886F-A18E-3F7F-E3579FB50070}"/>
              </a:ext>
            </a:extLst>
          </p:cNvPr>
          <p:cNvSpPr/>
          <p:nvPr/>
        </p:nvSpPr>
        <p:spPr>
          <a:xfrm>
            <a:off x="2861331" y="4739868"/>
            <a:ext cx="165370" cy="184826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Triangle isocèle 12">
            <a:extLst>
              <a:ext uri="{FF2B5EF4-FFF2-40B4-BE49-F238E27FC236}">
                <a16:creationId xmlns:a16="http://schemas.microsoft.com/office/drawing/2014/main" id="{D8E0D189-45D0-BBAA-1922-FB2221E91D5B}"/>
              </a:ext>
            </a:extLst>
          </p:cNvPr>
          <p:cNvSpPr/>
          <p:nvPr/>
        </p:nvSpPr>
        <p:spPr>
          <a:xfrm>
            <a:off x="228534" y="4739868"/>
            <a:ext cx="165370" cy="184826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ABEFD3B-711D-3BB8-4D87-702E733E5AED}"/>
              </a:ext>
            </a:extLst>
          </p:cNvPr>
          <p:cNvSpPr/>
          <p:nvPr/>
        </p:nvSpPr>
        <p:spPr>
          <a:xfrm>
            <a:off x="2437738" y="4739868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Triangle isocèle 5">
            <a:extLst>
              <a:ext uri="{FF2B5EF4-FFF2-40B4-BE49-F238E27FC236}">
                <a16:creationId xmlns:a16="http://schemas.microsoft.com/office/drawing/2014/main" id="{5BFA125C-1AC9-CBBA-C7B3-1BA5DE4A59D6}"/>
              </a:ext>
            </a:extLst>
          </p:cNvPr>
          <p:cNvSpPr/>
          <p:nvPr/>
        </p:nvSpPr>
        <p:spPr>
          <a:xfrm>
            <a:off x="6850521" y="4736142"/>
            <a:ext cx="165370" cy="184826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370ABA-2A77-9073-7770-BFE386382B3F}"/>
              </a:ext>
            </a:extLst>
          </p:cNvPr>
          <p:cNvSpPr/>
          <p:nvPr/>
        </p:nvSpPr>
        <p:spPr>
          <a:xfrm>
            <a:off x="6850521" y="4924694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DF1336B-7B41-8769-218E-D95395CA67AE}"/>
              </a:ext>
            </a:extLst>
          </p:cNvPr>
          <p:cNvSpPr/>
          <p:nvPr/>
        </p:nvSpPr>
        <p:spPr>
          <a:xfrm>
            <a:off x="6806417" y="5665715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4DE6E69-5459-8D09-B59F-0F9B1D68C4FE}"/>
              </a:ext>
            </a:extLst>
          </p:cNvPr>
          <p:cNvSpPr/>
          <p:nvPr/>
        </p:nvSpPr>
        <p:spPr>
          <a:xfrm>
            <a:off x="1875539" y="6605081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Triangle isocèle 18">
            <a:extLst>
              <a:ext uri="{FF2B5EF4-FFF2-40B4-BE49-F238E27FC236}">
                <a16:creationId xmlns:a16="http://schemas.microsoft.com/office/drawing/2014/main" id="{694E5FE5-DFD9-D63D-0A1F-69D91025EC4E}"/>
              </a:ext>
            </a:extLst>
          </p:cNvPr>
          <p:cNvSpPr/>
          <p:nvPr/>
        </p:nvSpPr>
        <p:spPr>
          <a:xfrm>
            <a:off x="2778646" y="6605081"/>
            <a:ext cx="165370" cy="184826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7F52293-1262-B4B6-79BE-9BD8087E06C8}"/>
              </a:ext>
            </a:extLst>
          </p:cNvPr>
          <p:cNvSpPr/>
          <p:nvPr/>
        </p:nvSpPr>
        <p:spPr>
          <a:xfrm>
            <a:off x="5415153" y="6604696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080C7C7C-30C0-03E4-10C3-ED3756BA2AC2}"/>
              </a:ext>
            </a:extLst>
          </p:cNvPr>
          <p:cNvSpPr/>
          <p:nvPr/>
        </p:nvSpPr>
        <p:spPr>
          <a:xfrm>
            <a:off x="9705084" y="6604696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27471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296BA-B356-CAAF-FCD2-DA3F563285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76B3E4-0279-89B6-0A60-E08DA51ED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49" y="68093"/>
            <a:ext cx="11994204" cy="551339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rmAutofit fontScale="90000"/>
          </a:bodyPr>
          <a:lstStyle/>
          <a:p>
            <a:pPr algn="ctr"/>
            <a:r>
              <a:rPr lang="fr-FR" dirty="0"/>
              <a:t>Dictée – fin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EF08A3D-921C-1DF8-6FE5-C2D0B2DF5D7E}"/>
              </a:ext>
            </a:extLst>
          </p:cNvPr>
          <p:cNvSpPr txBox="1"/>
          <p:nvPr/>
        </p:nvSpPr>
        <p:spPr>
          <a:xfrm>
            <a:off x="13155" y="1080427"/>
            <a:ext cx="12188392" cy="2766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000" dirty="0"/>
              <a:t>Edmée : Oui, mais c’est une aventure extraordinaire, tu ne trouves pas ?</a:t>
            </a:r>
          </a:p>
          <a:p>
            <a:pPr>
              <a:lnSpc>
                <a:spcPct val="150000"/>
              </a:lnSpc>
            </a:pPr>
            <a:r>
              <a:rPr lang="fr-FR" sz="4000" dirty="0"/>
              <a:t>Hubert : Absolument. Allez, allons-y.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CFCE1F86-6CA3-70B5-05E6-E87F417BC335}"/>
              </a:ext>
            </a:extLst>
          </p:cNvPr>
          <p:cNvSpPr/>
          <p:nvPr/>
        </p:nvSpPr>
        <p:spPr>
          <a:xfrm>
            <a:off x="10503286" y="1892833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1819565-6132-9F66-3777-B7DB79912EA2}"/>
              </a:ext>
            </a:extLst>
          </p:cNvPr>
          <p:cNvSpPr/>
          <p:nvPr/>
        </p:nvSpPr>
        <p:spPr>
          <a:xfrm>
            <a:off x="4378851" y="2085095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9C95D5B-8EDE-F533-5CA3-C554EB932686}"/>
              </a:ext>
            </a:extLst>
          </p:cNvPr>
          <p:cNvSpPr/>
          <p:nvPr/>
        </p:nvSpPr>
        <p:spPr>
          <a:xfrm>
            <a:off x="1478019" y="2808274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8" name="Ellipse 47">
            <a:extLst>
              <a:ext uri="{FF2B5EF4-FFF2-40B4-BE49-F238E27FC236}">
                <a16:creationId xmlns:a16="http://schemas.microsoft.com/office/drawing/2014/main" id="{615FBB9C-637C-802C-DE8C-3DCFBCC05155}"/>
              </a:ext>
            </a:extLst>
          </p:cNvPr>
          <p:cNvSpPr/>
          <p:nvPr/>
        </p:nvSpPr>
        <p:spPr>
          <a:xfrm>
            <a:off x="7482411" y="1901139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A434FA7-6F85-6884-E16D-C3FC7BDD5B22}"/>
              </a:ext>
            </a:extLst>
          </p:cNvPr>
          <p:cNvSpPr/>
          <p:nvPr/>
        </p:nvSpPr>
        <p:spPr>
          <a:xfrm>
            <a:off x="1426273" y="1901139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Triangle isocèle 6">
            <a:extLst>
              <a:ext uri="{FF2B5EF4-FFF2-40B4-BE49-F238E27FC236}">
                <a16:creationId xmlns:a16="http://schemas.microsoft.com/office/drawing/2014/main" id="{2468CE4C-B816-24C8-9E2D-4A7E733BFC2B}"/>
              </a:ext>
            </a:extLst>
          </p:cNvPr>
          <p:cNvSpPr/>
          <p:nvPr/>
        </p:nvSpPr>
        <p:spPr>
          <a:xfrm>
            <a:off x="4378851" y="1892833"/>
            <a:ext cx="165370" cy="184826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" name="Triangle isocèle 21">
            <a:extLst>
              <a:ext uri="{FF2B5EF4-FFF2-40B4-BE49-F238E27FC236}">
                <a16:creationId xmlns:a16="http://schemas.microsoft.com/office/drawing/2014/main" id="{048E358D-EB4B-5934-5B61-529854C462BB}"/>
              </a:ext>
            </a:extLst>
          </p:cNvPr>
          <p:cNvSpPr/>
          <p:nvPr/>
        </p:nvSpPr>
        <p:spPr>
          <a:xfrm>
            <a:off x="3296333" y="1892833"/>
            <a:ext cx="165370" cy="184826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2D86055-F5C4-42D0-B087-996BF9A12287}"/>
              </a:ext>
            </a:extLst>
          </p:cNvPr>
          <p:cNvSpPr/>
          <p:nvPr/>
        </p:nvSpPr>
        <p:spPr>
          <a:xfrm>
            <a:off x="6917578" y="3723718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C507783-7E90-FF93-E19D-3A5F73BB9090}"/>
              </a:ext>
            </a:extLst>
          </p:cNvPr>
          <p:cNvSpPr/>
          <p:nvPr/>
        </p:nvSpPr>
        <p:spPr>
          <a:xfrm>
            <a:off x="5421070" y="3723718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50736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185EF-757C-FAFE-D5DE-1302B3BCB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CB8029-10A1-5D2E-AF38-CD44FDE6B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49" y="68094"/>
            <a:ext cx="11994204" cy="1089498"/>
          </a:xfr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/>
            <a:r>
              <a:rPr lang="fr-FR" dirty="0"/>
              <a:t>Problème pour s’évaluer - correction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DEBB1DA-0E17-B2B8-24D0-5EE676A3B109}"/>
              </a:ext>
            </a:extLst>
          </p:cNvPr>
          <p:cNvSpPr txBox="1"/>
          <p:nvPr/>
        </p:nvSpPr>
        <p:spPr>
          <a:xfrm>
            <a:off x="2397117" y="1023277"/>
            <a:ext cx="2806480" cy="901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000" u="sng" dirty="0">
                <a:latin typeface="Arial" panose="020B0604020202020204" pitchFamily="34" charset="0"/>
                <a:cs typeface="Arial" panose="020B0604020202020204" pitchFamily="34" charset="0"/>
              </a:rPr>
              <a:t>Je réfléchis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7039A50F-942B-2EC4-3380-5092B1BB9C3A}"/>
              </a:ext>
            </a:extLst>
          </p:cNvPr>
          <p:cNvCxnSpPr>
            <a:cxnSpLocks/>
          </p:cNvCxnSpPr>
          <p:nvPr/>
        </p:nvCxnSpPr>
        <p:spPr>
          <a:xfrm>
            <a:off x="7611288" y="1394894"/>
            <a:ext cx="29642" cy="4298842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Légende : encadrée à une bordure 4">
            <a:extLst>
              <a:ext uri="{FF2B5EF4-FFF2-40B4-BE49-F238E27FC236}">
                <a16:creationId xmlns:a16="http://schemas.microsoft.com/office/drawing/2014/main" id="{819357C7-0DB2-D43A-30FF-B73A6B158E27}"/>
              </a:ext>
            </a:extLst>
          </p:cNvPr>
          <p:cNvSpPr/>
          <p:nvPr/>
        </p:nvSpPr>
        <p:spPr>
          <a:xfrm>
            <a:off x="8630444" y="1276926"/>
            <a:ext cx="2611225" cy="793756"/>
          </a:xfrm>
          <a:prstGeom prst="accentCallout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Trace un trait à 7 carreaux du bord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FFC97BE-4D6C-0B50-B425-30849D7B49DE}"/>
              </a:ext>
            </a:extLst>
          </p:cNvPr>
          <p:cNvSpPr txBox="1"/>
          <p:nvPr/>
        </p:nvSpPr>
        <p:spPr>
          <a:xfrm>
            <a:off x="8601525" y="1023277"/>
            <a:ext cx="2806480" cy="901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000" u="sng" dirty="0">
                <a:latin typeface="Arial" panose="020B0604020202020204" pitchFamily="34" charset="0"/>
                <a:cs typeface="Arial" panose="020B0604020202020204" pitchFamily="34" charset="0"/>
              </a:rPr>
              <a:t>Je réponds</a:t>
            </a:r>
          </a:p>
        </p:txBody>
      </p:sp>
      <p:sp>
        <p:nvSpPr>
          <p:cNvPr id="9" name="Légende : encadrée à une bordure 8">
            <a:extLst>
              <a:ext uri="{FF2B5EF4-FFF2-40B4-BE49-F238E27FC236}">
                <a16:creationId xmlns:a16="http://schemas.microsoft.com/office/drawing/2014/main" id="{F5F0DA3A-3635-152E-E031-85A4B04119E6}"/>
              </a:ext>
            </a:extLst>
          </p:cNvPr>
          <p:cNvSpPr/>
          <p:nvPr/>
        </p:nvSpPr>
        <p:spPr>
          <a:xfrm>
            <a:off x="2380493" y="1583922"/>
            <a:ext cx="2611225" cy="793756"/>
          </a:xfrm>
          <a:prstGeom prst="accentCallout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Fais une phrase par opération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FBDCF2E-58C7-53A8-EC5C-85B5C7CCDBBD}"/>
              </a:ext>
            </a:extLst>
          </p:cNvPr>
          <p:cNvSpPr txBox="1"/>
          <p:nvPr/>
        </p:nvSpPr>
        <p:spPr>
          <a:xfrm>
            <a:off x="-63059" y="1934604"/>
            <a:ext cx="76743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1. Je cherche combien de temps </a:t>
            </a:r>
            <a:r>
              <a:rPr lang="fr-FR" sz="3600" dirty="0" err="1">
                <a:latin typeface="Arial" panose="020B0604020202020204" pitchFamily="34" charset="0"/>
                <a:cs typeface="Arial" panose="020B0604020202020204" pitchFamily="34" charset="0"/>
              </a:rPr>
              <a:t>Grok</a:t>
            </a:r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 a appris en minutes :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037D0DB-B9DF-2A03-3380-BF54D67FFACC}"/>
              </a:ext>
            </a:extLst>
          </p:cNvPr>
          <p:cNvSpPr txBox="1"/>
          <p:nvPr/>
        </p:nvSpPr>
        <p:spPr>
          <a:xfrm>
            <a:off x="0" y="3008619"/>
            <a:ext cx="79090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165 + 90 + 195 + 110 = 560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BE05F4C-1F13-B3DC-BD6E-4DE287832CE0}"/>
              </a:ext>
            </a:extLst>
          </p:cNvPr>
          <p:cNvSpPr txBox="1"/>
          <p:nvPr/>
        </p:nvSpPr>
        <p:spPr>
          <a:xfrm>
            <a:off x="7640930" y="1940498"/>
            <a:ext cx="4132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1. 560 minutes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4C28068-B477-DFAB-DF8B-241938B2CA82}"/>
              </a:ext>
            </a:extLst>
          </p:cNvPr>
          <p:cNvSpPr txBox="1"/>
          <p:nvPr/>
        </p:nvSpPr>
        <p:spPr>
          <a:xfrm>
            <a:off x="0" y="4665290"/>
            <a:ext cx="8280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2. Je convertis en heures :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BF47917-A029-1160-AF1F-24A3FB16CC16}"/>
              </a:ext>
            </a:extLst>
          </p:cNvPr>
          <p:cNvSpPr txBox="1"/>
          <p:nvPr/>
        </p:nvSpPr>
        <p:spPr>
          <a:xfrm>
            <a:off x="148900" y="5311621"/>
            <a:ext cx="7611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560 : 60 = 9 reste 20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0D2FCCC-1D5A-2A8A-E571-064232CB748B}"/>
              </a:ext>
            </a:extLst>
          </p:cNvPr>
          <p:cNvSpPr txBox="1"/>
          <p:nvPr/>
        </p:nvSpPr>
        <p:spPr>
          <a:xfrm>
            <a:off x="7640930" y="4665290"/>
            <a:ext cx="45902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2. 9 heures </a:t>
            </a:r>
            <a:r>
              <a:rPr lang="fr-FR" sz="3600">
                <a:latin typeface="Arial" panose="020B0604020202020204" pitchFamily="34" charset="0"/>
                <a:cs typeface="Arial" panose="020B0604020202020204" pitchFamily="34" charset="0"/>
              </a:rPr>
              <a:t>20 minutes</a:t>
            </a:r>
            <a:endParaRPr lang="fr-F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7026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5" grpId="0" animBg="1"/>
      <p:bldP spid="5" grpId="1" animBg="1"/>
      <p:bldP spid="8" grpId="0"/>
      <p:bldP spid="9" grpId="0" animBg="1"/>
      <p:bldP spid="9" grpId="1" animBg="1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20365</TotalTime>
  <Words>659</Words>
  <Application>Microsoft Office PowerPoint</Application>
  <PresentationFormat>Grand écran</PresentationFormat>
  <Paragraphs>109</Paragraphs>
  <Slides>19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Thème Office</vt:lpstr>
      <vt:lpstr>Présentation PowerPoint</vt:lpstr>
      <vt:lpstr>Le vocabulaire à apprendre</vt:lpstr>
      <vt:lpstr>Les fonctions grammaticales</vt:lpstr>
      <vt:lpstr>Les classes grammaticales</vt:lpstr>
      <vt:lpstr>Conjugue le verbe « retrouver » au passé composé.</vt:lpstr>
      <vt:lpstr>Problème pour s’entraîner (à coller)</vt:lpstr>
      <vt:lpstr>Problème pour s’entraîner - correction</vt:lpstr>
      <vt:lpstr>Le vocabulaire à apprendre</vt:lpstr>
      <vt:lpstr>Transposition</vt:lpstr>
      <vt:lpstr>Analyse grammaticale</vt:lpstr>
      <vt:lpstr>Conjugue le verbe « dire » au présent de l’indicatif.</vt:lpstr>
      <vt:lpstr>Présentation PowerPoint</vt:lpstr>
      <vt:lpstr>Vocabulaire de la dictée</vt:lpstr>
      <vt:lpstr>Problème (à coller)</vt:lpstr>
      <vt:lpstr>Calcul mental</vt:lpstr>
      <vt:lpstr>Dictée</vt:lpstr>
      <vt:lpstr>Dictée – suite</vt:lpstr>
      <vt:lpstr>Dictée – fin</vt:lpstr>
      <vt:lpstr>Problème pour s’évaluer - correction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Stéphanie escoin</dc:creator>
  <cp:lastModifiedBy>Timekeeper Peyton</cp:lastModifiedBy>
  <cp:revision>175</cp:revision>
  <dcterms:created xsi:type="dcterms:W3CDTF">2024-09-15T19:35:32Z</dcterms:created>
  <dcterms:modified xsi:type="dcterms:W3CDTF">2026-04-26T08:57:18Z</dcterms:modified>
</cp:coreProperties>
</file>