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44" r:id="rId2"/>
    <p:sldId id="257" r:id="rId3"/>
    <p:sldId id="258" r:id="rId4"/>
    <p:sldId id="259" r:id="rId5"/>
    <p:sldId id="260" r:id="rId6"/>
    <p:sldId id="261" r:id="rId7"/>
    <p:sldId id="316" r:id="rId8"/>
    <p:sldId id="345" r:id="rId9"/>
    <p:sldId id="265" r:id="rId10"/>
    <p:sldId id="266" r:id="rId11"/>
    <p:sldId id="324" r:id="rId12"/>
    <p:sldId id="268" r:id="rId13"/>
    <p:sldId id="338" r:id="rId14"/>
    <p:sldId id="346" r:id="rId15"/>
    <p:sldId id="282" r:id="rId16"/>
    <p:sldId id="273" r:id="rId17"/>
    <p:sldId id="278" r:id="rId18"/>
    <p:sldId id="347"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2599"/>
    <a:srgbClr val="FF33CC"/>
    <a:srgbClr val="FA16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94" d="100"/>
          <a:sy n="94" d="100"/>
        </p:scale>
        <p:origin x="211"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5DCA4F-9714-F53D-CD1D-4B92CA6E5BF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388A76C-5928-C2B3-9DF6-6BFB4BB6D9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4AE8D35-B38B-3094-6817-7B6753F7EEA2}"/>
              </a:ext>
            </a:extLst>
          </p:cNvPr>
          <p:cNvSpPr>
            <a:spLocks noGrp="1"/>
          </p:cNvSpPr>
          <p:nvPr>
            <p:ph type="dt" sz="half" idx="10"/>
          </p:nvPr>
        </p:nvSpPr>
        <p:spPr/>
        <p:txBody>
          <a:bodyPr/>
          <a:lstStyle/>
          <a:p>
            <a:fld id="{DA370A76-1CF7-40C0-8E49-0E06B08012A8}" type="datetimeFigureOut">
              <a:rPr lang="fr-FR" smtClean="0"/>
              <a:t>13/03/2026</a:t>
            </a:fld>
            <a:endParaRPr lang="fr-FR" dirty="0"/>
          </a:p>
        </p:txBody>
      </p:sp>
      <p:sp>
        <p:nvSpPr>
          <p:cNvPr id="5" name="Espace réservé du pied de page 4">
            <a:extLst>
              <a:ext uri="{FF2B5EF4-FFF2-40B4-BE49-F238E27FC236}">
                <a16:creationId xmlns:a16="http://schemas.microsoft.com/office/drawing/2014/main" id="{F174126A-E650-C1E9-2607-02FE817E95CE}"/>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DDB05BAE-B6FB-FD1D-51EC-0A7224C357A4}"/>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2219623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4A27E9-68F0-316E-4D7A-AAEB4E0CE0F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FD1E4F2-203D-A29C-063B-F94B09BABA1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23BC250-1538-4EC6-8431-574F4D4BFA5E}"/>
              </a:ext>
            </a:extLst>
          </p:cNvPr>
          <p:cNvSpPr>
            <a:spLocks noGrp="1"/>
          </p:cNvSpPr>
          <p:nvPr>
            <p:ph type="dt" sz="half" idx="10"/>
          </p:nvPr>
        </p:nvSpPr>
        <p:spPr/>
        <p:txBody>
          <a:bodyPr/>
          <a:lstStyle/>
          <a:p>
            <a:fld id="{DA370A76-1CF7-40C0-8E49-0E06B08012A8}" type="datetimeFigureOut">
              <a:rPr lang="fr-FR" smtClean="0"/>
              <a:t>13/03/2026</a:t>
            </a:fld>
            <a:endParaRPr lang="fr-FR" dirty="0"/>
          </a:p>
        </p:txBody>
      </p:sp>
      <p:sp>
        <p:nvSpPr>
          <p:cNvPr id="5" name="Espace réservé du pied de page 4">
            <a:extLst>
              <a:ext uri="{FF2B5EF4-FFF2-40B4-BE49-F238E27FC236}">
                <a16:creationId xmlns:a16="http://schemas.microsoft.com/office/drawing/2014/main" id="{4158A096-0D52-E8B7-2D51-B85645088C2A}"/>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54B96140-4F48-43E6-0611-B47EE522C2F9}"/>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357113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080751-877D-A6E2-C463-71176A38F28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E13259C-19E7-15D7-AD26-4E193C6C97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2AE66E7-3DCC-CC9E-24C7-4A68B2052AC1}"/>
              </a:ext>
            </a:extLst>
          </p:cNvPr>
          <p:cNvSpPr>
            <a:spLocks noGrp="1"/>
          </p:cNvSpPr>
          <p:nvPr>
            <p:ph type="dt" sz="half" idx="10"/>
          </p:nvPr>
        </p:nvSpPr>
        <p:spPr/>
        <p:txBody>
          <a:bodyPr/>
          <a:lstStyle/>
          <a:p>
            <a:fld id="{DA370A76-1CF7-40C0-8E49-0E06B08012A8}" type="datetimeFigureOut">
              <a:rPr lang="fr-FR" smtClean="0"/>
              <a:t>13/03/2026</a:t>
            </a:fld>
            <a:endParaRPr lang="fr-FR" dirty="0"/>
          </a:p>
        </p:txBody>
      </p:sp>
      <p:sp>
        <p:nvSpPr>
          <p:cNvPr id="5" name="Espace réservé du pied de page 4">
            <a:extLst>
              <a:ext uri="{FF2B5EF4-FFF2-40B4-BE49-F238E27FC236}">
                <a16:creationId xmlns:a16="http://schemas.microsoft.com/office/drawing/2014/main" id="{81CA43F9-D3CA-5EF0-F725-5FB850D2FC27}"/>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015EDAA5-E9E9-5EF2-2148-62C094AF9A4B}"/>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3646078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D219D0-94A5-5089-94F1-EBF7301546F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9CD37AE-6239-C10A-5222-07E7A4A432B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080E3B7-76C9-D3AB-218A-325C2A5204E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5B7FF1B-6C89-C47C-8B44-FB476CAFCB5A}"/>
              </a:ext>
            </a:extLst>
          </p:cNvPr>
          <p:cNvSpPr>
            <a:spLocks noGrp="1"/>
          </p:cNvSpPr>
          <p:nvPr>
            <p:ph type="dt" sz="half" idx="10"/>
          </p:nvPr>
        </p:nvSpPr>
        <p:spPr/>
        <p:txBody>
          <a:bodyPr/>
          <a:lstStyle/>
          <a:p>
            <a:fld id="{DA370A76-1CF7-40C0-8E49-0E06B08012A8}" type="datetimeFigureOut">
              <a:rPr lang="fr-FR" smtClean="0"/>
              <a:t>13/03/2026</a:t>
            </a:fld>
            <a:endParaRPr lang="fr-FR" dirty="0"/>
          </a:p>
        </p:txBody>
      </p:sp>
      <p:sp>
        <p:nvSpPr>
          <p:cNvPr id="6" name="Espace réservé du pied de page 5">
            <a:extLst>
              <a:ext uri="{FF2B5EF4-FFF2-40B4-BE49-F238E27FC236}">
                <a16:creationId xmlns:a16="http://schemas.microsoft.com/office/drawing/2014/main" id="{8DD8F4DD-6784-86F9-72C5-EC9A1A7FC402}"/>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F9BC1006-79DD-4C73-7ABD-B367274B84C8}"/>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2474557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513D9C-1E6E-ECB9-D88B-A8E4DB3CC9F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667C0B4-50AE-9C2D-8046-0BC3F33F2E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AE0C0ED-D49C-B2F1-5F5A-328BDB8F68E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4A905F8-8895-F291-E608-793F6D6D8D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C97CAB3-6BAC-A189-F551-B8A580697A0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8110492-8AD9-BEE2-0E9D-074F3FBB97DE}"/>
              </a:ext>
            </a:extLst>
          </p:cNvPr>
          <p:cNvSpPr>
            <a:spLocks noGrp="1"/>
          </p:cNvSpPr>
          <p:nvPr>
            <p:ph type="dt" sz="half" idx="10"/>
          </p:nvPr>
        </p:nvSpPr>
        <p:spPr/>
        <p:txBody>
          <a:bodyPr/>
          <a:lstStyle/>
          <a:p>
            <a:fld id="{DA370A76-1CF7-40C0-8E49-0E06B08012A8}" type="datetimeFigureOut">
              <a:rPr lang="fr-FR" smtClean="0"/>
              <a:t>13/03/2026</a:t>
            </a:fld>
            <a:endParaRPr lang="fr-FR" dirty="0"/>
          </a:p>
        </p:txBody>
      </p:sp>
      <p:sp>
        <p:nvSpPr>
          <p:cNvPr id="8" name="Espace réservé du pied de page 7">
            <a:extLst>
              <a:ext uri="{FF2B5EF4-FFF2-40B4-BE49-F238E27FC236}">
                <a16:creationId xmlns:a16="http://schemas.microsoft.com/office/drawing/2014/main" id="{E7632CED-A780-D116-B0D2-A861769B055A}"/>
              </a:ext>
            </a:extLst>
          </p:cNvPr>
          <p:cNvSpPr>
            <a:spLocks noGrp="1"/>
          </p:cNvSpPr>
          <p:nvPr>
            <p:ph type="ftr" sz="quarter" idx="11"/>
          </p:nvPr>
        </p:nvSpPr>
        <p:spPr/>
        <p:txBody>
          <a:bodyPr/>
          <a:lstStyle/>
          <a:p>
            <a:endParaRPr lang="fr-FR" dirty="0"/>
          </a:p>
        </p:txBody>
      </p:sp>
      <p:sp>
        <p:nvSpPr>
          <p:cNvPr id="9" name="Espace réservé du numéro de diapositive 8">
            <a:extLst>
              <a:ext uri="{FF2B5EF4-FFF2-40B4-BE49-F238E27FC236}">
                <a16:creationId xmlns:a16="http://schemas.microsoft.com/office/drawing/2014/main" id="{44088165-ED02-ED24-EF36-43DA566F555D}"/>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2260638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D5E5D7-F809-CFA9-0F4B-9C4C58094A5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95C7298-1FEC-088E-A1B9-82399D0FFB78}"/>
              </a:ext>
            </a:extLst>
          </p:cNvPr>
          <p:cNvSpPr>
            <a:spLocks noGrp="1"/>
          </p:cNvSpPr>
          <p:nvPr>
            <p:ph type="dt" sz="half" idx="10"/>
          </p:nvPr>
        </p:nvSpPr>
        <p:spPr/>
        <p:txBody>
          <a:bodyPr/>
          <a:lstStyle/>
          <a:p>
            <a:fld id="{DA370A76-1CF7-40C0-8E49-0E06B08012A8}" type="datetimeFigureOut">
              <a:rPr lang="fr-FR" smtClean="0"/>
              <a:t>13/03/2026</a:t>
            </a:fld>
            <a:endParaRPr lang="fr-FR" dirty="0"/>
          </a:p>
        </p:txBody>
      </p:sp>
      <p:sp>
        <p:nvSpPr>
          <p:cNvPr id="4" name="Espace réservé du pied de page 3">
            <a:extLst>
              <a:ext uri="{FF2B5EF4-FFF2-40B4-BE49-F238E27FC236}">
                <a16:creationId xmlns:a16="http://schemas.microsoft.com/office/drawing/2014/main" id="{626C9FA5-CA82-9649-50C1-5C5EB7444298}"/>
              </a:ext>
            </a:extLst>
          </p:cNvPr>
          <p:cNvSpPr>
            <a:spLocks noGrp="1"/>
          </p:cNvSpPr>
          <p:nvPr>
            <p:ph type="ftr" sz="quarter" idx="11"/>
          </p:nvPr>
        </p:nvSpPr>
        <p:spPr/>
        <p:txBody>
          <a:bodyPr/>
          <a:lstStyle/>
          <a:p>
            <a:endParaRPr lang="fr-FR" dirty="0"/>
          </a:p>
        </p:txBody>
      </p:sp>
      <p:sp>
        <p:nvSpPr>
          <p:cNvPr id="5" name="Espace réservé du numéro de diapositive 4">
            <a:extLst>
              <a:ext uri="{FF2B5EF4-FFF2-40B4-BE49-F238E27FC236}">
                <a16:creationId xmlns:a16="http://schemas.microsoft.com/office/drawing/2014/main" id="{52F619F2-907F-D8E6-50A8-0689572E5EA0}"/>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1132414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AF4C120-E050-1AFE-994D-BA3A43DCA36E}"/>
              </a:ext>
            </a:extLst>
          </p:cNvPr>
          <p:cNvSpPr>
            <a:spLocks noGrp="1"/>
          </p:cNvSpPr>
          <p:nvPr>
            <p:ph type="dt" sz="half" idx="10"/>
          </p:nvPr>
        </p:nvSpPr>
        <p:spPr/>
        <p:txBody>
          <a:bodyPr/>
          <a:lstStyle/>
          <a:p>
            <a:fld id="{DA370A76-1CF7-40C0-8E49-0E06B08012A8}" type="datetimeFigureOut">
              <a:rPr lang="fr-FR" smtClean="0"/>
              <a:t>13/03/2026</a:t>
            </a:fld>
            <a:endParaRPr lang="fr-FR" dirty="0"/>
          </a:p>
        </p:txBody>
      </p:sp>
      <p:sp>
        <p:nvSpPr>
          <p:cNvPr id="3" name="Espace réservé du pied de page 2">
            <a:extLst>
              <a:ext uri="{FF2B5EF4-FFF2-40B4-BE49-F238E27FC236}">
                <a16:creationId xmlns:a16="http://schemas.microsoft.com/office/drawing/2014/main" id="{E3585DCF-77A2-1694-933C-35269D95DBDA}"/>
              </a:ext>
            </a:extLst>
          </p:cNvPr>
          <p:cNvSpPr>
            <a:spLocks noGrp="1"/>
          </p:cNvSpPr>
          <p:nvPr>
            <p:ph type="ftr" sz="quarter" idx="1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9AA618E-3C3E-8051-E639-E915B0C8D957}"/>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661194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2D9E35-C39F-970F-DC54-F4FC3666A26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A932EB1-5F91-C35E-1B93-F5E3249D8A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40D9572-6BCE-2ABE-32C6-08B32835EB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AA57DB2-29F5-E1C4-A6EB-7961C491D5F7}"/>
              </a:ext>
            </a:extLst>
          </p:cNvPr>
          <p:cNvSpPr>
            <a:spLocks noGrp="1"/>
          </p:cNvSpPr>
          <p:nvPr>
            <p:ph type="dt" sz="half" idx="10"/>
          </p:nvPr>
        </p:nvSpPr>
        <p:spPr/>
        <p:txBody>
          <a:bodyPr/>
          <a:lstStyle/>
          <a:p>
            <a:fld id="{DA370A76-1CF7-40C0-8E49-0E06B08012A8}" type="datetimeFigureOut">
              <a:rPr lang="fr-FR" smtClean="0"/>
              <a:t>13/03/2026</a:t>
            </a:fld>
            <a:endParaRPr lang="fr-FR" dirty="0"/>
          </a:p>
        </p:txBody>
      </p:sp>
      <p:sp>
        <p:nvSpPr>
          <p:cNvPr id="6" name="Espace réservé du pied de page 5">
            <a:extLst>
              <a:ext uri="{FF2B5EF4-FFF2-40B4-BE49-F238E27FC236}">
                <a16:creationId xmlns:a16="http://schemas.microsoft.com/office/drawing/2014/main" id="{E00D18F0-0675-D22D-29D9-2A4A5978B52C}"/>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2231111A-FBC6-98DE-037C-ABE9F3F60623}"/>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1673625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343204-4184-55E5-952E-8E5A9799B75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B0C6EC79-F8BB-3FBC-C7E9-77C464A23A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E9AD80A3-94FB-A6A9-A2A4-1180DA83D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68F12EF-BFF7-3431-867F-5F326A898C96}"/>
              </a:ext>
            </a:extLst>
          </p:cNvPr>
          <p:cNvSpPr>
            <a:spLocks noGrp="1"/>
          </p:cNvSpPr>
          <p:nvPr>
            <p:ph type="dt" sz="half" idx="10"/>
          </p:nvPr>
        </p:nvSpPr>
        <p:spPr/>
        <p:txBody>
          <a:bodyPr/>
          <a:lstStyle/>
          <a:p>
            <a:fld id="{DA370A76-1CF7-40C0-8E49-0E06B08012A8}" type="datetimeFigureOut">
              <a:rPr lang="fr-FR" smtClean="0"/>
              <a:t>13/03/2026</a:t>
            </a:fld>
            <a:endParaRPr lang="fr-FR" dirty="0"/>
          </a:p>
        </p:txBody>
      </p:sp>
      <p:sp>
        <p:nvSpPr>
          <p:cNvPr id="6" name="Espace réservé du pied de page 5">
            <a:extLst>
              <a:ext uri="{FF2B5EF4-FFF2-40B4-BE49-F238E27FC236}">
                <a16:creationId xmlns:a16="http://schemas.microsoft.com/office/drawing/2014/main" id="{3E339132-6C25-9406-D170-8FF5E3BA0410}"/>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7E08882F-53B5-0779-DE2A-A73F53ECA392}"/>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4177890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4CE076-AA14-66F5-2430-B95CF16D2FD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A4CEB0D-B7B8-9A4D-E981-9296C54CBCB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14C59D6-B5C0-561A-FC92-A74A9C81858A}"/>
              </a:ext>
            </a:extLst>
          </p:cNvPr>
          <p:cNvSpPr>
            <a:spLocks noGrp="1"/>
          </p:cNvSpPr>
          <p:nvPr>
            <p:ph type="dt" sz="half" idx="10"/>
          </p:nvPr>
        </p:nvSpPr>
        <p:spPr/>
        <p:txBody>
          <a:bodyPr/>
          <a:lstStyle/>
          <a:p>
            <a:fld id="{DA370A76-1CF7-40C0-8E49-0E06B08012A8}" type="datetimeFigureOut">
              <a:rPr lang="fr-FR" smtClean="0"/>
              <a:t>13/03/2026</a:t>
            </a:fld>
            <a:endParaRPr lang="fr-FR" dirty="0"/>
          </a:p>
        </p:txBody>
      </p:sp>
      <p:sp>
        <p:nvSpPr>
          <p:cNvPr id="5" name="Espace réservé du pied de page 4">
            <a:extLst>
              <a:ext uri="{FF2B5EF4-FFF2-40B4-BE49-F238E27FC236}">
                <a16:creationId xmlns:a16="http://schemas.microsoft.com/office/drawing/2014/main" id="{68749E26-E070-59E9-DC5D-9209CD58A2F8}"/>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32F142CB-2D93-12E5-6102-B182553D6DE3}"/>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4016306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E21AA5D-2189-7A64-40A9-4D52DE2BEB9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E958396-CFD4-E4EE-2C0D-7B800EC13C80}"/>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0BC592-5A32-FCCE-7D1A-0A243A4C8FA5}"/>
              </a:ext>
            </a:extLst>
          </p:cNvPr>
          <p:cNvSpPr>
            <a:spLocks noGrp="1"/>
          </p:cNvSpPr>
          <p:nvPr>
            <p:ph type="dt" sz="half" idx="10"/>
          </p:nvPr>
        </p:nvSpPr>
        <p:spPr/>
        <p:txBody>
          <a:bodyPr/>
          <a:lstStyle/>
          <a:p>
            <a:fld id="{DA370A76-1CF7-40C0-8E49-0E06B08012A8}" type="datetimeFigureOut">
              <a:rPr lang="fr-FR" smtClean="0"/>
              <a:t>13/03/2026</a:t>
            </a:fld>
            <a:endParaRPr lang="fr-FR" dirty="0"/>
          </a:p>
        </p:txBody>
      </p:sp>
      <p:sp>
        <p:nvSpPr>
          <p:cNvPr id="5" name="Espace réservé du pied de page 4">
            <a:extLst>
              <a:ext uri="{FF2B5EF4-FFF2-40B4-BE49-F238E27FC236}">
                <a16:creationId xmlns:a16="http://schemas.microsoft.com/office/drawing/2014/main" id="{C4CAC671-1859-A02A-BBD5-13FB2DA49E6A}"/>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C0BB2848-DF46-CADF-1C88-9875C58EB4AA}"/>
              </a:ext>
            </a:extLst>
          </p:cNvPr>
          <p:cNvSpPr>
            <a:spLocks noGrp="1"/>
          </p:cNvSpPr>
          <p:nvPr>
            <p:ph type="sldNum" sz="quarter" idx="12"/>
          </p:nvPr>
        </p:nvSpPr>
        <p:spPr/>
        <p:txBody>
          <a:bodyPr/>
          <a:lstStyle/>
          <a:p>
            <a:fld id="{2915913B-84BD-41BF-99AA-4B8D57489B80}" type="slidenum">
              <a:rPr lang="fr-FR" smtClean="0"/>
              <a:t>‹N°›</a:t>
            </a:fld>
            <a:endParaRPr lang="fr-FR" dirty="0"/>
          </a:p>
        </p:txBody>
      </p:sp>
    </p:spTree>
    <p:extLst>
      <p:ext uri="{BB962C8B-B14F-4D97-AF65-F5344CB8AC3E}">
        <p14:creationId xmlns:p14="http://schemas.microsoft.com/office/powerpoint/2010/main" val="1846548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457C7EA-F4BB-B29D-6095-C85FECFE66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518EE29-7633-2E92-5544-887601AB6B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DDA6A3F-3DE9-7266-4BF2-961AAAD3DF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370A76-1CF7-40C0-8E49-0E06B08012A8}" type="datetimeFigureOut">
              <a:rPr lang="fr-FR" smtClean="0"/>
              <a:t>13/03/2026</a:t>
            </a:fld>
            <a:endParaRPr lang="fr-FR" dirty="0"/>
          </a:p>
        </p:txBody>
      </p:sp>
      <p:sp>
        <p:nvSpPr>
          <p:cNvPr id="5" name="Espace réservé du pied de page 4">
            <a:extLst>
              <a:ext uri="{FF2B5EF4-FFF2-40B4-BE49-F238E27FC236}">
                <a16:creationId xmlns:a16="http://schemas.microsoft.com/office/drawing/2014/main" id="{4DCEF2A8-A5D6-7967-E3D0-1B7D7707A9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a:extLst>
              <a:ext uri="{FF2B5EF4-FFF2-40B4-BE49-F238E27FC236}">
                <a16:creationId xmlns:a16="http://schemas.microsoft.com/office/drawing/2014/main" id="{9ABD4B28-8C0A-214C-84A9-DC8D1913BD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15913B-84BD-41BF-99AA-4B8D57489B80}" type="slidenum">
              <a:rPr lang="fr-FR" smtClean="0"/>
              <a:t>‹N°›</a:t>
            </a:fld>
            <a:endParaRPr lang="fr-FR" dirty="0"/>
          </a:p>
        </p:txBody>
      </p:sp>
    </p:spTree>
    <p:extLst>
      <p:ext uri="{BB962C8B-B14F-4D97-AF65-F5344CB8AC3E}">
        <p14:creationId xmlns:p14="http://schemas.microsoft.com/office/powerpoint/2010/main" val="2168157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C6B158B5-50B5-4927-A367-7C9F3AFE5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oneTexte 3">
            <a:extLst>
              <a:ext uri="{FF2B5EF4-FFF2-40B4-BE49-F238E27FC236}">
                <a16:creationId xmlns:a16="http://schemas.microsoft.com/office/drawing/2014/main" id="{AD533227-70FE-2A90-3114-7C8F2F15C8D7}"/>
              </a:ext>
            </a:extLst>
          </p:cNvPr>
          <p:cNvSpPr txBox="1"/>
          <p:nvPr/>
        </p:nvSpPr>
        <p:spPr>
          <a:xfrm>
            <a:off x="6981824" y="1367673"/>
            <a:ext cx="4375151" cy="2665509"/>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7200">
                <a:solidFill>
                  <a:schemeClr val="bg1"/>
                </a:solidFill>
                <a:latin typeface="+mj-lt"/>
                <a:ea typeface="+mj-ea"/>
                <a:cs typeface="+mj-cs"/>
              </a:rPr>
              <a:t>Le vol de la Joconde</a:t>
            </a:r>
          </a:p>
        </p:txBody>
      </p:sp>
      <p:sp>
        <p:nvSpPr>
          <p:cNvPr id="5" name="ZoneTexte 4">
            <a:extLst>
              <a:ext uri="{FF2B5EF4-FFF2-40B4-BE49-F238E27FC236}">
                <a16:creationId xmlns:a16="http://schemas.microsoft.com/office/drawing/2014/main" id="{390A7318-D85F-3790-5D10-73DAF22CC2E5}"/>
              </a:ext>
            </a:extLst>
          </p:cNvPr>
          <p:cNvSpPr txBox="1"/>
          <p:nvPr/>
        </p:nvSpPr>
        <p:spPr>
          <a:xfrm>
            <a:off x="6979182" y="4414180"/>
            <a:ext cx="4377793" cy="884538"/>
          </a:xfrm>
          <a:prstGeom prst="rect">
            <a:avLst/>
          </a:prstGeom>
        </p:spPr>
        <p:txBody>
          <a:bodyPr vert="horz" lIns="91440" tIns="45720" rIns="91440" bIns="45720" rtlCol="0">
            <a:normAutofit/>
          </a:bodyPr>
          <a:lstStyle/>
          <a:p>
            <a:pPr algn="r">
              <a:lnSpc>
                <a:spcPct val="90000"/>
              </a:lnSpc>
              <a:spcBef>
                <a:spcPts val="1000"/>
              </a:spcBef>
            </a:pPr>
            <a:r>
              <a:rPr lang="en-US" sz="2400">
                <a:solidFill>
                  <a:schemeClr val="bg1"/>
                </a:solidFill>
              </a:rPr>
              <a:t>Léonard de Vinci</a:t>
            </a:r>
          </a:p>
        </p:txBody>
      </p:sp>
      <p:pic>
        <p:nvPicPr>
          <p:cNvPr id="1026" name="Picture 2" descr="API/Gamma-Rapho via Getty Images">
            <a:extLst>
              <a:ext uri="{FF2B5EF4-FFF2-40B4-BE49-F238E27FC236}">
                <a16:creationId xmlns:a16="http://schemas.microsoft.com/office/drawing/2014/main" id="{7508C9B5-A359-85CC-16D8-B230BE46C1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2057"/>
          <a:stretch>
            <a:fillRect/>
          </a:stretch>
        </p:blipFill>
        <p:spPr bwMode="auto">
          <a:xfrm>
            <a:off x="1" y="2"/>
            <a:ext cx="6249303" cy="6857998"/>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noFill/>
          <a:effectLst>
            <a:outerShdw blurRad="381000" dist="1524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pic>
      <p:sp>
        <p:nvSpPr>
          <p:cNvPr id="1033" name="Freeform: Shape 1032">
            <a:extLst>
              <a:ext uri="{FF2B5EF4-FFF2-40B4-BE49-F238E27FC236}">
                <a16:creationId xmlns:a16="http://schemas.microsoft.com/office/drawing/2014/main" id="{B01367A3-F670-4BD9-9972-F7E97FC22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5" name="Freeform: Shape 1034">
            <a:extLst>
              <a:ext uri="{FF2B5EF4-FFF2-40B4-BE49-F238E27FC236}">
                <a16:creationId xmlns:a16="http://schemas.microsoft.com/office/drawing/2014/main" id="{38C3DB02-606C-40EC-8381-7A29A1ADF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93566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 vocabulaire à apprendre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12753" y="1122214"/>
            <a:ext cx="5330757" cy="6460230"/>
          </a:xfrm>
          <a:prstGeom prst="rect">
            <a:avLst/>
          </a:prstGeom>
          <a:noFill/>
        </p:spPr>
        <p:txBody>
          <a:bodyPr wrap="square" rtlCol="0">
            <a:spAutoFit/>
          </a:bodyPr>
          <a:lstStyle/>
          <a:p>
            <a:pPr>
              <a:lnSpc>
                <a:spcPct val="150000"/>
              </a:lnSpc>
            </a:pPr>
            <a:r>
              <a:rPr lang="fr-FR" sz="4000" dirty="0">
                <a:solidFill>
                  <a:schemeClr val="accent2">
                    <a:lumMod val="50000"/>
                  </a:schemeClr>
                </a:solidFill>
              </a:rPr>
              <a:t>italien (adj)</a:t>
            </a:r>
          </a:p>
          <a:p>
            <a:pPr>
              <a:lnSpc>
                <a:spcPct val="150000"/>
              </a:lnSpc>
            </a:pPr>
            <a:r>
              <a:rPr lang="fr-FR" sz="4000" dirty="0">
                <a:solidFill>
                  <a:schemeClr val="accent5">
                    <a:lumMod val="75000"/>
                  </a:schemeClr>
                </a:solidFill>
              </a:rPr>
              <a:t>la Renaissance (</a:t>
            </a:r>
            <a:r>
              <a:rPr lang="fr-FR" sz="4000" dirty="0" err="1">
                <a:solidFill>
                  <a:schemeClr val="accent5">
                    <a:lumMod val="75000"/>
                  </a:schemeClr>
                </a:solidFill>
              </a:rPr>
              <a:t>np</a:t>
            </a:r>
            <a:r>
              <a:rPr lang="fr-FR" sz="4000" dirty="0">
                <a:solidFill>
                  <a:schemeClr val="accent5">
                    <a:lumMod val="75000"/>
                  </a:schemeClr>
                </a:solidFill>
              </a:rPr>
              <a:t>)</a:t>
            </a:r>
          </a:p>
          <a:p>
            <a:pPr>
              <a:lnSpc>
                <a:spcPct val="150000"/>
              </a:lnSpc>
            </a:pPr>
            <a:r>
              <a:rPr lang="fr-FR" sz="4000" dirty="0">
                <a:solidFill>
                  <a:schemeClr val="accent5">
                    <a:lumMod val="75000"/>
                  </a:schemeClr>
                </a:solidFill>
              </a:rPr>
              <a:t>une œuvre (</a:t>
            </a:r>
            <a:r>
              <a:rPr lang="fr-FR" sz="4000" dirty="0" err="1">
                <a:solidFill>
                  <a:schemeClr val="accent5">
                    <a:lumMod val="75000"/>
                  </a:schemeClr>
                </a:solidFill>
              </a:rPr>
              <a:t>nc</a:t>
            </a:r>
            <a:r>
              <a:rPr lang="fr-FR" sz="4000" dirty="0">
                <a:solidFill>
                  <a:schemeClr val="accent5">
                    <a:lumMod val="75000"/>
                  </a:schemeClr>
                </a:solidFill>
              </a:rPr>
              <a:t>)</a:t>
            </a:r>
          </a:p>
          <a:p>
            <a:pPr>
              <a:lnSpc>
                <a:spcPct val="150000"/>
              </a:lnSpc>
            </a:pPr>
            <a:r>
              <a:rPr lang="fr-FR" sz="4000" dirty="0">
                <a:solidFill>
                  <a:schemeClr val="accent5">
                    <a:lumMod val="75000"/>
                  </a:schemeClr>
                </a:solidFill>
              </a:rPr>
              <a:t>un peintre (</a:t>
            </a:r>
            <a:r>
              <a:rPr lang="fr-FR" sz="4000" dirty="0" err="1">
                <a:solidFill>
                  <a:schemeClr val="accent5">
                    <a:lumMod val="75000"/>
                  </a:schemeClr>
                </a:solidFill>
              </a:rPr>
              <a:t>nc</a:t>
            </a:r>
            <a:r>
              <a:rPr lang="fr-FR" sz="4000" dirty="0">
                <a:solidFill>
                  <a:schemeClr val="accent5">
                    <a:lumMod val="75000"/>
                  </a:schemeClr>
                </a:solidFill>
              </a:rPr>
              <a:t>)</a:t>
            </a:r>
          </a:p>
          <a:p>
            <a:pPr>
              <a:lnSpc>
                <a:spcPct val="150000"/>
              </a:lnSpc>
            </a:pPr>
            <a:r>
              <a:rPr lang="fr-FR" sz="4000" dirty="0">
                <a:solidFill>
                  <a:schemeClr val="accent5">
                    <a:lumMod val="75000"/>
                  </a:schemeClr>
                </a:solidFill>
              </a:rPr>
              <a:t>un scientifique (</a:t>
            </a:r>
            <a:r>
              <a:rPr lang="fr-FR" sz="4000" dirty="0" err="1">
                <a:solidFill>
                  <a:schemeClr val="accent5">
                    <a:lumMod val="75000"/>
                  </a:schemeClr>
                </a:solidFill>
              </a:rPr>
              <a:t>nc</a:t>
            </a:r>
            <a:r>
              <a:rPr lang="fr-FR" sz="4000" dirty="0">
                <a:solidFill>
                  <a:schemeClr val="accent5">
                    <a:lumMod val="75000"/>
                  </a:schemeClr>
                </a:solidFill>
              </a:rPr>
              <a:t>) </a:t>
            </a:r>
          </a:p>
          <a:p>
            <a:pPr>
              <a:lnSpc>
                <a:spcPct val="150000"/>
              </a:lnSpc>
            </a:pPr>
            <a:r>
              <a:rPr lang="fr-FR" sz="4000" dirty="0">
                <a:solidFill>
                  <a:schemeClr val="accent5">
                    <a:lumMod val="75000"/>
                  </a:schemeClr>
                </a:solidFill>
              </a:rPr>
              <a:t>un ingénieur (</a:t>
            </a:r>
            <a:r>
              <a:rPr lang="fr-FR" sz="4000" dirty="0" err="1">
                <a:solidFill>
                  <a:schemeClr val="accent5">
                    <a:lumMod val="75000"/>
                  </a:schemeClr>
                </a:solidFill>
              </a:rPr>
              <a:t>nc</a:t>
            </a:r>
            <a:r>
              <a:rPr lang="fr-FR" sz="4000" dirty="0">
                <a:solidFill>
                  <a:schemeClr val="accent5">
                    <a:lumMod val="75000"/>
                  </a:schemeClr>
                </a:solidFill>
              </a:rPr>
              <a:t>)</a:t>
            </a:r>
          </a:p>
          <a:p>
            <a:pPr>
              <a:lnSpc>
                <a:spcPct val="150000"/>
              </a:lnSpc>
            </a:pPr>
            <a:endParaRPr lang="fr-FR" sz="4000" dirty="0">
              <a:solidFill>
                <a:schemeClr val="accent2">
                  <a:lumMod val="50000"/>
                </a:schemeClr>
              </a:solidFill>
            </a:endParaRPr>
          </a:p>
        </p:txBody>
      </p:sp>
      <p:sp>
        <p:nvSpPr>
          <p:cNvPr id="6" name="ZoneTexte 5">
            <a:extLst>
              <a:ext uri="{FF2B5EF4-FFF2-40B4-BE49-F238E27FC236}">
                <a16:creationId xmlns:a16="http://schemas.microsoft.com/office/drawing/2014/main" id="{4E79987F-3D43-4DDD-AD07-5A8B04CC2A68}"/>
              </a:ext>
            </a:extLst>
          </p:cNvPr>
          <p:cNvSpPr txBox="1"/>
          <p:nvPr/>
        </p:nvSpPr>
        <p:spPr>
          <a:xfrm>
            <a:off x="6748490" y="1624959"/>
            <a:ext cx="5330757" cy="4652043"/>
          </a:xfrm>
          <a:prstGeom prst="rect">
            <a:avLst/>
          </a:prstGeom>
          <a:noFill/>
        </p:spPr>
        <p:txBody>
          <a:bodyPr wrap="square" rtlCol="0">
            <a:spAutoFit/>
          </a:bodyPr>
          <a:lstStyle/>
          <a:p>
            <a:pPr>
              <a:lnSpc>
                <a:spcPts val="6000"/>
              </a:lnSpc>
            </a:pPr>
            <a:r>
              <a:rPr lang="fr-FR" sz="4000" dirty="0">
                <a:solidFill>
                  <a:schemeClr val="accent5">
                    <a:lumMod val="75000"/>
                  </a:schemeClr>
                </a:solidFill>
              </a:rPr>
              <a:t>un anatomiste (</a:t>
            </a:r>
            <a:r>
              <a:rPr lang="fr-FR" sz="4000" dirty="0" err="1">
                <a:solidFill>
                  <a:schemeClr val="accent5">
                    <a:lumMod val="75000"/>
                  </a:schemeClr>
                </a:solidFill>
              </a:rPr>
              <a:t>nc</a:t>
            </a:r>
            <a:r>
              <a:rPr lang="fr-FR" sz="4000" dirty="0">
                <a:solidFill>
                  <a:schemeClr val="accent5">
                    <a:lumMod val="75000"/>
                  </a:schemeClr>
                </a:solidFill>
              </a:rPr>
              <a:t>)</a:t>
            </a:r>
          </a:p>
          <a:p>
            <a:pPr>
              <a:lnSpc>
                <a:spcPts val="6000"/>
              </a:lnSpc>
            </a:pPr>
            <a:r>
              <a:rPr lang="fr-FR" sz="4000" dirty="0">
                <a:solidFill>
                  <a:schemeClr val="accent5">
                    <a:lumMod val="75000"/>
                  </a:schemeClr>
                </a:solidFill>
              </a:rPr>
              <a:t>un croquis (nc)</a:t>
            </a:r>
          </a:p>
          <a:p>
            <a:pPr>
              <a:lnSpc>
                <a:spcPts val="6000"/>
              </a:lnSpc>
            </a:pPr>
            <a:r>
              <a:rPr lang="fr-FR" sz="4000" dirty="0">
                <a:solidFill>
                  <a:schemeClr val="accent2">
                    <a:lumMod val="50000"/>
                  </a:schemeClr>
                </a:solidFill>
              </a:rPr>
              <a:t>étonnant (adj)</a:t>
            </a:r>
          </a:p>
          <a:p>
            <a:pPr>
              <a:lnSpc>
                <a:spcPts val="6000"/>
              </a:lnSpc>
            </a:pPr>
            <a:r>
              <a:rPr lang="fr-FR" sz="4000" dirty="0">
                <a:solidFill>
                  <a:schemeClr val="accent5">
                    <a:lumMod val="75000"/>
                  </a:schemeClr>
                </a:solidFill>
              </a:rPr>
              <a:t>un hélicoptère (nc)</a:t>
            </a:r>
          </a:p>
          <a:p>
            <a:pPr>
              <a:lnSpc>
                <a:spcPts val="6000"/>
              </a:lnSpc>
            </a:pPr>
            <a:r>
              <a:rPr lang="fr-FR" sz="4000" dirty="0">
                <a:solidFill>
                  <a:schemeClr val="accent5">
                    <a:lumMod val="75000"/>
                  </a:schemeClr>
                </a:solidFill>
              </a:rPr>
              <a:t>un héritage (</a:t>
            </a:r>
            <a:r>
              <a:rPr lang="fr-FR" sz="4000" dirty="0" err="1">
                <a:solidFill>
                  <a:schemeClr val="accent5">
                    <a:lumMod val="75000"/>
                  </a:schemeClr>
                </a:solidFill>
              </a:rPr>
              <a:t>nc</a:t>
            </a:r>
            <a:r>
              <a:rPr lang="fr-FR" sz="4000" dirty="0">
                <a:solidFill>
                  <a:schemeClr val="accent5">
                    <a:lumMod val="75000"/>
                  </a:schemeClr>
                </a:solidFill>
              </a:rPr>
              <a:t>)</a:t>
            </a:r>
          </a:p>
          <a:p>
            <a:pPr>
              <a:lnSpc>
                <a:spcPts val="6000"/>
              </a:lnSpc>
            </a:pPr>
            <a:r>
              <a:rPr lang="fr-FR" sz="4000" dirty="0">
                <a:solidFill>
                  <a:schemeClr val="accent2">
                    <a:lumMod val="50000"/>
                  </a:schemeClr>
                </a:solidFill>
              </a:rPr>
              <a:t>incroyable (adj)</a:t>
            </a:r>
          </a:p>
        </p:txBody>
      </p:sp>
    </p:spTree>
    <p:extLst>
      <p:ext uri="{BB962C8B-B14F-4D97-AF65-F5344CB8AC3E}">
        <p14:creationId xmlns:p14="http://schemas.microsoft.com/office/powerpoint/2010/main" val="3513125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Les fonctions grammaticales</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 y="2968874"/>
            <a:ext cx="12192001" cy="920252"/>
          </a:xfrm>
          <a:prstGeom prst="rect">
            <a:avLst/>
          </a:prstGeom>
          <a:noFill/>
        </p:spPr>
        <p:txBody>
          <a:bodyPr wrap="square" rtlCol="0">
            <a:spAutoFit/>
          </a:bodyPr>
          <a:lstStyle/>
          <a:p>
            <a:pPr algn="ctr">
              <a:lnSpc>
                <a:spcPct val="150000"/>
              </a:lnSpc>
            </a:pPr>
            <a:r>
              <a:rPr lang="fr-FR" sz="4000" dirty="0"/>
              <a:t>Léonard de Vinci était un grand artiste.</a:t>
            </a:r>
          </a:p>
        </p:txBody>
      </p:sp>
      <p:cxnSp>
        <p:nvCxnSpPr>
          <p:cNvPr id="6" name="Connecteur droit 5">
            <a:extLst>
              <a:ext uri="{FF2B5EF4-FFF2-40B4-BE49-F238E27FC236}">
                <a16:creationId xmlns:a16="http://schemas.microsoft.com/office/drawing/2014/main" id="{869666B3-FDCC-71DE-9E1E-F3AE7295B13B}"/>
              </a:ext>
            </a:extLst>
          </p:cNvPr>
          <p:cNvCxnSpPr>
            <a:cxnSpLocks/>
          </p:cNvCxnSpPr>
          <p:nvPr/>
        </p:nvCxnSpPr>
        <p:spPr>
          <a:xfrm>
            <a:off x="5618883" y="3794074"/>
            <a:ext cx="96873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Connecteur droit 4">
            <a:extLst>
              <a:ext uri="{FF2B5EF4-FFF2-40B4-BE49-F238E27FC236}">
                <a16:creationId xmlns:a16="http://schemas.microsoft.com/office/drawing/2014/main" id="{17EA542E-F8D5-7D43-EEF3-B00F2F9AAD43}"/>
              </a:ext>
            </a:extLst>
          </p:cNvPr>
          <p:cNvCxnSpPr>
            <a:cxnSpLocks/>
          </p:cNvCxnSpPr>
          <p:nvPr/>
        </p:nvCxnSpPr>
        <p:spPr>
          <a:xfrm>
            <a:off x="2025371" y="3789710"/>
            <a:ext cx="3480694" cy="436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0112C7A1-74D5-3A03-0788-0C28F1746B73}"/>
              </a:ext>
            </a:extLst>
          </p:cNvPr>
          <p:cNvCxnSpPr>
            <a:cxnSpLocks/>
          </p:cNvCxnSpPr>
          <p:nvPr/>
        </p:nvCxnSpPr>
        <p:spPr>
          <a:xfrm flipV="1">
            <a:off x="6685937" y="3789710"/>
            <a:ext cx="3237536" cy="8655"/>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D036733E-B087-94EC-D663-B06EB15001E8}"/>
              </a:ext>
            </a:extLst>
          </p:cNvPr>
          <p:cNvSpPr txBox="1"/>
          <p:nvPr/>
        </p:nvSpPr>
        <p:spPr>
          <a:xfrm>
            <a:off x="7986518" y="3889126"/>
            <a:ext cx="865762" cy="369332"/>
          </a:xfrm>
          <a:prstGeom prst="rect">
            <a:avLst/>
          </a:prstGeom>
          <a:noFill/>
        </p:spPr>
        <p:txBody>
          <a:bodyPr wrap="square" rtlCol="0">
            <a:spAutoFit/>
          </a:bodyPr>
          <a:lstStyle/>
          <a:p>
            <a:r>
              <a:rPr lang="fr-FR" dirty="0"/>
              <a:t>AS</a:t>
            </a:r>
          </a:p>
        </p:txBody>
      </p:sp>
      <p:sp>
        <p:nvSpPr>
          <p:cNvPr id="9" name="ZoneTexte 8">
            <a:extLst>
              <a:ext uri="{FF2B5EF4-FFF2-40B4-BE49-F238E27FC236}">
                <a16:creationId xmlns:a16="http://schemas.microsoft.com/office/drawing/2014/main" id="{E13C9042-5C8C-B5EA-272A-554E5CA463AC}"/>
              </a:ext>
            </a:extLst>
          </p:cNvPr>
          <p:cNvSpPr txBox="1"/>
          <p:nvPr/>
        </p:nvSpPr>
        <p:spPr>
          <a:xfrm>
            <a:off x="5663118" y="3889126"/>
            <a:ext cx="865762" cy="646331"/>
          </a:xfrm>
          <a:prstGeom prst="rect">
            <a:avLst/>
          </a:prstGeom>
          <a:noFill/>
        </p:spPr>
        <p:txBody>
          <a:bodyPr wrap="square" rtlCol="0">
            <a:spAutoFit/>
          </a:bodyPr>
          <a:lstStyle/>
          <a:p>
            <a:pPr algn="ctr"/>
            <a:r>
              <a:rPr lang="fr-FR" dirty="0"/>
              <a:t>Verbe d’état</a:t>
            </a:r>
          </a:p>
        </p:txBody>
      </p:sp>
    </p:spTree>
    <p:extLst>
      <p:ext uri="{BB962C8B-B14F-4D97-AF65-F5344CB8AC3E}">
        <p14:creationId xmlns:p14="http://schemas.microsoft.com/office/powerpoint/2010/main" val="240050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Les classes grammaticales</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958993"/>
            <a:ext cx="11887200" cy="2382191"/>
          </a:xfrm>
          <a:prstGeom prst="rect">
            <a:avLst/>
          </a:prstGeom>
          <a:noFill/>
        </p:spPr>
        <p:txBody>
          <a:bodyPr wrap="square" rtlCol="0">
            <a:spAutoFit/>
          </a:bodyPr>
          <a:lstStyle/>
          <a:p>
            <a:pPr algn="ctr">
              <a:lnSpc>
                <a:spcPct val="200000"/>
              </a:lnSpc>
            </a:pPr>
            <a:r>
              <a:rPr lang="fr-FR" sz="4000" dirty="0"/>
              <a:t>Cet artiste était peintre, scientifique, ingénieur et anatomiste.</a:t>
            </a:r>
          </a:p>
        </p:txBody>
      </p:sp>
      <p:sp>
        <p:nvSpPr>
          <p:cNvPr id="40" name="ZoneTexte 39">
            <a:extLst>
              <a:ext uri="{FF2B5EF4-FFF2-40B4-BE49-F238E27FC236}">
                <a16:creationId xmlns:a16="http://schemas.microsoft.com/office/drawing/2014/main" id="{E170D65E-CCE9-4C78-B734-68AD01108A68}"/>
              </a:ext>
            </a:extLst>
          </p:cNvPr>
          <p:cNvSpPr txBox="1"/>
          <p:nvPr/>
        </p:nvSpPr>
        <p:spPr>
          <a:xfrm>
            <a:off x="963046" y="3059668"/>
            <a:ext cx="649782" cy="369332"/>
          </a:xfrm>
          <a:prstGeom prst="rect">
            <a:avLst/>
          </a:prstGeom>
          <a:noFill/>
        </p:spPr>
        <p:txBody>
          <a:bodyPr wrap="square" rtlCol="0">
            <a:spAutoFit/>
          </a:bodyPr>
          <a:lstStyle/>
          <a:p>
            <a:pPr algn="ctr"/>
            <a:r>
              <a:rPr lang="fr-FR" dirty="0" err="1"/>
              <a:t>d.d.</a:t>
            </a:r>
            <a:endParaRPr lang="fr-FR" dirty="0"/>
          </a:p>
        </p:txBody>
      </p:sp>
      <p:cxnSp>
        <p:nvCxnSpPr>
          <p:cNvPr id="23" name="Connecteur droit 22">
            <a:extLst>
              <a:ext uri="{FF2B5EF4-FFF2-40B4-BE49-F238E27FC236}">
                <a16:creationId xmlns:a16="http://schemas.microsoft.com/office/drawing/2014/main" id="{DB4C6E50-7F2B-41AB-8E7D-39A9F1F80539}"/>
              </a:ext>
            </a:extLst>
          </p:cNvPr>
          <p:cNvCxnSpPr>
            <a:cxnSpLocks/>
          </p:cNvCxnSpPr>
          <p:nvPr/>
        </p:nvCxnSpPr>
        <p:spPr>
          <a:xfrm>
            <a:off x="1709432" y="3010903"/>
            <a:ext cx="124410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083795E6-005F-44C9-9AB8-6ED2F404695C}"/>
              </a:ext>
            </a:extLst>
          </p:cNvPr>
          <p:cNvCxnSpPr>
            <a:cxnSpLocks/>
          </p:cNvCxnSpPr>
          <p:nvPr/>
        </p:nvCxnSpPr>
        <p:spPr>
          <a:xfrm flipV="1">
            <a:off x="933055" y="3010903"/>
            <a:ext cx="594840" cy="2171"/>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BF380769-99DF-4A2F-9131-F65486521261}"/>
              </a:ext>
            </a:extLst>
          </p:cNvPr>
          <p:cNvCxnSpPr>
            <a:cxnSpLocks/>
          </p:cNvCxnSpPr>
          <p:nvPr/>
        </p:nvCxnSpPr>
        <p:spPr>
          <a:xfrm>
            <a:off x="4194680" y="3007148"/>
            <a:ext cx="1429026" cy="37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72073927-60A2-4C21-AF36-2F93872465D9}"/>
              </a:ext>
            </a:extLst>
          </p:cNvPr>
          <p:cNvCxnSpPr>
            <a:cxnSpLocks/>
          </p:cNvCxnSpPr>
          <p:nvPr/>
        </p:nvCxnSpPr>
        <p:spPr>
          <a:xfrm>
            <a:off x="3141119" y="3004154"/>
            <a:ext cx="87581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id="{BF243F50-A496-47FB-B62C-CD78ED832BB6}"/>
              </a:ext>
            </a:extLst>
          </p:cNvPr>
          <p:cNvSpPr txBox="1"/>
          <p:nvPr/>
        </p:nvSpPr>
        <p:spPr>
          <a:xfrm>
            <a:off x="10450559" y="2965422"/>
            <a:ext cx="725304" cy="369332"/>
          </a:xfrm>
          <a:prstGeom prst="rect">
            <a:avLst/>
          </a:prstGeom>
          <a:noFill/>
        </p:spPr>
        <p:txBody>
          <a:bodyPr wrap="square" rtlCol="0">
            <a:spAutoFit/>
          </a:bodyPr>
          <a:lstStyle/>
          <a:p>
            <a:pPr algn="ctr"/>
            <a:r>
              <a:rPr lang="fr-FR" dirty="0" err="1"/>
              <a:t>c.c</a:t>
            </a:r>
            <a:r>
              <a:rPr lang="fr-FR" dirty="0"/>
              <a:t>.</a:t>
            </a:r>
          </a:p>
        </p:txBody>
      </p:sp>
      <p:cxnSp>
        <p:nvCxnSpPr>
          <p:cNvPr id="34" name="Connecteur droit 33">
            <a:extLst>
              <a:ext uri="{FF2B5EF4-FFF2-40B4-BE49-F238E27FC236}">
                <a16:creationId xmlns:a16="http://schemas.microsoft.com/office/drawing/2014/main" id="{F2544790-F72A-442E-8AD8-453A4AF03941}"/>
              </a:ext>
            </a:extLst>
          </p:cNvPr>
          <p:cNvCxnSpPr>
            <a:cxnSpLocks/>
          </p:cNvCxnSpPr>
          <p:nvPr/>
        </p:nvCxnSpPr>
        <p:spPr>
          <a:xfrm>
            <a:off x="10564870" y="2997435"/>
            <a:ext cx="496682"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1970AC50-75B1-3E13-7156-42BBD11A2BED}"/>
              </a:ext>
            </a:extLst>
          </p:cNvPr>
          <p:cNvCxnSpPr>
            <a:cxnSpLocks/>
          </p:cNvCxnSpPr>
          <p:nvPr/>
        </p:nvCxnSpPr>
        <p:spPr>
          <a:xfrm flipV="1">
            <a:off x="5885236" y="3004154"/>
            <a:ext cx="2370657" cy="6749"/>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8D6FC505-0D89-9786-DF3F-20B2683D2D7A}"/>
              </a:ext>
            </a:extLst>
          </p:cNvPr>
          <p:cNvCxnSpPr>
            <a:cxnSpLocks/>
          </p:cNvCxnSpPr>
          <p:nvPr/>
        </p:nvCxnSpPr>
        <p:spPr>
          <a:xfrm flipV="1">
            <a:off x="8517423" y="3004154"/>
            <a:ext cx="1871096" cy="337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C8CC2D5D-F2D1-CEA1-2405-F0FE63361F4E}"/>
              </a:ext>
            </a:extLst>
          </p:cNvPr>
          <p:cNvCxnSpPr>
            <a:cxnSpLocks/>
          </p:cNvCxnSpPr>
          <p:nvPr/>
        </p:nvCxnSpPr>
        <p:spPr>
          <a:xfrm>
            <a:off x="4745775" y="4225718"/>
            <a:ext cx="2254532"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122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40"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7" y="68094"/>
            <a:ext cx="12016906" cy="1107564"/>
          </a:xfr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fr-FR" dirty="0">
                <a:solidFill>
                  <a:schemeClr val="bg1"/>
                </a:solidFill>
              </a:rPr>
              <a:t>Conjugue le verbe « contenir » au présent de l’ indicatif.</a:t>
            </a:r>
          </a:p>
        </p:txBody>
      </p:sp>
      <p:sp>
        <p:nvSpPr>
          <p:cNvPr id="7" name="ZoneTexte 6">
            <a:extLst>
              <a:ext uri="{FF2B5EF4-FFF2-40B4-BE49-F238E27FC236}">
                <a16:creationId xmlns:a16="http://schemas.microsoft.com/office/drawing/2014/main" id="{A7830CCE-7353-4005-BAE6-12E88467EA24}"/>
              </a:ext>
            </a:extLst>
          </p:cNvPr>
          <p:cNvSpPr txBox="1"/>
          <p:nvPr/>
        </p:nvSpPr>
        <p:spPr>
          <a:xfrm>
            <a:off x="0" y="1803927"/>
            <a:ext cx="5747657" cy="3046988"/>
          </a:xfrm>
          <a:prstGeom prst="rect">
            <a:avLst/>
          </a:prstGeom>
          <a:noFill/>
        </p:spPr>
        <p:txBody>
          <a:bodyPr wrap="square" rtlCol="0">
            <a:spAutoFit/>
          </a:bodyPr>
          <a:lstStyle/>
          <a:p>
            <a:r>
              <a:rPr lang="fr-FR" sz="4800" dirty="0">
                <a:latin typeface="Arial" panose="020B0604020202020204" pitchFamily="34" charset="0"/>
                <a:cs typeface="Arial" panose="020B0604020202020204" pitchFamily="34" charset="0"/>
              </a:rPr>
              <a:t>Je contien</a:t>
            </a:r>
            <a:r>
              <a:rPr lang="fr-FR" sz="4800" dirty="0">
                <a:solidFill>
                  <a:srgbClr val="FF0000"/>
                </a:solidFill>
                <a:latin typeface="Arial" panose="020B0604020202020204" pitchFamily="34" charset="0"/>
                <a:cs typeface="Arial" panose="020B0604020202020204" pitchFamily="34" charset="0"/>
              </a:rPr>
              <a:t>s</a:t>
            </a:r>
          </a:p>
          <a:p>
            <a:r>
              <a:rPr lang="fr-FR" sz="4800" dirty="0">
                <a:latin typeface="Arial" panose="020B0604020202020204" pitchFamily="34" charset="0"/>
                <a:cs typeface="Arial" panose="020B0604020202020204" pitchFamily="34" charset="0"/>
              </a:rPr>
              <a:t>Tu contien</a:t>
            </a:r>
            <a:r>
              <a:rPr lang="fr-FR" sz="4800" dirty="0">
                <a:solidFill>
                  <a:srgbClr val="FF0000"/>
                </a:solidFill>
                <a:latin typeface="Arial" panose="020B0604020202020204" pitchFamily="34" charset="0"/>
                <a:cs typeface="Arial" panose="020B0604020202020204" pitchFamily="34" charset="0"/>
              </a:rPr>
              <a:t>s</a:t>
            </a:r>
          </a:p>
          <a:p>
            <a:r>
              <a:rPr lang="fr-FR" sz="4800" dirty="0">
                <a:latin typeface="Arial" panose="020B0604020202020204" pitchFamily="34" charset="0"/>
                <a:cs typeface="Arial" panose="020B0604020202020204" pitchFamily="34" charset="0"/>
              </a:rPr>
              <a:t>Il contien</a:t>
            </a:r>
            <a:r>
              <a:rPr lang="fr-FR" sz="4800" dirty="0">
                <a:solidFill>
                  <a:srgbClr val="FF0000"/>
                </a:solidFill>
                <a:latin typeface="Arial" panose="020B0604020202020204" pitchFamily="34" charset="0"/>
                <a:cs typeface="Arial" panose="020B0604020202020204" pitchFamily="34" charset="0"/>
              </a:rPr>
              <a:t>t</a:t>
            </a:r>
            <a:endParaRPr lang="fr-FR" sz="4800" dirty="0">
              <a:latin typeface="Arial" panose="020B0604020202020204" pitchFamily="34" charset="0"/>
              <a:cs typeface="Arial" panose="020B0604020202020204" pitchFamily="34" charset="0"/>
            </a:endParaRPr>
          </a:p>
          <a:p>
            <a:r>
              <a:rPr lang="fr-FR" sz="4800" dirty="0">
                <a:latin typeface="Arial" panose="020B0604020202020204" pitchFamily="34" charset="0"/>
                <a:cs typeface="Arial" panose="020B0604020202020204" pitchFamily="34" charset="0"/>
              </a:rPr>
              <a:t>elle contien</a:t>
            </a:r>
            <a:r>
              <a:rPr lang="fr-FR" sz="4800" dirty="0">
                <a:solidFill>
                  <a:srgbClr val="FF0000"/>
                </a:solidFill>
                <a:latin typeface="Arial" panose="020B0604020202020204" pitchFamily="34" charset="0"/>
                <a:cs typeface="Arial" panose="020B0604020202020204" pitchFamily="34" charset="0"/>
              </a:rPr>
              <a:t>t</a:t>
            </a:r>
          </a:p>
        </p:txBody>
      </p:sp>
      <p:sp>
        <p:nvSpPr>
          <p:cNvPr id="5" name="ZoneTexte 4">
            <a:extLst>
              <a:ext uri="{FF2B5EF4-FFF2-40B4-BE49-F238E27FC236}">
                <a16:creationId xmlns:a16="http://schemas.microsoft.com/office/drawing/2014/main" id="{B4DF363C-65EC-C9A0-4410-E688E9165A7E}"/>
              </a:ext>
            </a:extLst>
          </p:cNvPr>
          <p:cNvSpPr txBox="1"/>
          <p:nvPr/>
        </p:nvSpPr>
        <p:spPr>
          <a:xfrm>
            <a:off x="6444345" y="1803927"/>
            <a:ext cx="5747657" cy="3046988"/>
          </a:xfrm>
          <a:prstGeom prst="rect">
            <a:avLst/>
          </a:prstGeom>
          <a:noFill/>
        </p:spPr>
        <p:txBody>
          <a:bodyPr wrap="square" rtlCol="0">
            <a:spAutoFit/>
          </a:bodyPr>
          <a:lstStyle/>
          <a:p>
            <a:r>
              <a:rPr lang="fr-FR" sz="4800" dirty="0">
                <a:latin typeface="Arial" panose="020B0604020202020204" pitchFamily="34" charset="0"/>
                <a:cs typeface="Arial" panose="020B0604020202020204" pitchFamily="34" charset="0"/>
              </a:rPr>
              <a:t>Nous conten</a:t>
            </a:r>
            <a:r>
              <a:rPr lang="fr-FR" sz="4800" dirty="0">
                <a:solidFill>
                  <a:srgbClr val="FF0000"/>
                </a:solidFill>
                <a:latin typeface="Arial" panose="020B0604020202020204" pitchFamily="34" charset="0"/>
                <a:cs typeface="Arial" panose="020B0604020202020204" pitchFamily="34" charset="0"/>
              </a:rPr>
              <a:t>ons</a:t>
            </a:r>
          </a:p>
          <a:p>
            <a:r>
              <a:rPr lang="fr-FR" sz="4800" dirty="0">
                <a:latin typeface="Arial" panose="020B0604020202020204" pitchFamily="34" charset="0"/>
                <a:cs typeface="Arial" panose="020B0604020202020204" pitchFamily="34" charset="0"/>
              </a:rPr>
              <a:t>Vous conten</a:t>
            </a:r>
            <a:r>
              <a:rPr lang="fr-FR" sz="4800" dirty="0">
                <a:solidFill>
                  <a:srgbClr val="FF0000"/>
                </a:solidFill>
                <a:latin typeface="Arial" panose="020B0604020202020204" pitchFamily="34" charset="0"/>
                <a:cs typeface="Arial" panose="020B0604020202020204" pitchFamily="34" charset="0"/>
              </a:rPr>
              <a:t>ez</a:t>
            </a:r>
          </a:p>
          <a:p>
            <a:r>
              <a:rPr lang="fr-FR" sz="4800" dirty="0">
                <a:latin typeface="Arial" panose="020B0604020202020204" pitchFamily="34" charset="0"/>
                <a:cs typeface="Arial" panose="020B0604020202020204" pitchFamily="34" charset="0"/>
              </a:rPr>
              <a:t>Ils contienn</a:t>
            </a:r>
            <a:r>
              <a:rPr lang="fr-FR" sz="4800" dirty="0">
                <a:solidFill>
                  <a:srgbClr val="FF0000"/>
                </a:solidFill>
                <a:latin typeface="Arial" panose="020B0604020202020204" pitchFamily="34" charset="0"/>
                <a:cs typeface="Arial" panose="020B0604020202020204" pitchFamily="34" charset="0"/>
              </a:rPr>
              <a:t>ent</a:t>
            </a:r>
          </a:p>
          <a:p>
            <a:r>
              <a:rPr lang="fr-FR" sz="4800" dirty="0">
                <a:latin typeface="Arial" panose="020B0604020202020204" pitchFamily="34" charset="0"/>
                <a:cs typeface="Arial" panose="020B0604020202020204" pitchFamily="34" charset="0"/>
              </a:rPr>
              <a:t>Elles contienn</a:t>
            </a:r>
            <a:r>
              <a:rPr lang="fr-FR" sz="4800" dirty="0">
                <a:solidFill>
                  <a:srgbClr val="FF0000"/>
                </a:solidFill>
                <a:latin typeface="Arial" panose="020B0604020202020204" pitchFamily="34" charset="0"/>
                <a:cs typeface="Arial" panose="020B0604020202020204" pitchFamily="34" charset="0"/>
              </a:rPr>
              <a:t>ent</a:t>
            </a:r>
          </a:p>
        </p:txBody>
      </p:sp>
    </p:spTree>
    <p:extLst>
      <p:ext uri="{BB962C8B-B14F-4D97-AF65-F5344CB8AC3E}">
        <p14:creationId xmlns:p14="http://schemas.microsoft.com/office/powerpoint/2010/main" val="2912913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 (à coller)</a:t>
            </a:r>
          </a:p>
        </p:txBody>
      </p:sp>
      <p:sp>
        <p:nvSpPr>
          <p:cNvPr id="6" name="ZoneTexte 5">
            <a:extLst>
              <a:ext uri="{FF2B5EF4-FFF2-40B4-BE49-F238E27FC236}">
                <a16:creationId xmlns:a16="http://schemas.microsoft.com/office/drawing/2014/main" id="{DBF7AC14-9BA6-485C-90B3-C53EAF237EE1}"/>
              </a:ext>
            </a:extLst>
          </p:cNvPr>
          <p:cNvSpPr txBox="1"/>
          <p:nvPr/>
        </p:nvSpPr>
        <p:spPr>
          <a:xfrm>
            <a:off x="0" y="1157592"/>
            <a:ext cx="12192000" cy="5183150"/>
          </a:xfrm>
          <a:prstGeom prst="rect">
            <a:avLst/>
          </a:prstGeom>
          <a:noFill/>
        </p:spPr>
        <p:txBody>
          <a:bodyPr wrap="square" rtlCol="0">
            <a:spAutoFit/>
          </a:bodyPr>
          <a:lstStyle/>
          <a:p>
            <a:pPr>
              <a:lnSpc>
                <a:spcPct val="150000"/>
              </a:lnSpc>
            </a:pPr>
            <a:r>
              <a:rPr lang="fr-FR" sz="2800" dirty="0">
                <a:latin typeface="Arial" panose="020B0604020202020204" pitchFamily="34" charset="0"/>
                <a:cs typeface="Arial" panose="020B0604020202020204" pitchFamily="34" charset="0"/>
              </a:rPr>
              <a:t>Léonard de Vinci a conçu une maquette d’une machine volante composée de plusieurs parties. La partie principale de la machine pèse 4,25 kg. Il ajoute deux ailes, chacune pesant 1,35 kg et un rotor pesant 0,95 kg. Léonard souhaite ensuite peindre la machine. Il utilise 2 litres de peinture et chaque litre de peinture pèse 1,2 kg.</a:t>
            </a:r>
          </a:p>
          <a:p>
            <a:pPr marL="514350" indent="-514350">
              <a:lnSpc>
                <a:spcPct val="150000"/>
              </a:lnSpc>
              <a:buAutoNum type="arabicPeriod"/>
            </a:pPr>
            <a:r>
              <a:rPr lang="fr-FR" sz="2800" dirty="0">
                <a:latin typeface="Arial" panose="020B0604020202020204" pitchFamily="34" charset="0"/>
                <a:cs typeface="Arial" panose="020B0604020202020204" pitchFamily="34" charset="0"/>
              </a:rPr>
              <a:t>Quel est le poids total des ailes ?</a:t>
            </a:r>
          </a:p>
          <a:p>
            <a:pPr marL="514350" indent="-514350">
              <a:lnSpc>
                <a:spcPct val="150000"/>
              </a:lnSpc>
              <a:buAutoNum type="arabicPeriod"/>
            </a:pPr>
            <a:r>
              <a:rPr lang="fr-FR" sz="2800" dirty="0">
                <a:latin typeface="Arial" panose="020B0604020202020204" pitchFamily="34" charset="0"/>
                <a:cs typeface="Arial" panose="020B0604020202020204" pitchFamily="34" charset="0"/>
              </a:rPr>
              <a:t>Quel est le poids total de la machine avant la peinture ?</a:t>
            </a:r>
          </a:p>
          <a:p>
            <a:pPr marL="514350" indent="-514350">
              <a:lnSpc>
                <a:spcPct val="150000"/>
              </a:lnSpc>
              <a:buAutoNum type="arabicPeriod"/>
            </a:pPr>
            <a:r>
              <a:rPr lang="fr-FR" sz="2800" dirty="0">
                <a:latin typeface="Arial" panose="020B0604020202020204" pitchFamily="34" charset="0"/>
                <a:cs typeface="Arial" panose="020B0604020202020204" pitchFamily="34" charset="0"/>
              </a:rPr>
              <a:t>Quel est le poids total de la machine après avoir appliqué la peinture ?</a:t>
            </a:r>
          </a:p>
        </p:txBody>
      </p:sp>
    </p:spTree>
    <p:extLst>
      <p:ext uri="{BB962C8B-B14F-4D97-AF65-F5344CB8AC3E}">
        <p14:creationId xmlns:p14="http://schemas.microsoft.com/office/powerpoint/2010/main" val="2166392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 - correction</a:t>
            </a:r>
          </a:p>
        </p:txBody>
      </p:sp>
      <p:sp>
        <p:nvSpPr>
          <p:cNvPr id="6" name="ZoneTexte 5">
            <a:extLst>
              <a:ext uri="{FF2B5EF4-FFF2-40B4-BE49-F238E27FC236}">
                <a16:creationId xmlns:a16="http://schemas.microsoft.com/office/drawing/2014/main" id="{DBF7AC14-9BA6-485C-90B3-C53EAF237EE1}"/>
              </a:ext>
            </a:extLst>
          </p:cNvPr>
          <p:cNvSpPr txBox="1"/>
          <p:nvPr/>
        </p:nvSpPr>
        <p:spPr>
          <a:xfrm>
            <a:off x="2397117" y="1023277"/>
            <a:ext cx="2806480" cy="901593"/>
          </a:xfrm>
          <a:prstGeom prst="rect">
            <a:avLst/>
          </a:prstGeom>
          <a:noFill/>
        </p:spPr>
        <p:txBody>
          <a:bodyPr wrap="square" rtlCol="0">
            <a:spAutoFit/>
          </a:bodyPr>
          <a:lstStyle/>
          <a:p>
            <a:pPr>
              <a:lnSpc>
                <a:spcPct val="150000"/>
              </a:lnSpc>
            </a:pPr>
            <a:r>
              <a:rPr lang="fr-FR" sz="4000" u="sng" dirty="0">
                <a:latin typeface="Arial" panose="020B0604020202020204" pitchFamily="34" charset="0"/>
                <a:cs typeface="Arial" panose="020B0604020202020204" pitchFamily="34" charset="0"/>
              </a:rPr>
              <a:t>Je réfléchis</a:t>
            </a:r>
          </a:p>
        </p:txBody>
      </p:sp>
      <p:cxnSp>
        <p:nvCxnSpPr>
          <p:cNvPr id="4" name="Connecteur droit 3">
            <a:extLst>
              <a:ext uri="{FF2B5EF4-FFF2-40B4-BE49-F238E27FC236}">
                <a16:creationId xmlns:a16="http://schemas.microsoft.com/office/drawing/2014/main" id="{1666831B-D31A-4896-BCDD-EE7A81F2EBED}"/>
              </a:ext>
            </a:extLst>
          </p:cNvPr>
          <p:cNvCxnSpPr>
            <a:cxnSpLocks/>
          </p:cNvCxnSpPr>
          <p:nvPr/>
        </p:nvCxnSpPr>
        <p:spPr>
          <a:xfrm>
            <a:off x="7909089" y="1329179"/>
            <a:ext cx="29642" cy="4298842"/>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Légende : encadrée à une bordure 4">
            <a:extLst>
              <a:ext uri="{FF2B5EF4-FFF2-40B4-BE49-F238E27FC236}">
                <a16:creationId xmlns:a16="http://schemas.microsoft.com/office/drawing/2014/main" id="{C9936273-5CC1-4C5F-BC59-5F175E35A6C1}"/>
              </a:ext>
            </a:extLst>
          </p:cNvPr>
          <p:cNvSpPr/>
          <p:nvPr/>
        </p:nvSpPr>
        <p:spPr>
          <a:xfrm>
            <a:off x="8917755" y="1223580"/>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Trace un trait à 7 carreaux du bord</a:t>
            </a:r>
          </a:p>
        </p:txBody>
      </p:sp>
      <p:sp>
        <p:nvSpPr>
          <p:cNvPr id="8" name="ZoneTexte 7">
            <a:extLst>
              <a:ext uri="{FF2B5EF4-FFF2-40B4-BE49-F238E27FC236}">
                <a16:creationId xmlns:a16="http://schemas.microsoft.com/office/drawing/2014/main" id="{969BC81B-97E7-4716-94C6-BB95F3EEE372}"/>
              </a:ext>
            </a:extLst>
          </p:cNvPr>
          <p:cNvSpPr txBox="1"/>
          <p:nvPr/>
        </p:nvSpPr>
        <p:spPr>
          <a:xfrm>
            <a:off x="8601525" y="1023277"/>
            <a:ext cx="2806480" cy="901593"/>
          </a:xfrm>
          <a:prstGeom prst="rect">
            <a:avLst/>
          </a:prstGeom>
          <a:noFill/>
        </p:spPr>
        <p:txBody>
          <a:bodyPr wrap="square" rtlCol="0">
            <a:spAutoFit/>
          </a:bodyPr>
          <a:lstStyle/>
          <a:p>
            <a:pPr>
              <a:lnSpc>
                <a:spcPct val="150000"/>
              </a:lnSpc>
            </a:pPr>
            <a:r>
              <a:rPr lang="fr-FR" sz="4000" u="sng" dirty="0">
                <a:latin typeface="Arial" panose="020B0604020202020204" pitchFamily="34" charset="0"/>
                <a:cs typeface="Arial" panose="020B0604020202020204" pitchFamily="34" charset="0"/>
              </a:rPr>
              <a:t>Je réponds</a:t>
            </a:r>
          </a:p>
        </p:txBody>
      </p:sp>
      <p:sp>
        <p:nvSpPr>
          <p:cNvPr id="9" name="Légende : encadrée à une bordure 8">
            <a:extLst>
              <a:ext uri="{FF2B5EF4-FFF2-40B4-BE49-F238E27FC236}">
                <a16:creationId xmlns:a16="http://schemas.microsoft.com/office/drawing/2014/main" id="{55203FE2-8E62-4F3A-9057-BFF348E2C9A0}"/>
              </a:ext>
            </a:extLst>
          </p:cNvPr>
          <p:cNvSpPr/>
          <p:nvPr/>
        </p:nvSpPr>
        <p:spPr>
          <a:xfrm>
            <a:off x="2380493" y="1583922"/>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Fais une phrase par opération</a:t>
            </a:r>
          </a:p>
        </p:txBody>
      </p:sp>
      <p:sp>
        <p:nvSpPr>
          <p:cNvPr id="10" name="ZoneTexte 9">
            <a:extLst>
              <a:ext uri="{FF2B5EF4-FFF2-40B4-BE49-F238E27FC236}">
                <a16:creationId xmlns:a16="http://schemas.microsoft.com/office/drawing/2014/main" id="{C3DB52F9-A4D0-4F24-A1BD-C964BC1152C3}"/>
              </a:ext>
            </a:extLst>
          </p:cNvPr>
          <p:cNvSpPr txBox="1"/>
          <p:nvPr/>
        </p:nvSpPr>
        <p:spPr>
          <a:xfrm>
            <a:off x="-63060" y="1934604"/>
            <a:ext cx="8152333" cy="646331"/>
          </a:xfrm>
          <a:prstGeom prst="rect">
            <a:avLst/>
          </a:prstGeom>
          <a:noFill/>
        </p:spPr>
        <p:txBody>
          <a:bodyPr wrap="square" rtlCol="0">
            <a:spAutoFit/>
          </a:bodyPr>
          <a:lstStyle/>
          <a:p>
            <a:r>
              <a:rPr lang="fr-FR" sz="3600" dirty="0">
                <a:latin typeface="Arial" panose="020B0604020202020204" pitchFamily="34" charset="0"/>
                <a:cs typeface="Arial" panose="020B0604020202020204" pitchFamily="34" charset="0"/>
              </a:rPr>
              <a:t>1. Je calcule le poids total des ailes :</a:t>
            </a:r>
          </a:p>
        </p:txBody>
      </p:sp>
      <p:sp>
        <p:nvSpPr>
          <p:cNvPr id="11" name="ZoneTexte 10">
            <a:extLst>
              <a:ext uri="{FF2B5EF4-FFF2-40B4-BE49-F238E27FC236}">
                <a16:creationId xmlns:a16="http://schemas.microsoft.com/office/drawing/2014/main" id="{E3C95181-A793-4D17-AA5A-6851920AA729}"/>
              </a:ext>
            </a:extLst>
          </p:cNvPr>
          <p:cNvSpPr txBox="1"/>
          <p:nvPr/>
        </p:nvSpPr>
        <p:spPr>
          <a:xfrm>
            <a:off x="-1" y="2435078"/>
            <a:ext cx="7909089" cy="707886"/>
          </a:xfrm>
          <a:prstGeom prst="rect">
            <a:avLst/>
          </a:prstGeom>
          <a:noFill/>
        </p:spPr>
        <p:txBody>
          <a:bodyPr wrap="square" rtlCol="0">
            <a:spAutoFit/>
          </a:bodyPr>
          <a:lstStyle/>
          <a:p>
            <a:pPr algn="ctr"/>
            <a:r>
              <a:rPr lang="fr-FR" sz="4000" dirty="0">
                <a:latin typeface="Arial" panose="020B0604020202020204" pitchFamily="34" charset="0"/>
                <a:cs typeface="Arial" panose="020B0604020202020204" pitchFamily="34" charset="0"/>
              </a:rPr>
              <a:t>1,35 x 2 = 2,7 kg</a:t>
            </a:r>
          </a:p>
        </p:txBody>
      </p:sp>
      <p:sp>
        <p:nvSpPr>
          <p:cNvPr id="12" name="ZoneTexte 11">
            <a:extLst>
              <a:ext uri="{FF2B5EF4-FFF2-40B4-BE49-F238E27FC236}">
                <a16:creationId xmlns:a16="http://schemas.microsoft.com/office/drawing/2014/main" id="{D67B86E5-E943-467E-85AB-102BB0B95AF3}"/>
              </a:ext>
            </a:extLst>
          </p:cNvPr>
          <p:cNvSpPr txBox="1"/>
          <p:nvPr/>
        </p:nvSpPr>
        <p:spPr>
          <a:xfrm>
            <a:off x="7938731" y="1684996"/>
            <a:ext cx="4132068" cy="901593"/>
          </a:xfrm>
          <a:prstGeom prst="rect">
            <a:avLst/>
          </a:prstGeom>
          <a:noFill/>
        </p:spPr>
        <p:txBody>
          <a:bodyPr wrap="square" rtlCol="0">
            <a:spAutoFit/>
          </a:bodyPr>
          <a:lstStyle/>
          <a:p>
            <a:pPr marL="742950" indent="-742950">
              <a:lnSpc>
                <a:spcPct val="150000"/>
              </a:lnSpc>
              <a:buAutoNum type="arabicPeriod"/>
            </a:pPr>
            <a:r>
              <a:rPr lang="fr-FR" sz="4000" dirty="0">
                <a:latin typeface="Arial" panose="020B0604020202020204" pitchFamily="34" charset="0"/>
                <a:cs typeface="Arial" panose="020B0604020202020204" pitchFamily="34" charset="0"/>
              </a:rPr>
              <a:t>2,7 kg</a:t>
            </a:r>
          </a:p>
        </p:txBody>
      </p:sp>
      <p:sp>
        <p:nvSpPr>
          <p:cNvPr id="13" name="ZoneTexte 12">
            <a:extLst>
              <a:ext uri="{FF2B5EF4-FFF2-40B4-BE49-F238E27FC236}">
                <a16:creationId xmlns:a16="http://schemas.microsoft.com/office/drawing/2014/main" id="{3B90060A-7781-4ED8-9D95-A6E941231EF7}"/>
              </a:ext>
            </a:extLst>
          </p:cNvPr>
          <p:cNvSpPr txBox="1"/>
          <p:nvPr/>
        </p:nvSpPr>
        <p:spPr>
          <a:xfrm>
            <a:off x="20028" y="2973996"/>
            <a:ext cx="8069245" cy="1292662"/>
          </a:xfrm>
          <a:prstGeom prst="rect">
            <a:avLst/>
          </a:prstGeom>
          <a:noFill/>
        </p:spPr>
        <p:txBody>
          <a:bodyPr wrap="square" rtlCol="0">
            <a:spAutoFit/>
          </a:bodyPr>
          <a:lstStyle/>
          <a:p>
            <a:r>
              <a:rPr lang="fr-FR" sz="3900" dirty="0">
                <a:latin typeface="Arial" panose="020B0604020202020204" pitchFamily="34" charset="0"/>
                <a:cs typeface="Arial" panose="020B0604020202020204" pitchFamily="34" charset="0"/>
              </a:rPr>
              <a:t>2. Je calcule le poids total de la machine avant peinture :</a:t>
            </a:r>
          </a:p>
        </p:txBody>
      </p:sp>
      <p:sp>
        <p:nvSpPr>
          <p:cNvPr id="14" name="ZoneTexte 13">
            <a:extLst>
              <a:ext uri="{FF2B5EF4-FFF2-40B4-BE49-F238E27FC236}">
                <a16:creationId xmlns:a16="http://schemas.microsoft.com/office/drawing/2014/main" id="{DD731975-1607-4028-BBB3-6E702BF18EB9}"/>
              </a:ext>
            </a:extLst>
          </p:cNvPr>
          <p:cNvSpPr txBox="1"/>
          <p:nvPr/>
        </p:nvSpPr>
        <p:spPr>
          <a:xfrm>
            <a:off x="-24718" y="4219303"/>
            <a:ext cx="7895466" cy="707886"/>
          </a:xfrm>
          <a:prstGeom prst="rect">
            <a:avLst/>
          </a:prstGeom>
          <a:noFill/>
        </p:spPr>
        <p:txBody>
          <a:bodyPr wrap="square" rtlCol="0">
            <a:spAutoFit/>
          </a:bodyPr>
          <a:lstStyle/>
          <a:p>
            <a:pPr algn="ctr"/>
            <a:r>
              <a:rPr lang="fr-FR" sz="4000" dirty="0">
                <a:latin typeface="Arial" panose="020B0604020202020204" pitchFamily="34" charset="0"/>
                <a:cs typeface="Arial" panose="020B0604020202020204" pitchFamily="34" charset="0"/>
              </a:rPr>
              <a:t>4,25 + 2,7 + 0,95 = 7,9 kg</a:t>
            </a:r>
          </a:p>
        </p:txBody>
      </p:sp>
      <p:sp>
        <p:nvSpPr>
          <p:cNvPr id="15" name="ZoneTexte 14">
            <a:extLst>
              <a:ext uri="{FF2B5EF4-FFF2-40B4-BE49-F238E27FC236}">
                <a16:creationId xmlns:a16="http://schemas.microsoft.com/office/drawing/2014/main" id="{BB90B67E-DD6F-49D0-9ED4-6356C015824C}"/>
              </a:ext>
            </a:extLst>
          </p:cNvPr>
          <p:cNvSpPr txBox="1"/>
          <p:nvPr/>
        </p:nvSpPr>
        <p:spPr>
          <a:xfrm>
            <a:off x="7972147" y="2907673"/>
            <a:ext cx="4132068"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2. 7,9 kg</a:t>
            </a:r>
          </a:p>
        </p:txBody>
      </p:sp>
      <p:sp>
        <p:nvSpPr>
          <p:cNvPr id="3" name="ZoneTexte 2">
            <a:extLst>
              <a:ext uri="{FF2B5EF4-FFF2-40B4-BE49-F238E27FC236}">
                <a16:creationId xmlns:a16="http://schemas.microsoft.com/office/drawing/2014/main" id="{9270FB34-252D-516C-89F2-795A97BE451D}"/>
              </a:ext>
            </a:extLst>
          </p:cNvPr>
          <p:cNvSpPr txBox="1"/>
          <p:nvPr/>
        </p:nvSpPr>
        <p:spPr>
          <a:xfrm>
            <a:off x="-41709" y="4805056"/>
            <a:ext cx="7932326" cy="1323439"/>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3. Je calcule le poids total de la machine après peinture :</a:t>
            </a:r>
          </a:p>
        </p:txBody>
      </p:sp>
      <p:sp>
        <p:nvSpPr>
          <p:cNvPr id="7" name="ZoneTexte 6">
            <a:extLst>
              <a:ext uri="{FF2B5EF4-FFF2-40B4-BE49-F238E27FC236}">
                <a16:creationId xmlns:a16="http://schemas.microsoft.com/office/drawing/2014/main" id="{2CDF7DE8-0435-568D-7983-7D1E5A456628}"/>
              </a:ext>
            </a:extLst>
          </p:cNvPr>
          <p:cNvSpPr txBox="1"/>
          <p:nvPr/>
        </p:nvSpPr>
        <p:spPr>
          <a:xfrm>
            <a:off x="-1" y="6065691"/>
            <a:ext cx="4670828"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7,9 + 2,4 = 10,3</a:t>
            </a:r>
          </a:p>
        </p:txBody>
      </p:sp>
      <p:sp>
        <p:nvSpPr>
          <p:cNvPr id="19" name="ZoneTexte 18">
            <a:extLst>
              <a:ext uri="{FF2B5EF4-FFF2-40B4-BE49-F238E27FC236}">
                <a16:creationId xmlns:a16="http://schemas.microsoft.com/office/drawing/2014/main" id="{E3263A82-4CCC-B845-0D85-D83D99F3EB46}"/>
              </a:ext>
            </a:extLst>
          </p:cNvPr>
          <p:cNvSpPr txBox="1"/>
          <p:nvPr/>
        </p:nvSpPr>
        <p:spPr>
          <a:xfrm>
            <a:off x="7992411" y="4819061"/>
            <a:ext cx="4670828"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3. 10,3 kg</a:t>
            </a:r>
          </a:p>
        </p:txBody>
      </p:sp>
    </p:spTree>
    <p:extLst>
      <p:ext uri="{BB962C8B-B14F-4D97-AF65-F5344CB8AC3E}">
        <p14:creationId xmlns:p14="http://schemas.microsoft.com/office/powerpoint/2010/main" val="2989617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7"/>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5" grpId="0" animBg="1"/>
      <p:bldP spid="5" grpId="1" animBg="1"/>
      <p:bldP spid="8" grpId="0"/>
      <p:bldP spid="9" grpId="0" animBg="1"/>
      <p:bldP spid="9" grpId="1" animBg="1"/>
      <p:bldP spid="10" grpId="0"/>
      <p:bldP spid="11" grpId="0"/>
      <p:bldP spid="12" grpId="0"/>
      <p:bldP spid="13" grpId="0"/>
      <p:bldP spid="14" grpId="0"/>
      <p:bldP spid="15" grpId="0"/>
      <p:bldP spid="3" grpId="0"/>
      <p:bldP spid="7"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AC83A-C543-3B25-4DBF-F26EB20B13F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5DE2167-2862-7284-1177-C6EFE8891A0C}"/>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 vocabulaire à apprendre</a:t>
            </a:r>
          </a:p>
        </p:txBody>
      </p:sp>
      <p:sp>
        <p:nvSpPr>
          <p:cNvPr id="4" name="ZoneTexte 3">
            <a:extLst>
              <a:ext uri="{FF2B5EF4-FFF2-40B4-BE49-F238E27FC236}">
                <a16:creationId xmlns:a16="http://schemas.microsoft.com/office/drawing/2014/main" id="{282195D4-4D7F-2484-A79A-0F20C694FBE9}"/>
              </a:ext>
            </a:extLst>
          </p:cNvPr>
          <p:cNvSpPr txBox="1"/>
          <p:nvPr/>
        </p:nvSpPr>
        <p:spPr>
          <a:xfrm>
            <a:off x="112753" y="1122214"/>
            <a:ext cx="5330757" cy="6460230"/>
          </a:xfrm>
          <a:prstGeom prst="rect">
            <a:avLst/>
          </a:prstGeom>
          <a:noFill/>
        </p:spPr>
        <p:txBody>
          <a:bodyPr wrap="square" rtlCol="0">
            <a:spAutoFit/>
          </a:bodyPr>
          <a:lstStyle/>
          <a:p>
            <a:pPr>
              <a:lnSpc>
                <a:spcPct val="150000"/>
              </a:lnSpc>
            </a:pPr>
            <a:r>
              <a:rPr lang="fr-FR" sz="4000" dirty="0">
                <a:solidFill>
                  <a:schemeClr val="accent2">
                    <a:lumMod val="50000"/>
                  </a:schemeClr>
                </a:solidFill>
              </a:rPr>
              <a:t>italien (adj)</a:t>
            </a:r>
          </a:p>
          <a:p>
            <a:pPr>
              <a:lnSpc>
                <a:spcPct val="150000"/>
              </a:lnSpc>
            </a:pPr>
            <a:r>
              <a:rPr lang="fr-FR" sz="4000" dirty="0">
                <a:solidFill>
                  <a:schemeClr val="accent5">
                    <a:lumMod val="75000"/>
                  </a:schemeClr>
                </a:solidFill>
              </a:rPr>
              <a:t>la Renaissance (</a:t>
            </a:r>
            <a:r>
              <a:rPr lang="fr-FR" sz="4000" dirty="0" err="1">
                <a:solidFill>
                  <a:schemeClr val="accent5">
                    <a:lumMod val="75000"/>
                  </a:schemeClr>
                </a:solidFill>
              </a:rPr>
              <a:t>np</a:t>
            </a:r>
            <a:r>
              <a:rPr lang="fr-FR" sz="4000" dirty="0">
                <a:solidFill>
                  <a:schemeClr val="accent5">
                    <a:lumMod val="75000"/>
                  </a:schemeClr>
                </a:solidFill>
              </a:rPr>
              <a:t>)</a:t>
            </a:r>
          </a:p>
          <a:p>
            <a:pPr>
              <a:lnSpc>
                <a:spcPct val="150000"/>
              </a:lnSpc>
            </a:pPr>
            <a:r>
              <a:rPr lang="fr-FR" sz="4000" dirty="0">
                <a:solidFill>
                  <a:schemeClr val="accent5">
                    <a:lumMod val="75000"/>
                  </a:schemeClr>
                </a:solidFill>
              </a:rPr>
              <a:t>une œuvre (</a:t>
            </a:r>
            <a:r>
              <a:rPr lang="fr-FR" sz="4000" dirty="0" err="1">
                <a:solidFill>
                  <a:schemeClr val="accent5">
                    <a:lumMod val="75000"/>
                  </a:schemeClr>
                </a:solidFill>
              </a:rPr>
              <a:t>nc</a:t>
            </a:r>
            <a:r>
              <a:rPr lang="fr-FR" sz="4000" dirty="0">
                <a:solidFill>
                  <a:schemeClr val="accent5">
                    <a:lumMod val="75000"/>
                  </a:schemeClr>
                </a:solidFill>
              </a:rPr>
              <a:t>)</a:t>
            </a:r>
          </a:p>
          <a:p>
            <a:pPr>
              <a:lnSpc>
                <a:spcPct val="150000"/>
              </a:lnSpc>
            </a:pPr>
            <a:r>
              <a:rPr lang="fr-FR" sz="4000" dirty="0">
                <a:solidFill>
                  <a:schemeClr val="accent5">
                    <a:lumMod val="75000"/>
                  </a:schemeClr>
                </a:solidFill>
              </a:rPr>
              <a:t>un peintre (</a:t>
            </a:r>
            <a:r>
              <a:rPr lang="fr-FR" sz="4000" dirty="0" err="1">
                <a:solidFill>
                  <a:schemeClr val="accent5">
                    <a:lumMod val="75000"/>
                  </a:schemeClr>
                </a:solidFill>
              </a:rPr>
              <a:t>nc</a:t>
            </a:r>
            <a:r>
              <a:rPr lang="fr-FR" sz="4000" dirty="0">
                <a:solidFill>
                  <a:schemeClr val="accent5">
                    <a:lumMod val="75000"/>
                  </a:schemeClr>
                </a:solidFill>
              </a:rPr>
              <a:t>)</a:t>
            </a:r>
          </a:p>
          <a:p>
            <a:pPr>
              <a:lnSpc>
                <a:spcPct val="150000"/>
              </a:lnSpc>
            </a:pPr>
            <a:r>
              <a:rPr lang="fr-FR" sz="4000" dirty="0">
                <a:solidFill>
                  <a:schemeClr val="accent5">
                    <a:lumMod val="75000"/>
                  </a:schemeClr>
                </a:solidFill>
              </a:rPr>
              <a:t>un scientifique (</a:t>
            </a:r>
            <a:r>
              <a:rPr lang="fr-FR" sz="4000" dirty="0" err="1">
                <a:solidFill>
                  <a:schemeClr val="accent5">
                    <a:lumMod val="75000"/>
                  </a:schemeClr>
                </a:solidFill>
              </a:rPr>
              <a:t>nc</a:t>
            </a:r>
            <a:r>
              <a:rPr lang="fr-FR" sz="4000" dirty="0">
                <a:solidFill>
                  <a:schemeClr val="accent5">
                    <a:lumMod val="75000"/>
                  </a:schemeClr>
                </a:solidFill>
              </a:rPr>
              <a:t>) </a:t>
            </a:r>
          </a:p>
          <a:p>
            <a:pPr>
              <a:lnSpc>
                <a:spcPct val="150000"/>
              </a:lnSpc>
            </a:pPr>
            <a:r>
              <a:rPr lang="fr-FR" sz="4000" dirty="0">
                <a:solidFill>
                  <a:schemeClr val="accent5">
                    <a:lumMod val="75000"/>
                  </a:schemeClr>
                </a:solidFill>
              </a:rPr>
              <a:t>un ingénieur (</a:t>
            </a:r>
            <a:r>
              <a:rPr lang="fr-FR" sz="4000" dirty="0" err="1">
                <a:solidFill>
                  <a:schemeClr val="accent5">
                    <a:lumMod val="75000"/>
                  </a:schemeClr>
                </a:solidFill>
              </a:rPr>
              <a:t>nc</a:t>
            </a:r>
            <a:r>
              <a:rPr lang="fr-FR" sz="4000" dirty="0">
                <a:solidFill>
                  <a:schemeClr val="accent5">
                    <a:lumMod val="75000"/>
                  </a:schemeClr>
                </a:solidFill>
              </a:rPr>
              <a:t>)</a:t>
            </a:r>
          </a:p>
          <a:p>
            <a:pPr>
              <a:lnSpc>
                <a:spcPct val="150000"/>
              </a:lnSpc>
            </a:pPr>
            <a:endParaRPr lang="fr-FR" sz="4000" dirty="0">
              <a:solidFill>
                <a:schemeClr val="accent2">
                  <a:lumMod val="50000"/>
                </a:schemeClr>
              </a:solidFill>
            </a:endParaRPr>
          </a:p>
        </p:txBody>
      </p:sp>
      <p:sp>
        <p:nvSpPr>
          <p:cNvPr id="6" name="ZoneTexte 5">
            <a:extLst>
              <a:ext uri="{FF2B5EF4-FFF2-40B4-BE49-F238E27FC236}">
                <a16:creationId xmlns:a16="http://schemas.microsoft.com/office/drawing/2014/main" id="{AE2C6496-5D4A-1571-C9A6-62F7F3185F63}"/>
              </a:ext>
            </a:extLst>
          </p:cNvPr>
          <p:cNvSpPr txBox="1"/>
          <p:nvPr/>
        </p:nvSpPr>
        <p:spPr>
          <a:xfrm>
            <a:off x="6748490" y="1624959"/>
            <a:ext cx="5330757" cy="4652043"/>
          </a:xfrm>
          <a:prstGeom prst="rect">
            <a:avLst/>
          </a:prstGeom>
          <a:noFill/>
        </p:spPr>
        <p:txBody>
          <a:bodyPr wrap="square" rtlCol="0">
            <a:spAutoFit/>
          </a:bodyPr>
          <a:lstStyle/>
          <a:p>
            <a:pPr>
              <a:lnSpc>
                <a:spcPts val="6000"/>
              </a:lnSpc>
            </a:pPr>
            <a:r>
              <a:rPr lang="fr-FR" sz="4000" dirty="0">
                <a:solidFill>
                  <a:schemeClr val="accent5">
                    <a:lumMod val="75000"/>
                  </a:schemeClr>
                </a:solidFill>
              </a:rPr>
              <a:t>un anatomiste (</a:t>
            </a:r>
            <a:r>
              <a:rPr lang="fr-FR" sz="4000" dirty="0" err="1">
                <a:solidFill>
                  <a:schemeClr val="accent5">
                    <a:lumMod val="75000"/>
                  </a:schemeClr>
                </a:solidFill>
              </a:rPr>
              <a:t>nc</a:t>
            </a:r>
            <a:r>
              <a:rPr lang="fr-FR" sz="4000" dirty="0">
                <a:solidFill>
                  <a:schemeClr val="accent5">
                    <a:lumMod val="75000"/>
                  </a:schemeClr>
                </a:solidFill>
              </a:rPr>
              <a:t>)</a:t>
            </a:r>
          </a:p>
          <a:p>
            <a:pPr>
              <a:lnSpc>
                <a:spcPts val="6000"/>
              </a:lnSpc>
            </a:pPr>
            <a:r>
              <a:rPr lang="fr-FR" sz="4000" dirty="0">
                <a:solidFill>
                  <a:schemeClr val="accent5">
                    <a:lumMod val="75000"/>
                  </a:schemeClr>
                </a:solidFill>
              </a:rPr>
              <a:t>un croquis (nc)</a:t>
            </a:r>
          </a:p>
          <a:p>
            <a:pPr>
              <a:lnSpc>
                <a:spcPts val="6000"/>
              </a:lnSpc>
            </a:pPr>
            <a:r>
              <a:rPr lang="fr-FR" sz="4000" dirty="0">
                <a:solidFill>
                  <a:schemeClr val="accent2">
                    <a:lumMod val="50000"/>
                  </a:schemeClr>
                </a:solidFill>
              </a:rPr>
              <a:t>étonnant (adj)</a:t>
            </a:r>
          </a:p>
          <a:p>
            <a:pPr>
              <a:lnSpc>
                <a:spcPts val="6000"/>
              </a:lnSpc>
            </a:pPr>
            <a:r>
              <a:rPr lang="fr-FR" sz="4000" dirty="0">
                <a:solidFill>
                  <a:schemeClr val="accent5">
                    <a:lumMod val="75000"/>
                  </a:schemeClr>
                </a:solidFill>
              </a:rPr>
              <a:t>un hélicoptère (nc)</a:t>
            </a:r>
          </a:p>
          <a:p>
            <a:pPr>
              <a:lnSpc>
                <a:spcPts val="6000"/>
              </a:lnSpc>
            </a:pPr>
            <a:r>
              <a:rPr lang="fr-FR" sz="4000" dirty="0">
                <a:solidFill>
                  <a:schemeClr val="accent5">
                    <a:lumMod val="75000"/>
                  </a:schemeClr>
                </a:solidFill>
              </a:rPr>
              <a:t>un héritage (</a:t>
            </a:r>
            <a:r>
              <a:rPr lang="fr-FR" sz="4000" dirty="0" err="1">
                <a:solidFill>
                  <a:schemeClr val="accent5">
                    <a:lumMod val="75000"/>
                  </a:schemeClr>
                </a:solidFill>
              </a:rPr>
              <a:t>nc</a:t>
            </a:r>
            <a:r>
              <a:rPr lang="fr-FR" sz="4000" dirty="0">
                <a:solidFill>
                  <a:schemeClr val="accent5">
                    <a:lumMod val="75000"/>
                  </a:schemeClr>
                </a:solidFill>
              </a:rPr>
              <a:t>)</a:t>
            </a:r>
          </a:p>
          <a:p>
            <a:pPr>
              <a:lnSpc>
                <a:spcPts val="6000"/>
              </a:lnSpc>
            </a:pPr>
            <a:r>
              <a:rPr lang="fr-FR" sz="4000" dirty="0">
                <a:solidFill>
                  <a:schemeClr val="accent2">
                    <a:lumMod val="50000"/>
                  </a:schemeClr>
                </a:solidFill>
              </a:rPr>
              <a:t>incroyable (adj)</a:t>
            </a:r>
          </a:p>
        </p:txBody>
      </p:sp>
    </p:spTree>
    <p:extLst>
      <p:ext uri="{BB962C8B-B14F-4D97-AF65-F5344CB8AC3E}">
        <p14:creationId xmlns:p14="http://schemas.microsoft.com/office/powerpoint/2010/main" val="773870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Transposition</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71300" y="1529224"/>
            <a:ext cx="11994204" cy="1843582"/>
          </a:xfrm>
          <a:prstGeom prst="rect">
            <a:avLst/>
          </a:prstGeom>
          <a:noFill/>
        </p:spPr>
        <p:txBody>
          <a:bodyPr wrap="square" rtlCol="0">
            <a:spAutoFit/>
          </a:bodyPr>
          <a:lstStyle/>
          <a:p>
            <a:pPr>
              <a:lnSpc>
                <a:spcPct val="150000"/>
              </a:lnSpc>
            </a:pPr>
            <a:r>
              <a:rPr lang="fr-FR" sz="4000" dirty="0"/>
              <a:t>Il aimait observer la nature et faire des croquis de ses découvertes.</a:t>
            </a:r>
          </a:p>
        </p:txBody>
      </p:sp>
      <p:sp>
        <p:nvSpPr>
          <p:cNvPr id="3" name="ZoneTexte 2">
            <a:extLst>
              <a:ext uri="{FF2B5EF4-FFF2-40B4-BE49-F238E27FC236}">
                <a16:creationId xmlns:a16="http://schemas.microsoft.com/office/drawing/2014/main" id="{38EE40D8-6217-FE1B-7DED-A9A477F1A451}"/>
              </a:ext>
            </a:extLst>
          </p:cNvPr>
          <p:cNvSpPr txBox="1"/>
          <p:nvPr/>
        </p:nvSpPr>
        <p:spPr>
          <a:xfrm>
            <a:off x="-26496" y="3647771"/>
            <a:ext cx="12192000" cy="920252"/>
          </a:xfrm>
          <a:prstGeom prst="rect">
            <a:avLst/>
          </a:prstGeom>
          <a:noFill/>
        </p:spPr>
        <p:txBody>
          <a:bodyPr wrap="square" rtlCol="0">
            <a:spAutoFit/>
          </a:bodyPr>
          <a:lstStyle/>
          <a:p>
            <a:pPr algn="ctr">
              <a:lnSpc>
                <a:spcPct val="150000"/>
              </a:lnSpc>
            </a:pPr>
            <a:r>
              <a:rPr lang="fr-FR" sz="4000" dirty="0"/>
              <a:t>Réécris cette phrase à la forme négative.</a:t>
            </a:r>
          </a:p>
        </p:txBody>
      </p:sp>
      <p:sp>
        <p:nvSpPr>
          <p:cNvPr id="6" name="ZoneTexte 5">
            <a:extLst>
              <a:ext uri="{FF2B5EF4-FFF2-40B4-BE49-F238E27FC236}">
                <a16:creationId xmlns:a16="http://schemas.microsoft.com/office/drawing/2014/main" id="{9EF12C77-6910-4063-A47B-0159F855DD5B}"/>
              </a:ext>
            </a:extLst>
          </p:cNvPr>
          <p:cNvSpPr txBox="1"/>
          <p:nvPr/>
        </p:nvSpPr>
        <p:spPr>
          <a:xfrm>
            <a:off x="0" y="4691253"/>
            <a:ext cx="12192000" cy="2028248"/>
          </a:xfrm>
          <a:prstGeom prst="rect">
            <a:avLst/>
          </a:prstGeom>
          <a:noFill/>
        </p:spPr>
        <p:txBody>
          <a:bodyPr wrap="square" rtlCol="0">
            <a:spAutoFit/>
          </a:bodyPr>
          <a:lstStyle/>
          <a:p>
            <a:pPr algn="ctr">
              <a:lnSpc>
                <a:spcPct val="150000"/>
              </a:lnSpc>
            </a:pPr>
            <a:r>
              <a:rPr lang="fr-FR" sz="4000" dirty="0"/>
              <a:t>Il </a:t>
            </a:r>
            <a:r>
              <a:rPr lang="fr-FR" sz="4800" b="1" dirty="0">
                <a:solidFill>
                  <a:srgbClr val="FF0000"/>
                </a:solidFill>
              </a:rPr>
              <a:t>n’</a:t>
            </a:r>
            <a:r>
              <a:rPr lang="fr-FR" sz="4000" dirty="0"/>
              <a:t>aimait</a:t>
            </a:r>
            <a:r>
              <a:rPr lang="fr-FR" sz="4800" b="1" dirty="0">
                <a:solidFill>
                  <a:srgbClr val="FF0000"/>
                </a:solidFill>
              </a:rPr>
              <a:t> pas </a:t>
            </a:r>
            <a:r>
              <a:rPr lang="fr-FR" sz="4000" dirty="0"/>
              <a:t>observer la nature et faire des croquis de ses découvertes.</a:t>
            </a:r>
          </a:p>
        </p:txBody>
      </p:sp>
      <p:sp>
        <p:nvSpPr>
          <p:cNvPr id="12" name="Rectangle 11">
            <a:extLst>
              <a:ext uri="{FF2B5EF4-FFF2-40B4-BE49-F238E27FC236}">
                <a16:creationId xmlns:a16="http://schemas.microsoft.com/office/drawing/2014/main" id="{34097395-B1EC-4F8D-8499-C99A847399E9}"/>
              </a:ext>
            </a:extLst>
          </p:cNvPr>
          <p:cNvSpPr/>
          <p:nvPr/>
        </p:nvSpPr>
        <p:spPr>
          <a:xfrm>
            <a:off x="1583837" y="235279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Ellipse 9">
            <a:extLst>
              <a:ext uri="{FF2B5EF4-FFF2-40B4-BE49-F238E27FC236}">
                <a16:creationId xmlns:a16="http://schemas.microsoft.com/office/drawing/2014/main" id="{44531C2E-0670-4FF4-9F86-D86B6FC53C85}"/>
              </a:ext>
            </a:extLst>
          </p:cNvPr>
          <p:cNvSpPr/>
          <p:nvPr/>
        </p:nvSpPr>
        <p:spPr>
          <a:xfrm>
            <a:off x="5562334" y="235860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Ellipse 4">
            <a:extLst>
              <a:ext uri="{FF2B5EF4-FFF2-40B4-BE49-F238E27FC236}">
                <a16:creationId xmlns:a16="http://schemas.microsoft.com/office/drawing/2014/main" id="{E3EC9719-1141-CC97-D4FA-73D010409825}"/>
              </a:ext>
            </a:extLst>
          </p:cNvPr>
          <p:cNvSpPr/>
          <p:nvPr/>
        </p:nvSpPr>
        <p:spPr>
          <a:xfrm>
            <a:off x="2596527" y="324959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Ellipse 8">
            <a:extLst>
              <a:ext uri="{FF2B5EF4-FFF2-40B4-BE49-F238E27FC236}">
                <a16:creationId xmlns:a16="http://schemas.microsoft.com/office/drawing/2014/main" id="{53F59944-F5AC-D650-3645-02075781E50F}"/>
              </a:ext>
            </a:extLst>
          </p:cNvPr>
          <p:cNvSpPr/>
          <p:nvPr/>
        </p:nvSpPr>
        <p:spPr>
          <a:xfrm>
            <a:off x="9643041" y="2352217"/>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a:extLst>
              <a:ext uri="{FF2B5EF4-FFF2-40B4-BE49-F238E27FC236}">
                <a16:creationId xmlns:a16="http://schemas.microsoft.com/office/drawing/2014/main" id="{5C724606-3D74-FCE3-E9EC-387C5A9E620D}"/>
              </a:ext>
            </a:extLst>
          </p:cNvPr>
          <p:cNvSpPr/>
          <p:nvPr/>
        </p:nvSpPr>
        <p:spPr>
          <a:xfrm>
            <a:off x="3586710" y="2352217"/>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Triangle isocèle 10">
            <a:extLst>
              <a:ext uri="{FF2B5EF4-FFF2-40B4-BE49-F238E27FC236}">
                <a16:creationId xmlns:a16="http://schemas.microsoft.com/office/drawing/2014/main" id="{0A8B7107-281D-138E-7028-FFA8774EA56E}"/>
              </a:ext>
            </a:extLst>
          </p:cNvPr>
          <p:cNvSpPr/>
          <p:nvPr/>
        </p:nvSpPr>
        <p:spPr>
          <a:xfrm>
            <a:off x="6096000" y="2352217"/>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Triangle isocèle 13">
            <a:extLst>
              <a:ext uri="{FF2B5EF4-FFF2-40B4-BE49-F238E27FC236}">
                <a16:creationId xmlns:a16="http://schemas.microsoft.com/office/drawing/2014/main" id="{F74337B0-F6F5-E2D6-955D-C1E51CD559A3}"/>
              </a:ext>
            </a:extLst>
          </p:cNvPr>
          <p:cNvSpPr/>
          <p:nvPr/>
        </p:nvSpPr>
        <p:spPr>
          <a:xfrm>
            <a:off x="10821587" y="2358602"/>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14">
            <a:extLst>
              <a:ext uri="{FF2B5EF4-FFF2-40B4-BE49-F238E27FC236}">
                <a16:creationId xmlns:a16="http://schemas.microsoft.com/office/drawing/2014/main" id="{85F03E05-D89A-217D-B697-D117D163E9DF}"/>
              </a:ext>
            </a:extLst>
          </p:cNvPr>
          <p:cNvSpPr/>
          <p:nvPr/>
        </p:nvSpPr>
        <p:spPr>
          <a:xfrm>
            <a:off x="7203263" y="2352217"/>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750079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 grpId="0"/>
      <p:bldP spid="6" grpId="0"/>
      <p:bldP spid="12" grpId="0" animBg="1"/>
      <p:bldP spid="10" grpId="0" animBg="1"/>
      <p:bldP spid="5" grpId="0" animBg="1"/>
      <p:bldP spid="9" grpId="0" animBg="1"/>
      <p:bldP spid="7" grpId="0" animBg="1"/>
      <p:bldP spid="11" grpId="0" animBg="1"/>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Analyse grammaticale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87549" y="1434700"/>
            <a:ext cx="11994204" cy="1843582"/>
          </a:xfrm>
          <a:prstGeom prst="rect">
            <a:avLst/>
          </a:prstGeom>
          <a:noFill/>
        </p:spPr>
        <p:txBody>
          <a:bodyPr wrap="square" rtlCol="0">
            <a:spAutoFit/>
          </a:bodyPr>
          <a:lstStyle/>
          <a:p>
            <a:pPr>
              <a:lnSpc>
                <a:spcPct val="150000"/>
              </a:lnSpc>
            </a:pPr>
            <a:r>
              <a:rPr lang="fr-FR" sz="4000" dirty="0"/>
              <a:t>Ses carnets contiennent des croquis d’hélicoptère et de parachute.</a:t>
            </a:r>
          </a:p>
        </p:txBody>
      </p:sp>
      <p:sp>
        <p:nvSpPr>
          <p:cNvPr id="5" name="Rectangle : coins arrondis 4">
            <a:extLst>
              <a:ext uri="{FF2B5EF4-FFF2-40B4-BE49-F238E27FC236}">
                <a16:creationId xmlns:a16="http://schemas.microsoft.com/office/drawing/2014/main" id="{6CFE4771-70A8-7482-CA5B-7660A396A49B}"/>
              </a:ext>
            </a:extLst>
          </p:cNvPr>
          <p:cNvSpPr/>
          <p:nvPr/>
        </p:nvSpPr>
        <p:spPr>
          <a:xfrm flipH="1">
            <a:off x="182973" y="1774188"/>
            <a:ext cx="706072" cy="476655"/>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8" name="Rectangle : coins arrondis 7">
            <a:extLst>
              <a:ext uri="{FF2B5EF4-FFF2-40B4-BE49-F238E27FC236}">
                <a16:creationId xmlns:a16="http://schemas.microsoft.com/office/drawing/2014/main" id="{CFDB3655-F691-A299-D606-8781318D547D}"/>
              </a:ext>
            </a:extLst>
          </p:cNvPr>
          <p:cNvSpPr/>
          <p:nvPr/>
        </p:nvSpPr>
        <p:spPr>
          <a:xfrm>
            <a:off x="10468029" y="1782949"/>
            <a:ext cx="569317" cy="476655"/>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9" name="Rectangle : coins arrondis 8">
            <a:extLst>
              <a:ext uri="{FF2B5EF4-FFF2-40B4-BE49-F238E27FC236}">
                <a16:creationId xmlns:a16="http://schemas.microsoft.com/office/drawing/2014/main" id="{F8D62D9B-D13C-D905-C076-A83DD4A06719}"/>
              </a:ext>
            </a:extLst>
          </p:cNvPr>
          <p:cNvSpPr/>
          <p:nvPr/>
        </p:nvSpPr>
        <p:spPr>
          <a:xfrm flipH="1">
            <a:off x="2555421" y="1781260"/>
            <a:ext cx="2606089" cy="472343"/>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10" name="ZoneTexte 9">
            <a:extLst>
              <a:ext uri="{FF2B5EF4-FFF2-40B4-BE49-F238E27FC236}">
                <a16:creationId xmlns:a16="http://schemas.microsoft.com/office/drawing/2014/main" id="{36F6676E-22F7-7390-F5E8-D7FB83C316E5}"/>
              </a:ext>
            </a:extLst>
          </p:cNvPr>
          <p:cNvSpPr txBox="1"/>
          <p:nvPr/>
        </p:nvSpPr>
        <p:spPr>
          <a:xfrm>
            <a:off x="0" y="3444724"/>
            <a:ext cx="11994204" cy="707886"/>
          </a:xfrm>
          <a:prstGeom prst="rect">
            <a:avLst/>
          </a:prstGeom>
          <a:noFill/>
        </p:spPr>
        <p:txBody>
          <a:bodyPr wrap="square" rtlCol="0">
            <a:spAutoFit/>
          </a:bodyPr>
          <a:lstStyle/>
          <a:p>
            <a:r>
              <a:rPr lang="fr-FR" sz="4000" dirty="0">
                <a:solidFill>
                  <a:srgbClr val="00B050"/>
                </a:solidFill>
              </a:rPr>
              <a:t>ses</a:t>
            </a:r>
            <a:r>
              <a:rPr lang="fr-FR" sz="4000" dirty="0">
                <a:solidFill>
                  <a:srgbClr val="FF0000"/>
                </a:solidFill>
              </a:rPr>
              <a:t> </a:t>
            </a:r>
            <a:r>
              <a:rPr lang="fr-FR" sz="4000" dirty="0"/>
              <a:t>: déterminant possessif, féminin, pluriel</a:t>
            </a:r>
          </a:p>
        </p:txBody>
      </p:sp>
      <p:sp>
        <p:nvSpPr>
          <p:cNvPr id="11" name="ZoneTexte 10">
            <a:extLst>
              <a:ext uri="{FF2B5EF4-FFF2-40B4-BE49-F238E27FC236}">
                <a16:creationId xmlns:a16="http://schemas.microsoft.com/office/drawing/2014/main" id="{9286D97A-0341-2B31-B5B9-532A34EB5DAA}"/>
              </a:ext>
            </a:extLst>
          </p:cNvPr>
          <p:cNvSpPr txBox="1"/>
          <p:nvPr/>
        </p:nvSpPr>
        <p:spPr>
          <a:xfrm>
            <a:off x="-11349" y="4217950"/>
            <a:ext cx="12192000" cy="1323439"/>
          </a:xfrm>
          <a:prstGeom prst="rect">
            <a:avLst/>
          </a:prstGeom>
          <a:noFill/>
        </p:spPr>
        <p:txBody>
          <a:bodyPr wrap="square" rtlCol="0">
            <a:spAutoFit/>
          </a:bodyPr>
          <a:lstStyle/>
          <a:p>
            <a:r>
              <a:rPr lang="fr-FR" sz="4000" dirty="0">
                <a:solidFill>
                  <a:srgbClr val="FF0000"/>
                </a:solidFill>
              </a:rPr>
              <a:t>contiennent </a:t>
            </a:r>
            <a:r>
              <a:rPr lang="fr-FR" sz="4000" dirty="0"/>
              <a:t>: contenir, 3</a:t>
            </a:r>
            <a:r>
              <a:rPr lang="fr-FR" sz="4000" baseline="30000" dirty="0"/>
              <a:t>e</a:t>
            </a:r>
            <a:r>
              <a:rPr lang="fr-FR" sz="4000" dirty="0"/>
              <a:t> groupe, présent de l’indicatif, </a:t>
            </a:r>
          </a:p>
          <a:p>
            <a:r>
              <a:rPr lang="fr-FR" sz="4000" dirty="0"/>
              <a:t>3</a:t>
            </a:r>
            <a:r>
              <a:rPr lang="fr-FR" sz="4000" baseline="30000" dirty="0"/>
              <a:t>e</a:t>
            </a:r>
            <a:r>
              <a:rPr lang="fr-FR" sz="4000" dirty="0"/>
              <a:t> personne du pluriel</a:t>
            </a:r>
          </a:p>
        </p:txBody>
      </p:sp>
      <p:sp>
        <p:nvSpPr>
          <p:cNvPr id="12" name="ZoneTexte 11">
            <a:extLst>
              <a:ext uri="{FF2B5EF4-FFF2-40B4-BE49-F238E27FC236}">
                <a16:creationId xmlns:a16="http://schemas.microsoft.com/office/drawing/2014/main" id="{3ACAA1A9-97A6-3B3C-24EE-BD4A8C87568A}"/>
              </a:ext>
            </a:extLst>
          </p:cNvPr>
          <p:cNvSpPr txBox="1"/>
          <p:nvPr/>
        </p:nvSpPr>
        <p:spPr>
          <a:xfrm>
            <a:off x="-11349" y="5531064"/>
            <a:ext cx="11994204" cy="920252"/>
          </a:xfrm>
          <a:prstGeom prst="rect">
            <a:avLst/>
          </a:prstGeom>
          <a:noFill/>
        </p:spPr>
        <p:txBody>
          <a:bodyPr wrap="square" rtlCol="0">
            <a:spAutoFit/>
          </a:bodyPr>
          <a:lstStyle/>
          <a:p>
            <a:pPr>
              <a:lnSpc>
                <a:spcPct val="150000"/>
              </a:lnSpc>
            </a:pPr>
            <a:r>
              <a:rPr lang="fr-FR" sz="4000" dirty="0">
                <a:solidFill>
                  <a:schemeClr val="accent2"/>
                </a:solidFill>
              </a:rPr>
              <a:t>et</a:t>
            </a:r>
            <a:r>
              <a:rPr lang="fr-FR" sz="4000" dirty="0">
                <a:solidFill>
                  <a:srgbClr val="0070C0"/>
                </a:solidFill>
              </a:rPr>
              <a:t> </a:t>
            </a:r>
            <a:r>
              <a:rPr lang="fr-FR" sz="4000" dirty="0"/>
              <a:t>: conjonction de coordination, invariable</a:t>
            </a:r>
          </a:p>
        </p:txBody>
      </p:sp>
      <p:sp>
        <p:nvSpPr>
          <p:cNvPr id="22" name="Rectangle 21">
            <a:extLst>
              <a:ext uri="{FF2B5EF4-FFF2-40B4-BE49-F238E27FC236}">
                <a16:creationId xmlns:a16="http://schemas.microsoft.com/office/drawing/2014/main" id="{D528597B-455D-4C70-85D6-9719A71E5400}"/>
              </a:ext>
            </a:extLst>
          </p:cNvPr>
          <p:cNvSpPr/>
          <p:nvPr/>
        </p:nvSpPr>
        <p:spPr>
          <a:xfrm>
            <a:off x="4738445" y="2217872"/>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llipse 20">
            <a:extLst>
              <a:ext uri="{FF2B5EF4-FFF2-40B4-BE49-F238E27FC236}">
                <a16:creationId xmlns:a16="http://schemas.microsoft.com/office/drawing/2014/main" id="{D76D5B93-3534-45FD-9206-ED81E2A29367}"/>
              </a:ext>
            </a:extLst>
          </p:cNvPr>
          <p:cNvSpPr/>
          <p:nvPr/>
        </p:nvSpPr>
        <p:spPr>
          <a:xfrm>
            <a:off x="7323956" y="221497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Triangle isocèle 5">
            <a:extLst>
              <a:ext uri="{FF2B5EF4-FFF2-40B4-BE49-F238E27FC236}">
                <a16:creationId xmlns:a16="http://schemas.microsoft.com/office/drawing/2014/main" id="{00FC180E-6004-724A-AA4F-60DE2552E1E1}"/>
              </a:ext>
            </a:extLst>
          </p:cNvPr>
          <p:cNvSpPr/>
          <p:nvPr/>
        </p:nvSpPr>
        <p:spPr>
          <a:xfrm>
            <a:off x="10670002" y="2220842"/>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Ellipse 6">
            <a:extLst>
              <a:ext uri="{FF2B5EF4-FFF2-40B4-BE49-F238E27FC236}">
                <a16:creationId xmlns:a16="http://schemas.microsoft.com/office/drawing/2014/main" id="{12A1E092-8484-E0CA-8473-E8EFC73F0FA0}"/>
              </a:ext>
            </a:extLst>
          </p:cNvPr>
          <p:cNvSpPr/>
          <p:nvPr/>
        </p:nvSpPr>
        <p:spPr>
          <a:xfrm>
            <a:off x="10196024" y="221537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Ellipse 17">
            <a:extLst>
              <a:ext uri="{FF2B5EF4-FFF2-40B4-BE49-F238E27FC236}">
                <a16:creationId xmlns:a16="http://schemas.microsoft.com/office/drawing/2014/main" id="{858EB57F-FA19-C659-C9F9-BD731C2AF489}"/>
              </a:ext>
            </a:extLst>
          </p:cNvPr>
          <p:cNvSpPr/>
          <p:nvPr/>
        </p:nvSpPr>
        <p:spPr>
          <a:xfrm>
            <a:off x="2296235" y="222383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Ellipse 18">
            <a:extLst>
              <a:ext uri="{FF2B5EF4-FFF2-40B4-BE49-F238E27FC236}">
                <a16:creationId xmlns:a16="http://schemas.microsoft.com/office/drawing/2014/main" id="{83A2A187-ADA8-B927-CD61-233F6F63BB2E}"/>
              </a:ext>
            </a:extLst>
          </p:cNvPr>
          <p:cNvSpPr/>
          <p:nvPr/>
        </p:nvSpPr>
        <p:spPr>
          <a:xfrm>
            <a:off x="2058328" y="3157486"/>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22332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animBg="1"/>
      <p:bldP spid="8" grpId="0" animBg="1"/>
      <p:bldP spid="9" grpId="0" animBg="1"/>
      <p:bldP spid="10" grpId="0"/>
      <p:bldP spid="11" grpId="0"/>
      <p:bldP spid="12" grpId="0"/>
      <p:bldP spid="22" grpId="0" animBg="1"/>
      <p:bldP spid="21" grpId="0" animBg="1"/>
      <p:bldP spid="6" grpId="0" animBg="1"/>
      <p:bldP spid="7" grpId="0" animBg="1"/>
      <p:bldP spid="18"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fr-FR" dirty="0"/>
              <a:t>Conjugue le verbe « </a:t>
            </a:r>
            <a:r>
              <a:rPr lang="fr-FR" dirty="0">
                <a:solidFill>
                  <a:srgbClr val="002060"/>
                </a:solidFill>
              </a:rPr>
              <a:t>aimer</a:t>
            </a:r>
            <a:r>
              <a:rPr lang="fr-FR" dirty="0"/>
              <a:t>» à l’imparfait de l’indicatif.</a:t>
            </a:r>
          </a:p>
        </p:txBody>
      </p:sp>
      <p:sp>
        <p:nvSpPr>
          <p:cNvPr id="5" name="ZoneTexte 4">
            <a:extLst>
              <a:ext uri="{FF2B5EF4-FFF2-40B4-BE49-F238E27FC236}">
                <a16:creationId xmlns:a16="http://schemas.microsoft.com/office/drawing/2014/main" id="{2935AB39-377A-43FB-BAEA-C7AFC65303C0}"/>
              </a:ext>
            </a:extLst>
          </p:cNvPr>
          <p:cNvSpPr txBox="1"/>
          <p:nvPr/>
        </p:nvSpPr>
        <p:spPr>
          <a:xfrm>
            <a:off x="87549" y="1489434"/>
            <a:ext cx="5229169" cy="4387420"/>
          </a:xfrm>
          <a:prstGeom prst="rect">
            <a:avLst/>
          </a:prstGeom>
          <a:noFill/>
        </p:spPr>
        <p:txBody>
          <a:bodyPr wrap="square" rtlCol="0">
            <a:spAutoFit/>
          </a:bodyPr>
          <a:lstStyle/>
          <a:p>
            <a:pPr>
              <a:lnSpc>
                <a:spcPct val="150000"/>
              </a:lnSpc>
            </a:pPr>
            <a:r>
              <a:rPr lang="fr-FR" sz="4800" dirty="0">
                <a:latin typeface="Arial" panose="020B0604020202020204" pitchFamily="34" charset="0"/>
                <a:cs typeface="Arial" panose="020B0604020202020204" pitchFamily="34" charset="0"/>
              </a:rPr>
              <a:t>J’aim</a:t>
            </a:r>
            <a:r>
              <a:rPr lang="fr-FR" sz="4800" b="1" u="sng" dirty="0">
                <a:solidFill>
                  <a:srgbClr val="FF0000"/>
                </a:solidFill>
                <a:latin typeface="Arial" panose="020B0604020202020204" pitchFamily="34" charset="0"/>
                <a:cs typeface="Arial" panose="020B0604020202020204" pitchFamily="34" charset="0"/>
              </a:rPr>
              <a:t>ais</a:t>
            </a:r>
          </a:p>
          <a:p>
            <a:pPr>
              <a:lnSpc>
                <a:spcPct val="150000"/>
              </a:lnSpc>
            </a:pPr>
            <a:r>
              <a:rPr lang="fr-FR" sz="4500" dirty="0">
                <a:latin typeface="Arial" panose="020B0604020202020204" pitchFamily="34" charset="0"/>
                <a:cs typeface="Arial" panose="020B0604020202020204" pitchFamily="34" charset="0"/>
              </a:rPr>
              <a:t>Tu </a:t>
            </a:r>
            <a:r>
              <a:rPr lang="fr-FR" sz="4400" dirty="0">
                <a:latin typeface="Arial" panose="020B0604020202020204" pitchFamily="34" charset="0"/>
                <a:cs typeface="Arial" panose="020B0604020202020204" pitchFamily="34" charset="0"/>
              </a:rPr>
              <a:t>aim</a:t>
            </a:r>
            <a:r>
              <a:rPr lang="fr-FR" sz="4400" b="1" u="sng" dirty="0">
                <a:solidFill>
                  <a:srgbClr val="FF0000"/>
                </a:solidFill>
                <a:latin typeface="Arial" panose="020B0604020202020204" pitchFamily="34" charset="0"/>
                <a:cs typeface="Arial" panose="020B0604020202020204" pitchFamily="34" charset="0"/>
              </a:rPr>
              <a:t>ais</a:t>
            </a:r>
            <a:endParaRPr lang="fr-FR" sz="4500" b="1" u="sng" dirty="0">
              <a:solidFill>
                <a:srgbClr val="FF0000"/>
              </a:solidFill>
              <a:latin typeface="Arial" panose="020B0604020202020204" pitchFamily="34" charset="0"/>
              <a:cs typeface="Arial" panose="020B0604020202020204" pitchFamily="34" charset="0"/>
            </a:endParaRPr>
          </a:p>
          <a:p>
            <a:pPr>
              <a:lnSpc>
                <a:spcPct val="150000"/>
              </a:lnSpc>
            </a:pPr>
            <a:r>
              <a:rPr lang="fr-FR" sz="4800" dirty="0">
                <a:latin typeface="Arial" panose="020B0604020202020204" pitchFamily="34" charset="0"/>
                <a:cs typeface="Arial" panose="020B0604020202020204" pitchFamily="34" charset="0"/>
              </a:rPr>
              <a:t>Il aim</a:t>
            </a:r>
            <a:r>
              <a:rPr lang="fr-FR" sz="4800" b="1" u="sng" dirty="0">
                <a:solidFill>
                  <a:srgbClr val="FF0000"/>
                </a:solidFill>
                <a:latin typeface="Arial" panose="020B0604020202020204" pitchFamily="34" charset="0"/>
                <a:cs typeface="Arial" panose="020B0604020202020204" pitchFamily="34" charset="0"/>
              </a:rPr>
              <a:t>ait</a:t>
            </a:r>
          </a:p>
          <a:p>
            <a:pPr>
              <a:lnSpc>
                <a:spcPct val="150000"/>
              </a:lnSpc>
            </a:pPr>
            <a:r>
              <a:rPr lang="fr-FR" sz="4800" dirty="0">
                <a:latin typeface="Arial" panose="020B0604020202020204" pitchFamily="34" charset="0"/>
                <a:cs typeface="Arial" panose="020B0604020202020204" pitchFamily="34" charset="0"/>
              </a:rPr>
              <a:t>Elle aim</a:t>
            </a:r>
            <a:r>
              <a:rPr lang="fr-FR" sz="4800" b="1" u="sng" dirty="0">
                <a:solidFill>
                  <a:srgbClr val="FF0000"/>
                </a:solidFill>
                <a:latin typeface="Arial" panose="020B0604020202020204" pitchFamily="34" charset="0"/>
                <a:cs typeface="Arial" panose="020B0604020202020204" pitchFamily="34" charset="0"/>
              </a:rPr>
              <a:t>ait</a:t>
            </a:r>
          </a:p>
        </p:txBody>
      </p:sp>
      <p:sp>
        <p:nvSpPr>
          <p:cNvPr id="7" name="ZoneTexte 6">
            <a:extLst>
              <a:ext uri="{FF2B5EF4-FFF2-40B4-BE49-F238E27FC236}">
                <a16:creationId xmlns:a16="http://schemas.microsoft.com/office/drawing/2014/main" id="{0CD00235-3573-4260-B527-8BBC3FC87925}"/>
              </a:ext>
            </a:extLst>
          </p:cNvPr>
          <p:cNvSpPr txBox="1"/>
          <p:nvPr/>
        </p:nvSpPr>
        <p:spPr>
          <a:xfrm>
            <a:off x="5663382" y="1489434"/>
            <a:ext cx="6528618" cy="4346959"/>
          </a:xfrm>
          <a:prstGeom prst="rect">
            <a:avLst/>
          </a:prstGeom>
          <a:noFill/>
        </p:spPr>
        <p:txBody>
          <a:bodyPr wrap="square" rtlCol="0">
            <a:spAutoFit/>
          </a:bodyPr>
          <a:lstStyle/>
          <a:p>
            <a:pPr>
              <a:lnSpc>
                <a:spcPct val="150000"/>
              </a:lnSpc>
            </a:pPr>
            <a:r>
              <a:rPr lang="fr-FR" sz="4600" dirty="0">
                <a:latin typeface="Arial" panose="020B0604020202020204" pitchFamily="34" charset="0"/>
                <a:cs typeface="Arial" panose="020B0604020202020204" pitchFamily="34" charset="0"/>
              </a:rPr>
              <a:t>Nous </a:t>
            </a:r>
            <a:r>
              <a:rPr lang="fr-FR" sz="4400" dirty="0">
                <a:latin typeface="Arial" panose="020B0604020202020204" pitchFamily="34" charset="0"/>
                <a:cs typeface="Arial" panose="020B0604020202020204" pitchFamily="34" charset="0"/>
              </a:rPr>
              <a:t>aim</a:t>
            </a:r>
            <a:r>
              <a:rPr lang="fr-FR" sz="4400" b="1" u="sng" dirty="0">
                <a:solidFill>
                  <a:srgbClr val="FF0000"/>
                </a:solidFill>
                <a:latin typeface="Arial" panose="020B0604020202020204" pitchFamily="34" charset="0"/>
                <a:cs typeface="Arial" panose="020B0604020202020204" pitchFamily="34" charset="0"/>
              </a:rPr>
              <a:t>ions</a:t>
            </a:r>
          </a:p>
          <a:p>
            <a:pPr>
              <a:lnSpc>
                <a:spcPct val="150000"/>
              </a:lnSpc>
            </a:pPr>
            <a:r>
              <a:rPr lang="fr-FR" sz="4600" dirty="0">
                <a:latin typeface="Arial" panose="020B0604020202020204" pitchFamily="34" charset="0"/>
                <a:cs typeface="Arial" panose="020B0604020202020204" pitchFamily="34" charset="0"/>
              </a:rPr>
              <a:t>Vous </a:t>
            </a:r>
            <a:r>
              <a:rPr lang="fr-FR" sz="4800" dirty="0">
                <a:latin typeface="Arial" panose="020B0604020202020204" pitchFamily="34" charset="0"/>
                <a:cs typeface="Arial" panose="020B0604020202020204" pitchFamily="34" charset="0"/>
              </a:rPr>
              <a:t>aim</a:t>
            </a:r>
            <a:r>
              <a:rPr lang="fr-FR" sz="4800" b="1" u="sng" dirty="0">
                <a:solidFill>
                  <a:srgbClr val="FF0000"/>
                </a:solidFill>
                <a:latin typeface="Arial" panose="020B0604020202020204" pitchFamily="34" charset="0"/>
                <a:cs typeface="Arial" panose="020B0604020202020204" pitchFamily="34" charset="0"/>
              </a:rPr>
              <a:t>iez</a:t>
            </a:r>
          </a:p>
          <a:p>
            <a:pPr>
              <a:lnSpc>
                <a:spcPct val="150000"/>
              </a:lnSpc>
            </a:pPr>
            <a:r>
              <a:rPr lang="fr-FR" sz="4600" dirty="0">
                <a:latin typeface="Arial" panose="020B0604020202020204" pitchFamily="34" charset="0"/>
                <a:cs typeface="Arial" panose="020B0604020202020204" pitchFamily="34" charset="0"/>
              </a:rPr>
              <a:t>Ils </a:t>
            </a:r>
            <a:r>
              <a:rPr lang="fr-FR" sz="4800" dirty="0">
                <a:latin typeface="Arial" panose="020B0604020202020204" pitchFamily="34" charset="0"/>
                <a:cs typeface="Arial" panose="020B0604020202020204" pitchFamily="34" charset="0"/>
              </a:rPr>
              <a:t>aim</a:t>
            </a:r>
            <a:r>
              <a:rPr lang="fr-FR" sz="4800" b="1" u="sng" dirty="0">
                <a:solidFill>
                  <a:srgbClr val="FF0000"/>
                </a:solidFill>
                <a:latin typeface="Arial" panose="020B0604020202020204" pitchFamily="34" charset="0"/>
                <a:cs typeface="Arial" panose="020B0604020202020204" pitchFamily="34" charset="0"/>
              </a:rPr>
              <a:t>aient</a:t>
            </a:r>
            <a:endParaRPr lang="fr-FR" sz="4600" b="1" u="sng" dirty="0">
              <a:solidFill>
                <a:srgbClr val="FF0000"/>
              </a:solidFill>
              <a:latin typeface="Arial" panose="020B0604020202020204" pitchFamily="34" charset="0"/>
              <a:cs typeface="Arial" panose="020B0604020202020204" pitchFamily="34" charset="0"/>
            </a:endParaRPr>
          </a:p>
          <a:p>
            <a:pPr>
              <a:lnSpc>
                <a:spcPct val="150000"/>
              </a:lnSpc>
            </a:pPr>
            <a:r>
              <a:rPr lang="fr-FR" sz="4600" dirty="0">
                <a:latin typeface="Arial" panose="020B0604020202020204" pitchFamily="34" charset="0"/>
                <a:cs typeface="Arial" panose="020B0604020202020204" pitchFamily="34" charset="0"/>
              </a:rPr>
              <a:t>Elles </a:t>
            </a:r>
            <a:r>
              <a:rPr lang="fr-FR" sz="4400" dirty="0">
                <a:latin typeface="Arial" panose="020B0604020202020204" pitchFamily="34" charset="0"/>
                <a:cs typeface="Arial" panose="020B0604020202020204" pitchFamily="34" charset="0"/>
              </a:rPr>
              <a:t>aim</a:t>
            </a:r>
            <a:r>
              <a:rPr lang="fr-FR" sz="4400" b="1" u="sng" dirty="0">
                <a:solidFill>
                  <a:srgbClr val="FF0000"/>
                </a:solidFill>
                <a:latin typeface="Arial" panose="020B0604020202020204" pitchFamily="34" charset="0"/>
                <a:cs typeface="Arial" panose="020B0604020202020204" pitchFamily="34" charset="0"/>
              </a:rPr>
              <a:t>aient</a:t>
            </a:r>
            <a:endParaRPr lang="fr-FR" sz="4600" b="1" u="sng"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8548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5951C17-922D-EA8D-F08D-69F3ED1BF20B}"/>
              </a:ext>
            </a:extLst>
          </p:cNvPr>
          <p:cNvPicPr>
            <a:picLocks noChangeAspect="1"/>
          </p:cNvPicPr>
          <p:nvPr/>
        </p:nvPicPr>
        <p:blipFill>
          <a:blip>
            <a:extLst>
              <a:ext uri="{28A0092B-C50C-407E-A947-70E740481C1C}">
                <a14:useLocalDpi xmlns:a14="http://schemas.microsoft.com/office/drawing/2010/main" val="0"/>
              </a:ext>
            </a:extLst>
          </a:blip>
          <a:stretch>
            <a:fillRect/>
          </a:stretch>
        </p:blipFill>
        <p:spPr>
          <a:xfrm>
            <a:off x="3184465" y="1487976"/>
            <a:ext cx="5823069" cy="38820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38767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3917C-DC65-E87B-3E9A-B40D0164ECB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619E717-0165-4B47-297A-988B042F6711}"/>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fr-FR" dirty="0"/>
              <a:t>Vocabulaire de la dictée</a:t>
            </a:r>
          </a:p>
        </p:txBody>
      </p:sp>
      <p:sp>
        <p:nvSpPr>
          <p:cNvPr id="5" name="ZoneTexte 4">
            <a:extLst>
              <a:ext uri="{FF2B5EF4-FFF2-40B4-BE49-F238E27FC236}">
                <a16:creationId xmlns:a16="http://schemas.microsoft.com/office/drawing/2014/main" id="{F9EF0747-C070-E01D-3324-86B3B21492A0}"/>
              </a:ext>
            </a:extLst>
          </p:cNvPr>
          <p:cNvSpPr txBox="1"/>
          <p:nvPr/>
        </p:nvSpPr>
        <p:spPr>
          <a:xfrm>
            <a:off x="0" y="1342416"/>
            <a:ext cx="12192000" cy="5404172"/>
          </a:xfrm>
          <a:prstGeom prst="rect">
            <a:avLst/>
          </a:prstGeom>
          <a:noFill/>
        </p:spPr>
        <p:txBody>
          <a:bodyPr wrap="square" rtlCol="0">
            <a:spAutoFit/>
          </a:bodyPr>
          <a:lstStyle/>
          <a:p>
            <a:pPr algn="ctr">
              <a:lnSpc>
                <a:spcPct val="150000"/>
              </a:lnSpc>
            </a:pPr>
            <a:r>
              <a:rPr lang="fr-FR" sz="8000" dirty="0">
                <a:latin typeface="Arial" panose="020B0604020202020204" pitchFamily="34" charset="0"/>
                <a:cs typeface="Arial" panose="020B0604020202020204" pitchFamily="34" charset="0"/>
              </a:rPr>
              <a:t>Léonard de Vinci</a:t>
            </a:r>
          </a:p>
          <a:p>
            <a:pPr algn="ctr">
              <a:lnSpc>
                <a:spcPct val="150000"/>
              </a:lnSpc>
            </a:pPr>
            <a:r>
              <a:rPr lang="fr-FR" sz="8000" dirty="0">
                <a:latin typeface="Arial" panose="020B0604020202020204" pitchFamily="34" charset="0"/>
                <a:cs typeface="Arial" panose="020B0604020202020204" pitchFamily="34" charset="0"/>
              </a:rPr>
              <a:t>La Joconde</a:t>
            </a:r>
          </a:p>
          <a:p>
            <a:pPr algn="ctr">
              <a:lnSpc>
                <a:spcPct val="150000"/>
              </a:lnSpc>
            </a:pPr>
            <a:r>
              <a:rPr lang="fr-FR" sz="8000" dirty="0">
                <a:latin typeface="Arial" panose="020B0604020202020204" pitchFamily="34" charset="0"/>
                <a:cs typeface="Arial" panose="020B0604020202020204" pitchFamily="34" charset="0"/>
              </a:rPr>
              <a:t>La Cène</a:t>
            </a:r>
          </a:p>
        </p:txBody>
      </p:sp>
    </p:spTree>
    <p:extLst>
      <p:ext uri="{BB962C8B-B14F-4D97-AF65-F5344CB8AC3E}">
        <p14:creationId xmlns:p14="http://schemas.microsoft.com/office/powerpoint/2010/main" val="3324609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C5293-4C8F-F21C-7985-93BF526356A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1EDBEFF-A1D8-2C10-306B-92866530C08A}"/>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 (à coller)</a:t>
            </a:r>
          </a:p>
        </p:txBody>
      </p:sp>
      <p:sp>
        <p:nvSpPr>
          <p:cNvPr id="6" name="ZoneTexte 5">
            <a:extLst>
              <a:ext uri="{FF2B5EF4-FFF2-40B4-BE49-F238E27FC236}">
                <a16:creationId xmlns:a16="http://schemas.microsoft.com/office/drawing/2014/main" id="{01D87EE3-7CFE-3560-0746-6CC90C8AC4A0}"/>
              </a:ext>
            </a:extLst>
          </p:cNvPr>
          <p:cNvSpPr txBox="1"/>
          <p:nvPr/>
        </p:nvSpPr>
        <p:spPr>
          <a:xfrm>
            <a:off x="0" y="1157592"/>
            <a:ext cx="12192000" cy="5183150"/>
          </a:xfrm>
          <a:prstGeom prst="rect">
            <a:avLst/>
          </a:prstGeom>
          <a:noFill/>
        </p:spPr>
        <p:txBody>
          <a:bodyPr wrap="square" rtlCol="0">
            <a:spAutoFit/>
          </a:bodyPr>
          <a:lstStyle/>
          <a:p>
            <a:pPr>
              <a:lnSpc>
                <a:spcPct val="150000"/>
              </a:lnSpc>
            </a:pPr>
            <a:r>
              <a:rPr lang="fr-FR" sz="2800" dirty="0">
                <a:latin typeface="Arial" panose="020B0604020202020204" pitchFamily="34" charset="0"/>
                <a:cs typeface="Arial" panose="020B0604020202020204" pitchFamily="34" charset="0"/>
              </a:rPr>
              <a:t>Léonard de Vinci a conçu une maquette d’une machine volante composée de plusieurs parties. La partie principale de la machine pèse 4,75 kg. Il ajoute deux ailes, chacune pesant 1,56 kg et un rotor pesant 0,97 kg. Léonard souhaite ensuite peindre la machine. Il utilise 3 litres de peinture et chaque litre de peinture pèse 1,6 kg.</a:t>
            </a:r>
          </a:p>
          <a:p>
            <a:pPr marL="514350" indent="-514350">
              <a:lnSpc>
                <a:spcPct val="150000"/>
              </a:lnSpc>
              <a:buAutoNum type="arabicPeriod"/>
            </a:pPr>
            <a:r>
              <a:rPr lang="fr-FR" sz="2800" dirty="0">
                <a:latin typeface="Arial" panose="020B0604020202020204" pitchFamily="34" charset="0"/>
                <a:cs typeface="Arial" panose="020B0604020202020204" pitchFamily="34" charset="0"/>
              </a:rPr>
              <a:t>Quel est le poids total des ailes ?</a:t>
            </a:r>
          </a:p>
          <a:p>
            <a:pPr marL="514350" indent="-514350">
              <a:lnSpc>
                <a:spcPct val="150000"/>
              </a:lnSpc>
              <a:buAutoNum type="arabicPeriod"/>
            </a:pPr>
            <a:r>
              <a:rPr lang="fr-FR" sz="2800" dirty="0">
                <a:latin typeface="Arial" panose="020B0604020202020204" pitchFamily="34" charset="0"/>
                <a:cs typeface="Arial" panose="020B0604020202020204" pitchFamily="34" charset="0"/>
              </a:rPr>
              <a:t>Quel est le poids total de la machine avant la peinture ?</a:t>
            </a:r>
          </a:p>
          <a:p>
            <a:pPr marL="514350" indent="-514350">
              <a:lnSpc>
                <a:spcPct val="150000"/>
              </a:lnSpc>
              <a:buAutoNum type="arabicPeriod"/>
            </a:pPr>
            <a:r>
              <a:rPr lang="fr-FR" sz="2800" dirty="0">
                <a:latin typeface="Arial" panose="020B0604020202020204" pitchFamily="34" charset="0"/>
                <a:cs typeface="Arial" panose="020B0604020202020204" pitchFamily="34" charset="0"/>
              </a:rPr>
              <a:t>Quel est le poids total de la machine après avoir appliqué la peinture ?</a:t>
            </a:r>
          </a:p>
        </p:txBody>
      </p:sp>
    </p:spTree>
    <p:extLst>
      <p:ext uri="{BB962C8B-B14F-4D97-AF65-F5344CB8AC3E}">
        <p14:creationId xmlns:p14="http://schemas.microsoft.com/office/powerpoint/2010/main" val="2904498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Calcul mental</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498058"/>
            <a:ext cx="11971506" cy="920252"/>
          </a:xfrm>
          <a:prstGeom prst="rect">
            <a:avLst/>
          </a:prstGeom>
          <a:noFill/>
        </p:spPr>
        <p:txBody>
          <a:bodyPr wrap="square" rtlCol="0">
            <a:spAutoFit/>
          </a:bodyPr>
          <a:lstStyle/>
          <a:p>
            <a:pPr>
              <a:lnSpc>
                <a:spcPct val="150000"/>
              </a:lnSpc>
            </a:pPr>
            <a:r>
              <a:rPr lang="fr-FR" sz="4000" dirty="0">
                <a:solidFill>
                  <a:srgbClr val="00B050"/>
                </a:solidFill>
              </a:rPr>
              <a:t>0</a:t>
            </a:r>
            <a:r>
              <a:rPr lang="fr-FR" sz="4000" dirty="0"/>
              <a:t> – </a:t>
            </a:r>
            <a:r>
              <a:rPr lang="fr-FR" sz="4000" dirty="0">
                <a:solidFill>
                  <a:schemeClr val="accent2"/>
                </a:solidFill>
              </a:rPr>
              <a:t>1</a:t>
            </a:r>
            <a:r>
              <a:rPr lang="fr-FR" sz="4000" dirty="0"/>
              <a:t> – </a:t>
            </a:r>
            <a:r>
              <a:rPr lang="fr-FR" sz="4000" dirty="0">
                <a:solidFill>
                  <a:srgbClr val="FF0000"/>
                </a:solidFill>
              </a:rPr>
              <a:t>2</a:t>
            </a:r>
            <a:r>
              <a:rPr lang="fr-FR" sz="4000" dirty="0"/>
              <a:t> : 48 – 36 – 42 – 56 – 24 – 27 – 16 – 49 </a:t>
            </a:r>
          </a:p>
        </p:txBody>
      </p:sp>
      <p:sp>
        <p:nvSpPr>
          <p:cNvPr id="3" name="ZoneTexte 2">
            <a:extLst>
              <a:ext uri="{FF2B5EF4-FFF2-40B4-BE49-F238E27FC236}">
                <a16:creationId xmlns:a16="http://schemas.microsoft.com/office/drawing/2014/main" id="{23330168-2105-64CE-BBCA-B9AEE043FCEA}"/>
              </a:ext>
            </a:extLst>
          </p:cNvPr>
          <p:cNvSpPr txBox="1"/>
          <p:nvPr/>
        </p:nvSpPr>
        <p:spPr>
          <a:xfrm>
            <a:off x="0" y="2330245"/>
            <a:ext cx="11971506" cy="920252"/>
          </a:xfrm>
          <a:prstGeom prst="rect">
            <a:avLst/>
          </a:prstGeom>
          <a:noFill/>
        </p:spPr>
        <p:txBody>
          <a:bodyPr wrap="square" rtlCol="0">
            <a:spAutoFit/>
          </a:bodyPr>
          <a:lstStyle/>
          <a:p>
            <a:pPr>
              <a:lnSpc>
                <a:spcPct val="150000"/>
              </a:lnSpc>
            </a:pPr>
            <a:r>
              <a:rPr lang="fr-FR" sz="4000" dirty="0">
                <a:solidFill>
                  <a:srgbClr val="00B050"/>
                </a:solidFill>
              </a:rPr>
              <a:t>1</a:t>
            </a:r>
            <a:r>
              <a:rPr lang="fr-FR" sz="4000" dirty="0"/>
              <a:t> – </a:t>
            </a:r>
            <a:r>
              <a:rPr lang="fr-FR" sz="4000" dirty="0">
                <a:solidFill>
                  <a:schemeClr val="accent2"/>
                </a:solidFill>
              </a:rPr>
              <a:t>2</a:t>
            </a:r>
            <a:r>
              <a:rPr lang="fr-FR" sz="4000" dirty="0"/>
              <a:t> – </a:t>
            </a:r>
            <a:r>
              <a:rPr lang="fr-FR" sz="4000" dirty="0">
                <a:solidFill>
                  <a:srgbClr val="FF0000"/>
                </a:solidFill>
              </a:rPr>
              <a:t>3</a:t>
            </a:r>
            <a:r>
              <a:rPr lang="fr-FR" sz="4000" dirty="0"/>
              <a:t> : 750 – 322 000 – 10 170 – 412 000</a:t>
            </a:r>
          </a:p>
        </p:txBody>
      </p:sp>
      <p:sp>
        <p:nvSpPr>
          <p:cNvPr id="5" name="ZoneTexte 4">
            <a:extLst>
              <a:ext uri="{FF2B5EF4-FFF2-40B4-BE49-F238E27FC236}">
                <a16:creationId xmlns:a16="http://schemas.microsoft.com/office/drawing/2014/main" id="{49F2E297-38AE-425A-BD45-36877342F175}"/>
              </a:ext>
            </a:extLst>
          </p:cNvPr>
          <p:cNvSpPr txBox="1"/>
          <p:nvPr/>
        </p:nvSpPr>
        <p:spPr>
          <a:xfrm>
            <a:off x="0" y="3250497"/>
            <a:ext cx="11971506" cy="1843582"/>
          </a:xfrm>
          <a:prstGeom prst="rect">
            <a:avLst/>
          </a:prstGeom>
          <a:noFill/>
        </p:spPr>
        <p:txBody>
          <a:bodyPr wrap="square" rtlCol="0">
            <a:spAutoFit/>
          </a:bodyPr>
          <a:lstStyle/>
          <a:p>
            <a:pPr>
              <a:lnSpc>
                <a:spcPct val="150000"/>
              </a:lnSpc>
            </a:pPr>
            <a:r>
              <a:rPr lang="fr-FR" sz="4000" dirty="0">
                <a:solidFill>
                  <a:srgbClr val="00B050"/>
                </a:solidFill>
              </a:rPr>
              <a:t>1</a:t>
            </a:r>
            <a:r>
              <a:rPr lang="fr-FR" sz="4000" dirty="0"/>
              <a:t> – </a:t>
            </a:r>
            <a:r>
              <a:rPr lang="fr-FR" sz="4000" dirty="0">
                <a:solidFill>
                  <a:schemeClr val="accent2"/>
                </a:solidFill>
              </a:rPr>
              <a:t>2</a:t>
            </a:r>
            <a:r>
              <a:rPr lang="fr-FR" sz="4000" dirty="0"/>
              <a:t> – </a:t>
            </a:r>
            <a:r>
              <a:rPr lang="fr-FR" sz="4000" dirty="0">
                <a:solidFill>
                  <a:srgbClr val="FF0000"/>
                </a:solidFill>
              </a:rPr>
              <a:t>3</a:t>
            </a:r>
            <a:r>
              <a:rPr lang="fr-FR" sz="4000" dirty="0"/>
              <a:t> : 	</a:t>
            </a:r>
            <a:r>
              <a:rPr lang="fr-FR" sz="4000" dirty="0">
                <a:solidFill>
                  <a:srgbClr val="7030A0"/>
                </a:solidFill>
              </a:rPr>
              <a:t>222 – 606 – 842 – 218 </a:t>
            </a:r>
          </a:p>
          <a:p>
            <a:pPr>
              <a:lnSpc>
                <a:spcPct val="150000"/>
              </a:lnSpc>
            </a:pPr>
            <a:r>
              <a:rPr lang="fr-FR" sz="4000" dirty="0"/>
              <a:t>			</a:t>
            </a:r>
            <a:r>
              <a:rPr lang="fr-FR" sz="4000" dirty="0">
                <a:solidFill>
                  <a:schemeClr val="accent2"/>
                </a:solidFill>
              </a:rPr>
              <a:t>26,1 – 243 – 50 – 443 </a:t>
            </a:r>
          </a:p>
        </p:txBody>
      </p:sp>
      <p:sp>
        <p:nvSpPr>
          <p:cNvPr id="6" name="ZoneTexte 5">
            <a:extLst>
              <a:ext uri="{FF2B5EF4-FFF2-40B4-BE49-F238E27FC236}">
                <a16:creationId xmlns:a16="http://schemas.microsoft.com/office/drawing/2014/main" id="{3FC87C6E-4FAB-49E3-8AFD-BFAC49D0E7AA}"/>
              </a:ext>
            </a:extLst>
          </p:cNvPr>
          <p:cNvSpPr txBox="1"/>
          <p:nvPr/>
        </p:nvSpPr>
        <p:spPr>
          <a:xfrm>
            <a:off x="-75414" y="5014418"/>
            <a:ext cx="11971506" cy="1843582"/>
          </a:xfrm>
          <a:prstGeom prst="rect">
            <a:avLst/>
          </a:prstGeom>
          <a:noFill/>
        </p:spPr>
        <p:txBody>
          <a:bodyPr wrap="square" rtlCol="0">
            <a:spAutoFit/>
          </a:bodyPr>
          <a:lstStyle/>
          <a:p>
            <a:pPr>
              <a:lnSpc>
                <a:spcPct val="150000"/>
              </a:lnSpc>
            </a:pPr>
            <a:r>
              <a:rPr lang="fr-FR" sz="4000" dirty="0">
                <a:solidFill>
                  <a:srgbClr val="00B050"/>
                </a:solidFill>
              </a:rPr>
              <a:t>0</a:t>
            </a:r>
            <a:r>
              <a:rPr lang="fr-FR" sz="4000" dirty="0"/>
              <a:t> – </a:t>
            </a:r>
            <a:r>
              <a:rPr lang="fr-FR" sz="4000" dirty="0">
                <a:solidFill>
                  <a:schemeClr val="accent2"/>
                </a:solidFill>
              </a:rPr>
              <a:t>1</a:t>
            </a:r>
            <a:r>
              <a:rPr lang="fr-FR" sz="4000" dirty="0"/>
              <a:t> – </a:t>
            </a:r>
            <a:r>
              <a:rPr lang="fr-FR" sz="4000" dirty="0">
                <a:solidFill>
                  <a:srgbClr val="FF0000"/>
                </a:solidFill>
              </a:rPr>
              <a:t>2</a:t>
            </a:r>
            <a:r>
              <a:rPr lang="fr-FR" sz="4000" dirty="0"/>
              <a:t> : 	30 025 325 458 – 1 000 256 698 </a:t>
            </a:r>
          </a:p>
          <a:p>
            <a:pPr>
              <a:lnSpc>
                <a:spcPct val="150000"/>
              </a:lnSpc>
            </a:pPr>
            <a:r>
              <a:rPr lang="fr-FR" sz="4000" dirty="0"/>
              <a:t>			2 032 658 360 – 95 000 236 200</a:t>
            </a:r>
          </a:p>
        </p:txBody>
      </p:sp>
    </p:spTree>
    <p:extLst>
      <p:ext uri="{BB962C8B-B14F-4D97-AF65-F5344CB8AC3E}">
        <p14:creationId xmlns:p14="http://schemas.microsoft.com/office/powerpoint/2010/main" val="2670297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 grpId="0"/>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Dictée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107092"/>
            <a:ext cx="12192000" cy="5536900"/>
          </a:xfrm>
          <a:prstGeom prst="rect">
            <a:avLst/>
          </a:prstGeom>
          <a:noFill/>
        </p:spPr>
        <p:txBody>
          <a:bodyPr wrap="square" rtlCol="0">
            <a:spAutoFit/>
          </a:bodyPr>
          <a:lstStyle/>
          <a:p>
            <a:pPr>
              <a:lnSpc>
                <a:spcPct val="150000"/>
              </a:lnSpc>
            </a:pPr>
            <a:r>
              <a:rPr lang="fr-FR" sz="4000" dirty="0"/>
              <a:t>Léonard de Vinci était un grand artiste et inventeur italien de la Renaissance. Né en mille-quatre-cent-cinquante-deux, il est célèbre pour ses œuvres d’art comme la Joconde ou la Cène. En plus d’être peintre, Léonard était aussi un scientifique, un ingénieur et un anatomiste. Il aimait observer la nature et faire des croquis de ses</a:t>
            </a:r>
          </a:p>
        </p:txBody>
      </p:sp>
      <p:sp>
        <p:nvSpPr>
          <p:cNvPr id="6" name="Ellipse 5">
            <a:extLst>
              <a:ext uri="{FF2B5EF4-FFF2-40B4-BE49-F238E27FC236}">
                <a16:creationId xmlns:a16="http://schemas.microsoft.com/office/drawing/2014/main" id="{D8A14982-00D0-1D3F-55CB-04C2801247AD}"/>
              </a:ext>
            </a:extLst>
          </p:cNvPr>
          <p:cNvSpPr/>
          <p:nvPr/>
        </p:nvSpPr>
        <p:spPr>
          <a:xfrm>
            <a:off x="7809748" y="189582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llipse 7">
            <a:extLst>
              <a:ext uri="{FF2B5EF4-FFF2-40B4-BE49-F238E27FC236}">
                <a16:creationId xmlns:a16="http://schemas.microsoft.com/office/drawing/2014/main" id="{DB14893C-DDF4-8BE8-6447-7EB400FE3B36}"/>
              </a:ext>
            </a:extLst>
          </p:cNvPr>
          <p:cNvSpPr/>
          <p:nvPr/>
        </p:nvSpPr>
        <p:spPr>
          <a:xfrm>
            <a:off x="6306144" y="189582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llipse 15">
            <a:extLst>
              <a:ext uri="{FF2B5EF4-FFF2-40B4-BE49-F238E27FC236}">
                <a16:creationId xmlns:a16="http://schemas.microsoft.com/office/drawing/2014/main" id="{4D020FCA-7E9F-3502-E0F6-3543DA93AC24}"/>
              </a:ext>
            </a:extLst>
          </p:cNvPr>
          <p:cNvSpPr/>
          <p:nvPr/>
        </p:nvSpPr>
        <p:spPr>
          <a:xfrm>
            <a:off x="11714393" y="189582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Ellipse 18">
            <a:extLst>
              <a:ext uri="{FF2B5EF4-FFF2-40B4-BE49-F238E27FC236}">
                <a16:creationId xmlns:a16="http://schemas.microsoft.com/office/drawing/2014/main" id="{4AB25562-AFF5-3503-0CB7-0BD9F88C2409}"/>
              </a:ext>
            </a:extLst>
          </p:cNvPr>
          <p:cNvSpPr/>
          <p:nvPr/>
        </p:nvSpPr>
        <p:spPr>
          <a:xfrm>
            <a:off x="7245170" y="375651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Ellipse 40">
            <a:extLst>
              <a:ext uri="{FF2B5EF4-FFF2-40B4-BE49-F238E27FC236}">
                <a16:creationId xmlns:a16="http://schemas.microsoft.com/office/drawing/2014/main" id="{84B05FCC-7A61-4DCD-9EE0-0509532097EF}"/>
              </a:ext>
            </a:extLst>
          </p:cNvPr>
          <p:cNvSpPr/>
          <p:nvPr/>
        </p:nvSpPr>
        <p:spPr>
          <a:xfrm>
            <a:off x="4086472" y="556383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Ellipse 42">
            <a:extLst>
              <a:ext uri="{FF2B5EF4-FFF2-40B4-BE49-F238E27FC236}">
                <a16:creationId xmlns:a16="http://schemas.microsoft.com/office/drawing/2014/main" id="{347F5467-0409-4AFF-809D-B77A642E72C6}"/>
              </a:ext>
            </a:extLst>
          </p:cNvPr>
          <p:cNvSpPr/>
          <p:nvPr/>
        </p:nvSpPr>
        <p:spPr>
          <a:xfrm>
            <a:off x="3760255" y="375651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Rectangle 21">
            <a:extLst>
              <a:ext uri="{FF2B5EF4-FFF2-40B4-BE49-F238E27FC236}">
                <a16:creationId xmlns:a16="http://schemas.microsoft.com/office/drawing/2014/main" id="{77C3D9CD-EFB8-4B49-B67A-6B9DCF169445}"/>
              </a:ext>
            </a:extLst>
          </p:cNvPr>
          <p:cNvSpPr/>
          <p:nvPr/>
        </p:nvSpPr>
        <p:spPr>
          <a:xfrm>
            <a:off x="4251842" y="1895824"/>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9" name="Rectangle 38">
            <a:extLst>
              <a:ext uri="{FF2B5EF4-FFF2-40B4-BE49-F238E27FC236}">
                <a16:creationId xmlns:a16="http://schemas.microsoft.com/office/drawing/2014/main" id="{37F0F040-1824-4FB3-853B-5A7644D61C21}"/>
              </a:ext>
            </a:extLst>
          </p:cNvPr>
          <p:cNvSpPr/>
          <p:nvPr/>
        </p:nvSpPr>
        <p:spPr>
          <a:xfrm>
            <a:off x="11410877" y="4634651"/>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1" name="Triangle isocèle 50">
            <a:extLst>
              <a:ext uri="{FF2B5EF4-FFF2-40B4-BE49-F238E27FC236}">
                <a16:creationId xmlns:a16="http://schemas.microsoft.com/office/drawing/2014/main" id="{763728AF-ECA5-453F-972B-CA011628BB91}"/>
              </a:ext>
            </a:extLst>
          </p:cNvPr>
          <p:cNvSpPr/>
          <p:nvPr/>
        </p:nvSpPr>
        <p:spPr>
          <a:xfrm>
            <a:off x="8195076" y="1895824"/>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Ellipse 27">
            <a:extLst>
              <a:ext uri="{FF2B5EF4-FFF2-40B4-BE49-F238E27FC236}">
                <a16:creationId xmlns:a16="http://schemas.microsoft.com/office/drawing/2014/main" id="{5967F3DF-24E9-4276-93DD-30250E7F979B}"/>
              </a:ext>
            </a:extLst>
          </p:cNvPr>
          <p:cNvSpPr/>
          <p:nvPr/>
        </p:nvSpPr>
        <p:spPr>
          <a:xfrm>
            <a:off x="3541422" y="282316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Ellipse 28">
            <a:extLst>
              <a:ext uri="{FF2B5EF4-FFF2-40B4-BE49-F238E27FC236}">
                <a16:creationId xmlns:a16="http://schemas.microsoft.com/office/drawing/2014/main" id="{A8899737-C7CB-43EB-8AFD-4336531CD231}"/>
              </a:ext>
            </a:extLst>
          </p:cNvPr>
          <p:cNvSpPr/>
          <p:nvPr/>
        </p:nvSpPr>
        <p:spPr>
          <a:xfrm>
            <a:off x="8487630" y="463452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riangle isocèle 37">
            <a:extLst>
              <a:ext uri="{FF2B5EF4-FFF2-40B4-BE49-F238E27FC236}">
                <a16:creationId xmlns:a16="http://schemas.microsoft.com/office/drawing/2014/main" id="{96C456CB-516F-4F44-8AE6-8C2ACD07F313}"/>
              </a:ext>
            </a:extLst>
          </p:cNvPr>
          <p:cNvSpPr/>
          <p:nvPr/>
        </p:nvSpPr>
        <p:spPr>
          <a:xfrm>
            <a:off x="1930820" y="3756518"/>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Triangle isocèle 26">
            <a:extLst>
              <a:ext uri="{FF2B5EF4-FFF2-40B4-BE49-F238E27FC236}">
                <a16:creationId xmlns:a16="http://schemas.microsoft.com/office/drawing/2014/main" id="{E11BD275-A9E3-45D0-8F96-A63561D3099B}"/>
              </a:ext>
            </a:extLst>
          </p:cNvPr>
          <p:cNvSpPr/>
          <p:nvPr/>
        </p:nvSpPr>
        <p:spPr>
          <a:xfrm>
            <a:off x="4332946" y="2823164"/>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6" name="Rectangle 35">
            <a:extLst>
              <a:ext uri="{FF2B5EF4-FFF2-40B4-BE49-F238E27FC236}">
                <a16:creationId xmlns:a16="http://schemas.microsoft.com/office/drawing/2014/main" id="{0E71D593-78A8-4528-AAE9-72EA803515D1}"/>
              </a:ext>
            </a:extLst>
          </p:cNvPr>
          <p:cNvSpPr/>
          <p:nvPr/>
        </p:nvSpPr>
        <p:spPr>
          <a:xfrm>
            <a:off x="1930820" y="3944056"/>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5" name="Ellipse 54">
            <a:extLst>
              <a:ext uri="{FF2B5EF4-FFF2-40B4-BE49-F238E27FC236}">
                <a16:creationId xmlns:a16="http://schemas.microsoft.com/office/drawing/2014/main" id="{5875E68E-F869-4223-AE84-978CC547DF76}"/>
              </a:ext>
            </a:extLst>
          </p:cNvPr>
          <p:cNvSpPr/>
          <p:nvPr/>
        </p:nvSpPr>
        <p:spPr>
          <a:xfrm>
            <a:off x="8360446" y="375651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Rectangle 55">
            <a:extLst>
              <a:ext uri="{FF2B5EF4-FFF2-40B4-BE49-F238E27FC236}">
                <a16:creationId xmlns:a16="http://schemas.microsoft.com/office/drawing/2014/main" id="{DD5238E2-1932-4691-9650-1B99AEFDE87C}"/>
              </a:ext>
            </a:extLst>
          </p:cNvPr>
          <p:cNvSpPr/>
          <p:nvPr/>
        </p:nvSpPr>
        <p:spPr>
          <a:xfrm>
            <a:off x="6892586" y="4634523"/>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Ellipse 4">
            <a:extLst>
              <a:ext uri="{FF2B5EF4-FFF2-40B4-BE49-F238E27FC236}">
                <a16:creationId xmlns:a16="http://schemas.microsoft.com/office/drawing/2014/main" id="{5A05B3A7-E763-8A65-D5B0-92ABDAC8A948}"/>
              </a:ext>
            </a:extLst>
          </p:cNvPr>
          <p:cNvSpPr/>
          <p:nvPr/>
        </p:nvSpPr>
        <p:spPr>
          <a:xfrm>
            <a:off x="10193538" y="189720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Triangle isocèle 6">
            <a:extLst>
              <a:ext uri="{FF2B5EF4-FFF2-40B4-BE49-F238E27FC236}">
                <a16:creationId xmlns:a16="http://schemas.microsoft.com/office/drawing/2014/main" id="{FB14277B-EC41-BBC5-9005-FDE3F13A3A29}"/>
              </a:ext>
            </a:extLst>
          </p:cNvPr>
          <p:cNvSpPr/>
          <p:nvPr/>
        </p:nvSpPr>
        <p:spPr>
          <a:xfrm>
            <a:off x="5424320" y="3756518"/>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1C2270E1-787E-24CA-AFBF-20303AF40121}"/>
              </a:ext>
            </a:extLst>
          </p:cNvPr>
          <p:cNvSpPr/>
          <p:nvPr/>
        </p:nvSpPr>
        <p:spPr>
          <a:xfrm>
            <a:off x="6581561" y="6464887"/>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14">
            <a:extLst>
              <a:ext uri="{FF2B5EF4-FFF2-40B4-BE49-F238E27FC236}">
                <a16:creationId xmlns:a16="http://schemas.microsoft.com/office/drawing/2014/main" id="{B6CBA865-0910-398D-A2B2-35DDBB70AD17}"/>
              </a:ext>
            </a:extLst>
          </p:cNvPr>
          <p:cNvSpPr/>
          <p:nvPr/>
        </p:nvSpPr>
        <p:spPr>
          <a:xfrm>
            <a:off x="3038070" y="6464887"/>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Rectangle 19">
            <a:extLst>
              <a:ext uri="{FF2B5EF4-FFF2-40B4-BE49-F238E27FC236}">
                <a16:creationId xmlns:a16="http://schemas.microsoft.com/office/drawing/2014/main" id="{A4CB2A84-ADBB-5BBC-1EB1-8B3B9D7DE544}"/>
              </a:ext>
            </a:extLst>
          </p:cNvPr>
          <p:cNvSpPr/>
          <p:nvPr/>
        </p:nvSpPr>
        <p:spPr>
          <a:xfrm>
            <a:off x="1082330" y="6464887"/>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riangle isocèle 2">
            <a:extLst>
              <a:ext uri="{FF2B5EF4-FFF2-40B4-BE49-F238E27FC236}">
                <a16:creationId xmlns:a16="http://schemas.microsoft.com/office/drawing/2014/main" id="{414024A3-460E-70FA-6177-6E2AF4A8DC63}"/>
              </a:ext>
            </a:extLst>
          </p:cNvPr>
          <p:cNvSpPr/>
          <p:nvPr/>
        </p:nvSpPr>
        <p:spPr>
          <a:xfrm>
            <a:off x="2127077" y="4634523"/>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Ellipse 9">
            <a:extLst>
              <a:ext uri="{FF2B5EF4-FFF2-40B4-BE49-F238E27FC236}">
                <a16:creationId xmlns:a16="http://schemas.microsoft.com/office/drawing/2014/main" id="{2334262B-E011-AF72-B1AB-232FCFFB440F}"/>
              </a:ext>
            </a:extLst>
          </p:cNvPr>
          <p:cNvSpPr/>
          <p:nvPr/>
        </p:nvSpPr>
        <p:spPr>
          <a:xfrm>
            <a:off x="10525372" y="556383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Ellipse 10">
            <a:extLst>
              <a:ext uri="{FF2B5EF4-FFF2-40B4-BE49-F238E27FC236}">
                <a16:creationId xmlns:a16="http://schemas.microsoft.com/office/drawing/2014/main" id="{2CF7C4DB-3E71-0BA8-4DB9-A45ADE9A1507}"/>
              </a:ext>
            </a:extLst>
          </p:cNvPr>
          <p:cNvSpPr/>
          <p:nvPr/>
        </p:nvSpPr>
        <p:spPr>
          <a:xfrm>
            <a:off x="6754890" y="556383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riangle isocèle 11">
            <a:extLst>
              <a:ext uri="{FF2B5EF4-FFF2-40B4-BE49-F238E27FC236}">
                <a16:creationId xmlns:a16="http://schemas.microsoft.com/office/drawing/2014/main" id="{D7118A07-7FFB-96BF-62AB-6E52851AE675}"/>
              </a:ext>
            </a:extLst>
          </p:cNvPr>
          <p:cNvSpPr/>
          <p:nvPr/>
        </p:nvSpPr>
        <p:spPr>
          <a:xfrm>
            <a:off x="7388731" y="556383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Triangle isocèle 12">
            <a:extLst>
              <a:ext uri="{FF2B5EF4-FFF2-40B4-BE49-F238E27FC236}">
                <a16:creationId xmlns:a16="http://schemas.microsoft.com/office/drawing/2014/main" id="{AF1AC06F-FBFB-759B-7540-DD7331CAEAB7}"/>
              </a:ext>
            </a:extLst>
          </p:cNvPr>
          <p:cNvSpPr/>
          <p:nvPr/>
        </p:nvSpPr>
        <p:spPr>
          <a:xfrm>
            <a:off x="5550476" y="6459166"/>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Triangle isocèle 16">
            <a:extLst>
              <a:ext uri="{FF2B5EF4-FFF2-40B4-BE49-F238E27FC236}">
                <a16:creationId xmlns:a16="http://schemas.microsoft.com/office/drawing/2014/main" id="{C2257CB0-1CA0-E857-AF5D-818986F8EFFB}"/>
              </a:ext>
            </a:extLst>
          </p:cNvPr>
          <p:cNvSpPr/>
          <p:nvPr/>
        </p:nvSpPr>
        <p:spPr>
          <a:xfrm>
            <a:off x="10276223" y="6459166"/>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Ellipse 17">
            <a:extLst>
              <a:ext uri="{FF2B5EF4-FFF2-40B4-BE49-F238E27FC236}">
                <a16:creationId xmlns:a16="http://schemas.microsoft.com/office/drawing/2014/main" id="{F0369A01-5E7B-A2E2-5A5E-74A7259A50FC}"/>
              </a:ext>
            </a:extLst>
          </p:cNvPr>
          <p:cNvSpPr/>
          <p:nvPr/>
        </p:nvSpPr>
        <p:spPr>
          <a:xfrm>
            <a:off x="9079768" y="6459166"/>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25342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551339"/>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fr-FR" dirty="0"/>
              <a:t>Dictée – suite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32692" y="1099153"/>
            <a:ext cx="12273698" cy="5536900"/>
          </a:xfrm>
          <a:prstGeom prst="rect">
            <a:avLst/>
          </a:prstGeom>
          <a:noFill/>
        </p:spPr>
        <p:txBody>
          <a:bodyPr wrap="square" rtlCol="0">
            <a:spAutoFit/>
          </a:bodyPr>
          <a:lstStyle/>
          <a:p>
            <a:pPr>
              <a:lnSpc>
                <a:spcPct val="150000"/>
              </a:lnSpc>
            </a:pPr>
            <a:r>
              <a:rPr lang="fr-FR" sz="4000" dirty="0"/>
              <a:t>découvertes. Ses carnets de notes contiennent des dessins d’inventions étonnantes comme un hélicoptère et un parachute. Léonard de Vinci est considéré comme l’un des plus grands génies de tous les temps. Il est mort en France en mille-cinq-cent-dix-neuf, laissant derrière lui un héritage incroyable.</a:t>
            </a:r>
          </a:p>
        </p:txBody>
      </p:sp>
      <p:sp>
        <p:nvSpPr>
          <p:cNvPr id="12" name="Ellipse 11">
            <a:extLst>
              <a:ext uri="{FF2B5EF4-FFF2-40B4-BE49-F238E27FC236}">
                <a16:creationId xmlns:a16="http://schemas.microsoft.com/office/drawing/2014/main" id="{1E4C3018-98E9-026B-D32F-7CFA533E4B37}"/>
              </a:ext>
            </a:extLst>
          </p:cNvPr>
          <p:cNvSpPr/>
          <p:nvPr/>
        </p:nvSpPr>
        <p:spPr>
          <a:xfrm>
            <a:off x="2192256" y="464499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Ellipse 16">
            <a:extLst>
              <a:ext uri="{FF2B5EF4-FFF2-40B4-BE49-F238E27FC236}">
                <a16:creationId xmlns:a16="http://schemas.microsoft.com/office/drawing/2014/main" id="{8DD2AB67-C616-7770-FC20-F80CEFDB6757}"/>
              </a:ext>
            </a:extLst>
          </p:cNvPr>
          <p:cNvSpPr/>
          <p:nvPr/>
        </p:nvSpPr>
        <p:spPr>
          <a:xfrm>
            <a:off x="9586782" y="284892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Rectangle 23">
            <a:extLst>
              <a:ext uri="{FF2B5EF4-FFF2-40B4-BE49-F238E27FC236}">
                <a16:creationId xmlns:a16="http://schemas.microsoft.com/office/drawing/2014/main" id="{9630D5D5-B4C4-E9A0-FCA6-9E41F5F98513}"/>
              </a:ext>
            </a:extLst>
          </p:cNvPr>
          <p:cNvSpPr/>
          <p:nvPr/>
        </p:nvSpPr>
        <p:spPr>
          <a:xfrm>
            <a:off x="6246412" y="390105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Rectangle 25">
            <a:extLst>
              <a:ext uri="{FF2B5EF4-FFF2-40B4-BE49-F238E27FC236}">
                <a16:creationId xmlns:a16="http://schemas.microsoft.com/office/drawing/2014/main" id="{DAAD3C70-660F-A507-2D07-EB32141FBFFF}"/>
              </a:ext>
            </a:extLst>
          </p:cNvPr>
          <p:cNvSpPr/>
          <p:nvPr/>
        </p:nvSpPr>
        <p:spPr>
          <a:xfrm>
            <a:off x="6977175" y="559019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Ellipse 13">
            <a:extLst>
              <a:ext uri="{FF2B5EF4-FFF2-40B4-BE49-F238E27FC236}">
                <a16:creationId xmlns:a16="http://schemas.microsoft.com/office/drawing/2014/main" id="{CC7FCF6E-BE84-6D54-81D0-B234AF83AABC}"/>
              </a:ext>
            </a:extLst>
          </p:cNvPr>
          <p:cNvSpPr/>
          <p:nvPr/>
        </p:nvSpPr>
        <p:spPr>
          <a:xfrm>
            <a:off x="1938757" y="371623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Ellipse 45">
            <a:extLst>
              <a:ext uri="{FF2B5EF4-FFF2-40B4-BE49-F238E27FC236}">
                <a16:creationId xmlns:a16="http://schemas.microsoft.com/office/drawing/2014/main" id="{2E6FD76B-F8D4-415B-9FC4-0BC21535C8CE}"/>
              </a:ext>
            </a:extLst>
          </p:cNvPr>
          <p:cNvSpPr/>
          <p:nvPr/>
        </p:nvSpPr>
        <p:spPr>
          <a:xfrm>
            <a:off x="2364939" y="190857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8" name="Ellipse 47">
            <a:extLst>
              <a:ext uri="{FF2B5EF4-FFF2-40B4-BE49-F238E27FC236}">
                <a16:creationId xmlns:a16="http://schemas.microsoft.com/office/drawing/2014/main" id="{1F908A0D-FA1C-4423-8FDB-18F2A87C9376}"/>
              </a:ext>
            </a:extLst>
          </p:cNvPr>
          <p:cNvSpPr/>
          <p:nvPr/>
        </p:nvSpPr>
        <p:spPr>
          <a:xfrm>
            <a:off x="6844263" y="190113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llipse 20">
            <a:extLst>
              <a:ext uri="{FF2B5EF4-FFF2-40B4-BE49-F238E27FC236}">
                <a16:creationId xmlns:a16="http://schemas.microsoft.com/office/drawing/2014/main" id="{CAFA9FE4-F1E7-4A5F-9D6F-C4F2D9E826C8}"/>
              </a:ext>
            </a:extLst>
          </p:cNvPr>
          <p:cNvSpPr/>
          <p:nvPr/>
        </p:nvSpPr>
        <p:spPr>
          <a:xfrm>
            <a:off x="2400814" y="284851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Ellipse 24">
            <a:extLst>
              <a:ext uri="{FF2B5EF4-FFF2-40B4-BE49-F238E27FC236}">
                <a16:creationId xmlns:a16="http://schemas.microsoft.com/office/drawing/2014/main" id="{12884543-FED8-494D-BE49-EAB847F55F95}"/>
              </a:ext>
            </a:extLst>
          </p:cNvPr>
          <p:cNvSpPr/>
          <p:nvPr/>
        </p:nvSpPr>
        <p:spPr>
          <a:xfrm>
            <a:off x="7443238" y="463895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C7286053-2105-45CD-B6D1-1A96307F03EC}"/>
              </a:ext>
            </a:extLst>
          </p:cNvPr>
          <p:cNvSpPr/>
          <p:nvPr/>
        </p:nvSpPr>
        <p:spPr>
          <a:xfrm>
            <a:off x="9258807" y="1908575"/>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2" name="Ellipse 51">
            <a:extLst>
              <a:ext uri="{FF2B5EF4-FFF2-40B4-BE49-F238E27FC236}">
                <a16:creationId xmlns:a16="http://schemas.microsoft.com/office/drawing/2014/main" id="{B1AA1EDA-337F-42D3-8178-8FE0A4C33C73}"/>
              </a:ext>
            </a:extLst>
          </p:cNvPr>
          <p:cNvSpPr/>
          <p:nvPr/>
        </p:nvSpPr>
        <p:spPr>
          <a:xfrm>
            <a:off x="11816322" y="190857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Ellipse 40">
            <a:extLst>
              <a:ext uri="{FF2B5EF4-FFF2-40B4-BE49-F238E27FC236}">
                <a16:creationId xmlns:a16="http://schemas.microsoft.com/office/drawing/2014/main" id="{4665AF23-B104-4301-8AD2-DD37B132AD11}"/>
              </a:ext>
            </a:extLst>
          </p:cNvPr>
          <p:cNvSpPr/>
          <p:nvPr/>
        </p:nvSpPr>
        <p:spPr>
          <a:xfrm>
            <a:off x="4966931" y="190113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4" name="Ellipse 33">
            <a:extLst>
              <a:ext uri="{FF2B5EF4-FFF2-40B4-BE49-F238E27FC236}">
                <a16:creationId xmlns:a16="http://schemas.microsoft.com/office/drawing/2014/main" id="{E40DE876-2875-4A64-B74D-B5D6C6EF81C2}"/>
              </a:ext>
            </a:extLst>
          </p:cNvPr>
          <p:cNvSpPr/>
          <p:nvPr/>
        </p:nvSpPr>
        <p:spPr>
          <a:xfrm>
            <a:off x="4840175" y="284892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Ellipse 43">
            <a:extLst>
              <a:ext uri="{FF2B5EF4-FFF2-40B4-BE49-F238E27FC236}">
                <a16:creationId xmlns:a16="http://schemas.microsoft.com/office/drawing/2014/main" id="{BC24A41A-279A-4830-97F8-009FE2FD2213}"/>
              </a:ext>
            </a:extLst>
          </p:cNvPr>
          <p:cNvSpPr/>
          <p:nvPr/>
        </p:nvSpPr>
        <p:spPr>
          <a:xfrm>
            <a:off x="5318308" y="464499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5" name="Triangle isocèle 54">
            <a:extLst>
              <a:ext uri="{FF2B5EF4-FFF2-40B4-BE49-F238E27FC236}">
                <a16:creationId xmlns:a16="http://schemas.microsoft.com/office/drawing/2014/main" id="{0D0EC833-4699-4E62-BFDC-D6C542BC5697}"/>
              </a:ext>
            </a:extLst>
          </p:cNvPr>
          <p:cNvSpPr/>
          <p:nvPr/>
        </p:nvSpPr>
        <p:spPr>
          <a:xfrm>
            <a:off x="6246412" y="3716233"/>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Rectangle 55">
            <a:extLst>
              <a:ext uri="{FF2B5EF4-FFF2-40B4-BE49-F238E27FC236}">
                <a16:creationId xmlns:a16="http://schemas.microsoft.com/office/drawing/2014/main" id="{C0DC51F6-A362-4E04-AC65-74CF5820BE06}"/>
              </a:ext>
            </a:extLst>
          </p:cNvPr>
          <p:cNvSpPr/>
          <p:nvPr/>
        </p:nvSpPr>
        <p:spPr>
          <a:xfrm>
            <a:off x="8361505" y="484192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Ellipse 4">
            <a:extLst>
              <a:ext uri="{FF2B5EF4-FFF2-40B4-BE49-F238E27FC236}">
                <a16:creationId xmlns:a16="http://schemas.microsoft.com/office/drawing/2014/main" id="{2A522E85-65CC-E6AC-1493-CC7AD95F3F51}"/>
              </a:ext>
            </a:extLst>
          </p:cNvPr>
          <p:cNvSpPr/>
          <p:nvPr/>
        </p:nvSpPr>
        <p:spPr>
          <a:xfrm>
            <a:off x="3658496" y="464499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llipse 5">
            <a:extLst>
              <a:ext uri="{FF2B5EF4-FFF2-40B4-BE49-F238E27FC236}">
                <a16:creationId xmlns:a16="http://schemas.microsoft.com/office/drawing/2014/main" id="{C8DC0F88-8F99-E45A-C3F6-230E8F3E901E}"/>
              </a:ext>
            </a:extLst>
          </p:cNvPr>
          <p:cNvSpPr/>
          <p:nvPr/>
        </p:nvSpPr>
        <p:spPr>
          <a:xfrm>
            <a:off x="9722275" y="463895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llipse 7">
            <a:extLst>
              <a:ext uri="{FF2B5EF4-FFF2-40B4-BE49-F238E27FC236}">
                <a16:creationId xmlns:a16="http://schemas.microsoft.com/office/drawing/2014/main" id="{B7E27879-4C87-3C8C-9343-E7632CB08E65}"/>
              </a:ext>
            </a:extLst>
          </p:cNvPr>
          <p:cNvSpPr/>
          <p:nvPr/>
        </p:nvSpPr>
        <p:spPr>
          <a:xfrm>
            <a:off x="1535703" y="650905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Triangle isocèle 6">
            <a:extLst>
              <a:ext uri="{FF2B5EF4-FFF2-40B4-BE49-F238E27FC236}">
                <a16:creationId xmlns:a16="http://schemas.microsoft.com/office/drawing/2014/main" id="{C53E6380-5C98-33D0-0926-CCDC898B4958}"/>
              </a:ext>
            </a:extLst>
          </p:cNvPr>
          <p:cNvSpPr/>
          <p:nvPr/>
        </p:nvSpPr>
        <p:spPr>
          <a:xfrm>
            <a:off x="3089599" y="1908575"/>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Triangle isocèle 8">
            <a:extLst>
              <a:ext uri="{FF2B5EF4-FFF2-40B4-BE49-F238E27FC236}">
                <a16:creationId xmlns:a16="http://schemas.microsoft.com/office/drawing/2014/main" id="{6EB246F5-64D2-4B33-55DF-02CB0A0E5BC9}"/>
              </a:ext>
            </a:extLst>
          </p:cNvPr>
          <p:cNvSpPr/>
          <p:nvPr/>
        </p:nvSpPr>
        <p:spPr>
          <a:xfrm>
            <a:off x="10075970" y="2848511"/>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Triangle isocèle 19">
            <a:extLst>
              <a:ext uri="{FF2B5EF4-FFF2-40B4-BE49-F238E27FC236}">
                <a16:creationId xmlns:a16="http://schemas.microsoft.com/office/drawing/2014/main" id="{8363B3BB-EFD9-C621-E1BB-8BB08062263F}"/>
              </a:ext>
            </a:extLst>
          </p:cNvPr>
          <p:cNvSpPr/>
          <p:nvPr/>
        </p:nvSpPr>
        <p:spPr>
          <a:xfrm>
            <a:off x="8361505" y="4638959"/>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Triangle isocèle 21">
            <a:extLst>
              <a:ext uri="{FF2B5EF4-FFF2-40B4-BE49-F238E27FC236}">
                <a16:creationId xmlns:a16="http://schemas.microsoft.com/office/drawing/2014/main" id="{08FE7219-4906-A6FF-EED5-0DE946D74547}"/>
              </a:ext>
            </a:extLst>
          </p:cNvPr>
          <p:cNvSpPr/>
          <p:nvPr/>
        </p:nvSpPr>
        <p:spPr>
          <a:xfrm>
            <a:off x="10075970" y="3737194"/>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Triangle isocèle 22">
            <a:extLst>
              <a:ext uri="{FF2B5EF4-FFF2-40B4-BE49-F238E27FC236}">
                <a16:creationId xmlns:a16="http://schemas.microsoft.com/office/drawing/2014/main" id="{29FE4462-2006-08AC-808A-6FD60BD5B1F5}"/>
              </a:ext>
            </a:extLst>
          </p:cNvPr>
          <p:cNvSpPr/>
          <p:nvPr/>
        </p:nvSpPr>
        <p:spPr>
          <a:xfrm>
            <a:off x="7708884" y="1901139"/>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Ellipse 26">
            <a:extLst>
              <a:ext uri="{FF2B5EF4-FFF2-40B4-BE49-F238E27FC236}">
                <a16:creationId xmlns:a16="http://schemas.microsoft.com/office/drawing/2014/main" id="{6882681C-ECB4-6F8A-5606-CC45634F5EE3}"/>
              </a:ext>
            </a:extLst>
          </p:cNvPr>
          <p:cNvSpPr/>
          <p:nvPr/>
        </p:nvSpPr>
        <p:spPr>
          <a:xfrm>
            <a:off x="3823866" y="6505616"/>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A2CC8EA6-28DC-4B1E-5447-F0373B1457E3}"/>
              </a:ext>
            </a:extLst>
          </p:cNvPr>
          <p:cNvSpPr/>
          <p:nvPr/>
        </p:nvSpPr>
        <p:spPr>
          <a:xfrm>
            <a:off x="8406729" y="371623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627471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5544D-F731-7CAE-1198-833D6687B63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42927C0-8D4B-AFDC-B4F2-2E017C69D96C}"/>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 - correction</a:t>
            </a:r>
          </a:p>
        </p:txBody>
      </p:sp>
      <p:sp>
        <p:nvSpPr>
          <p:cNvPr id="6" name="ZoneTexte 5">
            <a:extLst>
              <a:ext uri="{FF2B5EF4-FFF2-40B4-BE49-F238E27FC236}">
                <a16:creationId xmlns:a16="http://schemas.microsoft.com/office/drawing/2014/main" id="{DC921473-56B1-ED9A-8E68-19279AC243E4}"/>
              </a:ext>
            </a:extLst>
          </p:cNvPr>
          <p:cNvSpPr txBox="1"/>
          <p:nvPr/>
        </p:nvSpPr>
        <p:spPr>
          <a:xfrm>
            <a:off x="2397117" y="1023277"/>
            <a:ext cx="2806480" cy="901593"/>
          </a:xfrm>
          <a:prstGeom prst="rect">
            <a:avLst/>
          </a:prstGeom>
          <a:noFill/>
        </p:spPr>
        <p:txBody>
          <a:bodyPr wrap="square" rtlCol="0">
            <a:spAutoFit/>
          </a:bodyPr>
          <a:lstStyle/>
          <a:p>
            <a:pPr>
              <a:lnSpc>
                <a:spcPct val="150000"/>
              </a:lnSpc>
            </a:pPr>
            <a:r>
              <a:rPr lang="fr-FR" sz="4000" u="sng" dirty="0">
                <a:latin typeface="Arial" panose="020B0604020202020204" pitchFamily="34" charset="0"/>
                <a:cs typeface="Arial" panose="020B0604020202020204" pitchFamily="34" charset="0"/>
              </a:rPr>
              <a:t>Je réfléchis</a:t>
            </a:r>
          </a:p>
        </p:txBody>
      </p:sp>
      <p:cxnSp>
        <p:nvCxnSpPr>
          <p:cNvPr id="4" name="Connecteur droit 3">
            <a:extLst>
              <a:ext uri="{FF2B5EF4-FFF2-40B4-BE49-F238E27FC236}">
                <a16:creationId xmlns:a16="http://schemas.microsoft.com/office/drawing/2014/main" id="{806808E0-EB58-DE38-C18D-BCDCD9C308DC}"/>
              </a:ext>
            </a:extLst>
          </p:cNvPr>
          <p:cNvCxnSpPr>
            <a:cxnSpLocks/>
          </p:cNvCxnSpPr>
          <p:nvPr/>
        </p:nvCxnSpPr>
        <p:spPr>
          <a:xfrm>
            <a:off x="7909089" y="1329179"/>
            <a:ext cx="29642" cy="4298842"/>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Légende : encadrée à une bordure 4">
            <a:extLst>
              <a:ext uri="{FF2B5EF4-FFF2-40B4-BE49-F238E27FC236}">
                <a16:creationId xmlns:a16="http://schemas.microsoft.com/office/drawing/2014/main" id="{815EE17D-EB01-55C5-0A5F-D77C64BA456D}"/>
              </a:ext>
            </a:extLst>
          </p:cNvPr>
          <p:cNvSpPr/>
          <p:nvPr/>
        </p:nvSpPr>
        <p:spPr>
          <a:xfrm>
            <a:off x="8917755" y="1223580"/>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Trace un trait à 7 carreaux du bord</a:t>
            </a:r>
          </a:p>
        </p:txBody>
      </p:sp>
      <p:sp>
        <p:nvSpPr>
          <p:cNvPr id="8" name="ZoneTexte 7">
            <a:extLst>
              <a:ext uri="{FF2B5EF4-FFF2-40B4-BE49-F238E27FC236}">
                <a16:creationId xmlns:a16="http://schemas.microsoft.com/office/drawing/2014/main" id="{7E204931-5514-70A0-6849-32A03290C5F2}"/>
              </a:ext>
            </a:extLst>
          </p:cNvPr>
          <p:cNvSpPr txBox="1"/>
          <p:nvPr/>
        </p:nvSpPr>
        <p:spPr>
          <a:xfrm>
            <a:off x="8601525" y="1023277"/>
            <a:ext cx="2806480" cy="901593"/>
          </a:xfrm>
          <a:prstGeom prst="rect">
            <a:avLst/>
          </a:prstGeom>
          <a:noFill/>
        </p:spPr>
        <p:txBody>
          <a:bodyPr wrap="square" rtlCol="0">
            <a:spAutoFit/>
          </a:bodyPr>
          <a:lstStyle/>
          <a:p>
            <a:pPr>
              <a:lnSpc>
                <a:spcPct val="150000"/>
              </a:lnSpc>
            </a:pPr>
            <a:r>
              <a:rPr lang="fr-FR" sz="4000" u="sng" dirty="0">
                <a:latin typeface="Arial" panose="020B0604020202020204" pitchFamily="34" charset="0"/>
                <a:cs typeface="Arial" panose="020B0604020202020204" pitchFamily="34" charset="0"/>
              </a:rPr>
              <a:t>Je réponds</a:t>
            </a:r>
          </a:p>
        </p:txBody>
      </p:sp>
      <p:sp>
        <p:nvSpPr>
          <p:cNvPr id="9" name="Légende : encadrée à une bordure 8">
            <a:extLst>
              <a:ext uri="{FF2B5EF4-FFF2-40B4-BE49-F238E27FC236}">
                <a16:creationId xmlns:a16="http://schemas.microsoft.com/office/drawing/2014/main" id="{DAEB5288-B329-93A3-8CE5-BF404CABBF5B}"/>
              </a:ext>
            </a:extLst>
          </p:cNvPr>
          <p:cNvSpPr/>
          <p:nvPr/>
        </p:nvSpPr>
        <p:spPr>
          <a:xfrm>
            <a:off x="2380493" y="1583922"/>
            <a:ext cx="2611225" cy="793756"/>
          </a:xfrm>
          <a:prstGeom prst="accent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Fais une phrase par opération</a:t>
            </a:r>
          </a:p>
        </p:txBody>
      </p:sp>
      <p:sp>
        <p:nvSpPr>
          <p:cNvPr id="10" name="ZoneTexte 9">
            <a:extLst>
              <a:ext uri="{FF2B5EF4-FFF2-40B4-BE49-F238E27FC236}">
                <a16:creationId xmlns:a16="http://schemas.microsoft.com/office/drawing/2014/main" id="{B2B58627-0C0F-41C9-E0D2-B3C916CE02A2}"/>
              </a:ext>
            </a:extLst>
          </p:cNvPr>
          <p:cNvSpPr txBox="1"/>
          <p:nvPr/>
        </p:nvSpPr>
        <p:spPr>
          <a:xfrm>
            <a:off x="-63060" y="1934604"/>
            <a:ext cx="8152333" cy="646331"/>
          </a:xfrm>
          <a:prstGeom prst="rect">
            <a:avLst/>
          </a:prstGeom>
          <a:noFill/>
        </p:spPr>
        <p:txBody>
          <a:bodyPr wrap="square" rtlCol="0">
            <a:spAutoFit/>
          </a:bodyPr>
          <a:lstStyle/>
          <a:p>
            <a:r>
              <a:rPr lang="fr-FR" sz="3600" dirty="0">
                <a:latin typeface="Arial" panose="020B0604020202020204" pitchFamily="34" charset="0"/>
                <a:cs typeface="Arial" panose="020B0604020202020204" pitchFamily="34" charset="0"/>
              </a:rPr>
              <a:t>1. Je calcule le poids total des ailes :</a:t>
            </a:r>
          </a:p>
        </p:txBody>
      </p:sp>
      <p:sp>
        <p:nvSpPr>
          <p:cNvPr id="11" name="ZoneTexte 10">
            <a:extLst>
              <a:ext uri="{FF2B5EF4-FFF2-40B4-BE49-F238E27FC236}">
                <a16:creationId xmlns:a16="http://schemas.microsoft.com/office/drawing/2014/main" id="{CDE3A8A3-8142-5995-7637-17E0BED84E0D}"/>
              </a:ext>
            </a:extLst>
          </p:cNvPr>
          <p:cNvSpPr txBox="1"/>
          <p:nvPr/>
        </p:nvSpPr>
        <p:spPr>
          <a:xfrm>
            <a:off x="-1" y="2435078"/>
            <a:ext cx="7909089" cy="707886"/>
          </a:xfrm>
          <a:prstGeom prst="rect">
            <a:avLst/>
          </a:prstGeom>
          <a:noFill/>
        </p:spPr>
        <p:txBody>
          <a:bodyPr wrap="square" rtlCol="0">
            <a:spAutoFit/>
          </a:bodyPr>
          <a:lstStyle/>
          <a:p>
            <a:pPr algn="ctr"/>
            <a:r>
              <a:rPr lang="fr-FR" sz="4000" dirty="0">
                <a:latin typeface="Arial" panose="020B0604020202020204" pitchFamily="34" charset="0"/>
                <a:cs typeface="Arial" panose="020B0604020202020204" pitchFamily="34" charset="0"/>
              </a:rPr>
              <a:t>1,56 x 2 = 3,12 </a:t>
            </a:r>
          </a:p>
        </p:txBody>
      </p:sp>
      <p:sp>
        <p:nvSpPr>
          <p:cNvPr id="12" name="ZoneTexte 11">
            <a:extLst>
              <a:ext uri="{FF2B5EF4-FFF2-40B4-BE49-F238E27FC236}">
                <a16:creationId xmlns:a16="http://schemas.microsoft.com/office/drawing/2014/main" id="{06B6D0AB-5D4C-20F9-A1ED-3FE9AB3DAA30}"/>
              </a:ext>
            </a:extLst>
          </p:cNvPr>
          <p:cNvSpPr txBox="1"/>
          <p:nvPr/>
        </p:nvSpPr>
        <p:spPr>
          <a:xfrm>
            <a:off x="7938731" y="1684996"/>
            <a:ext cx="4132068" cy="901593"/>
          </a:xfrm>
          <a:prstGeom prst="rect">
            <a:avLst/>
          </a:prstGeom>
          <a:noFill/>
        </p:spPr>
        <p:txBody>
          <a:bodyPr wrap="square" rtlCol="0">
            <a:spAutoFit/>
          </a:bodyPr>
          <a:lstStyle/>
          <a:p>
            <a:pPr marL="742950" indent="-742950">
              <a:lnSpc>
                <a:spcPct val="150000"/>
              </a:lnSpc>
              <a:buAutoNum type="arabicPeriod"/>
            </a:pPr>
            <a:r>
              <a:rPr lang="fr-FR" sz="4000" dirty="0">
                <a:latin typeface="Arial" panose="020B0604020202020204" pitchFamily="34" charset="0"/>
                <a:cs typeface="Arial" panose="020B0604020202020204" pitchFamily="34" charset="0"/>
              </a:rPr>
              <a:t>3,12 kg</a:t>
            </a:r>
          </a:p>
        </p:txBody>
      </p:sp>
      <p:sp>
        <p:nvSpPr>
          <p:cNvPr id="13" name="ZoneTexte 12">
            <a:extLst>
              <a:ext uri="{FF2B5EF4-FFF2-40B4-BE49-F238E27FC236}">
                <a16:creationId xmlns:a16="http://schemas.microsoft.com/office/drawing/2014/main" id="{E456B2AE-5E10-131A-E742-7D2015EF4147}"/>
              </a:ext>
            </a:extLst>
          </p:cNvPr>
          <p:cNvSpPr txBox="1"/>
          <p:nvPr/>
        </p:nvSpPr>
        <p:spPr>
          <a:xfrm>
            <a:off x="20028" y="2973996"/>
            <a:ext cx="8069245" cy="1292662"/>
          </a:xfrm>
          <a:prstGeom prst="rect">
            <a:avLst/>
          </a:prstGeom>
          <a:noFill/>
        </p:spPr>
        <p:txBody>
          <a:bodyPr wrap="square" rtlCol="0">
            <a:spAutoFit/>
          </a:bodyPr>
          <a:lstStyle/>
          <a:p>
            <a:r>
              <a:rPr lang="fr-FR" sz="3900" dirty="0">
                <a:latin typeface="Arial" panose="020B0604020202020204" pitchFamily="34" charset="0"/>
                <a:cs typeface="Arial" panose="020B0604020202020204" pitchFamily="34" charset="0"/>
              </a:rPr>
              <a:t>2. Je calcule le poids total de la machine avant peinture :</a:t>
            </a:r>
          </a:p>
        </p:txBody>
      </p:sp>
      <p:sp>
        <p:nvSpPr>
          <p:cNvPr id="14" name="ZoneTexte 13">
            <a:extLst>
              <a:ext uri="{FF2B5EF4-FFF2-40B4-BE49-F238E27FC236}">
                <a16:creationId xmlns:a16="http://schemas.microsoft.com/office/drawing/2014/main" id="{24248758-DCB9-95BD-BE32-B9A244DAB953}"/>
              </a:ext>
            </a:extLst>
          </p:cNvPr>
          <p:cNvSpPr txBox="1"/>
          <p:nvPr/>
        </p:nvSpPr>
        <p:spPr>
          <a:xfrm>
            <a:off x="-24718" y="4219303"/>
            <a:ext cx="7895466" cy="707886"/>
          </a:xfrm>
          <a:prstGeom prst="rect">
            <a:avLst/>
          </a:prstGeom>
          <a:noFill/>
        </p:spPr>
        <p:txBody>
          <a:bodyPr wrap="square" rtlCol="0">
            <a:spAutoFit/>
          </a:bodyPr>
          <a:lstStyle/>
          <a:p>
            <a:pPr algn="ctr"/>
            <a:r>
              <a:rPr lang="fr-FR" sz="4000" dirty="0">
                <a:latin typeface="Arial" panose="020B0604020202020204" pitchFamily="34" charset="0"/>
                <a:cs typeface="Arial" panose="020B0604020202020204" pitchFamily="34" charset="0"/>
              </a:rPr>
              <a:t>4,75 + 3,12 + 0,97 = 8,84 </a:t>
            </a:r>
          </a:p>
        </p:txBody>
      </p:sp>
      <p:sp>
        <p:nvSpPr>
          <p:cNvPr id="15" name="ZoneTexte 14">
            <a:extLst>
              <a:ext uri="{FF2B5EF4-FFF2-40B4-BE49-F238E27FC236}">
                <a16:creationId xmlns:a16="http://schemas.microsoft.com/office/drawing/2014/main" id="{1D7AAE4A-63B6-F89E-2EAC-702C3F69EBEF}"/>
              </a:ext>
            </a:extLst>
          </p:cNvPr>
          <p:cNvSpPr txBox="1"/>
          <p:nvPr/>
        </p:nvSpPr>
        <p:spPr>
          <a:xfrm>
            <a:off x="7992411" y="3036121"/>
            <a:ext cx="4132068"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2. 8,84 kg</a:t>
            </a:r>
          </a:p>
        </p:txBody>
      </p:sp>
      <p:sp>
        <p:nvSpPr>
          <p:cNvPr id="3" name="ZoneTexte 2">
            <a:extLst>
              <a:ext uri="{FF2B5EF4-FFF2-40B4-BE49-F238E27FC236}">
                <a16:creationId xmlns:a16="http://schemas.microsoft.com/office/drawing/2014/main" id="{47E462D3-8A2F-6E31-31DC-1CC41E058287}"/>
              </a:ext>
            </a:extLst>
          </p:cNvPr>
          <p:cNvSpPr txBox="1"/>
          <p:nvPr/>
        </p:nvSpPr>
        <p:spPr>
          <a:xfrm>
            <a:off x="-41709" y="4805056"/>
            <a:ext cx="7932326" cy="1323439"/>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3. Je calcule le poids total de la machine après peinture :</a:t>
            </a:r>
          </a:p>
        </p:txBody>
      </p:sp>
      <p:sp>
        <p:nvSpPr>
          <p:cNvPr id="7" name="ZoneTexte 6">
            <a:extLst>
              <a:ext uri="{FF2B5EF4-FFF2-40B4-BE49-F238E27FC236}">
                <a16:creationId xmlns:a16="http://schemas.microsoft.com/office/drawing/2014/main" id="{A4AA80EA-35D6-E240-652E-5A57146D857D}"/>
              </a:ext>
            </a:extLst>
          </p:cNvPr>
          <p:cNvSpPr txBox="1"/>
          <p:nvPr/>
        </p:nvSpPr>
        <p:spPr>
          <a:xfrm>
            <a:off x="-2" y="6065691"/>
            <a:ext cx="7870749" cy="707886"/>
          </a:xfrm>
          <a:prstGeom prst="rect">
            <a:avLst/>
          </a:prstGeom>
          <a:noFill/>
        </p:spPr>
        <p:txBody>
          <a:bodyPr wrap="square" rtlCol="0">
            <a:spAutoFit/>
          </a:bodyPr>
          <a:lstStyle/>
          <a:p>
            <a:pPr algn="ctr"/>
            <a:r>
              <a:rPr lang="fr-FR" sz="4000" dirty="0">
                <a:latin typeface="Arial" panose="020B0604020202020204" pitchFamily="34" charset="0"/>
                <a:cs typeface="Arial" panose="020B0604020202020204" pitchFamily="34" charset="0"/>
              </a:rPr>
              <a:t>8,84 + 4,8 = 13,64</a:t>
            </a:r>
          </a:p>
        </p:txBody>
      </p:sp>
      <p:sp>
        <p:nvSpPr>
          <p:cNvPr id="19" name="ZoneTexte 18">
            <a:extLst>
              <a:ext uri="{FF2B5EF4-FFF2-40B4-BE49-F238E27FC236}">
                <a16:creationId xmlns:a16="http://schemas.microsoft.com/office/drawing/2014/main" id="{6A4C8051-2CA3-37B2-331F-4B194D7DE3B4}"/>
              </a:ext>
            </a:extLst>
          </p:cNvPr>
          <p:cNvSpPr txBox="1"/>
          <p:nvPr/>
        </p:nvSpPr>
        <p:spPr>
          <a:xfrm>
            <a:off x="7992411" y="4819061"/>
            <a:ext cx="4670828" cy="707886"/>
          </a:xfrm>
          <a:prstGeom prst="rect">
            <a:avLst/>
          </a:prstGeom>
          <a:noFill/>
        </p:spPr>
        <p:txBody>
          <a:bodyPr wrap="square" rtlCol="0">
            <a:spAutoFit/>
          </a:bodyPr>
          <a:lstStyle/>
          <a:p>
            <a:r>
              <a:rPr lang="fr-FR" sz="4000" dirty="0">
                <a:latin typeface="Arial" panose="020B0604020202020204" pitchFamily="34" charset="0"/>
                <a:cs typeface="Arial" panose="020B0604020202020204" pitchFamily="34" charset="0"/>
              </a:rPr>
              <a:t>3. 13,64 kg</a:t>
            </a:r>
          </a:p>
        </p:txBody>
      </p:sp>
    </p:spTree>
    <p:extLst>
      <p:ext uri="{BB962C8B-B14F-4D97-AF65-F5344CB8AC3E}">
        <p14:creationId xmlns:p14="http://schemas.microsoft.com/office/powerpoint/2010/main" val="3430725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7"/>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5" grpId="0" animBg="1"/>
      <p:bldP spid="5" grpId="1" animBg="1"/>
      <p:bldP spid="8" grpId="0"/>
      <p:bldP spid="9" grpId="0" animBg="1"/>
      <p:bldP spid="9" grpId="1" animBg="1"/>
      <p:bldP spid="10" grpId="0"/>
      <p:bldP spid="11" grpId="0"/>
      <p:bldP spid="12" grpId="0"/>
      <p:bldP spid="13" grpId="0"/>
      <p:bldP spid="14" grpId="0"/>
      <p:bldP spid="15" grpId="0"/>
      <p:bldP spid="3" grpId="0"/>
      <p:bldP spid="7" grpId="0"/>
      <p:bldP spid="19"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17672</TotalTime>
  <Words>897</Words>
  <Application>Microsoft Office PowerPoint</Application>
  <PresentationFormat>Grand écran</PresentationFormat>
  <Paragraphs>120</Paragraphs>
  <Slides>18</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18</vt:i4>
      </vt:variant>
    </vt:vector>
  </HeadingPairs>
  <TitlesOfParts>
    <vt:vector size="22" baseType="lpstr">
      <vt:lpstr>Arial</vt:lpstr>
      <vt:lpstr>Calibri</vt:lpstr>
      <vt:lpstr>Calibri Light</vt:lpstr>
      <vt:lpstr>Thème Office</vt:lpstr>
      <vt:lpstr>Présentation PowerPoint</vt:lpstr>
      <vt:lpstr>Le vocabulaire à apprendre</vt:lpstr>
      <vt:lpstr>Les fonctions grammaticales</vt:lpstr>
      <vt:lpstr>Les classes grammaticales</vt:lpstr>
      <vt:lpstr>Conjugue le verbe « contenir » au présent de l’ indicatif.</vt:lpstr>
      <vt:lpstr>Problème pour s’entraîner (à coller)</vt:lpstr>
      <vt:lpstr>Problème pour s’entraîner - correction</vt:lpstr>
      <vt:lpstr>Le vocabulaire à apprendre</vt:lpstr>
      <vt:lpstr>Transposition</vt:lpstr>
      <vt:lpstr>Analyse grammaticale</vt:lpstr>
      <vt:lpstr>Conjugue le verbe « aimer» à l’imparfait de l’indicatif.</vt:lpstr>
      <vt:lpstr>Présentation PowerPoint</vt:lpstr>
      <vt:lpstr>Vocabulaire de la dictée</vt:lpstr>
      <vt:lpstr>Problème pour s’entraîner (à coller)</vt:lpstr>
      <vt:lpstr>Calcul mental</vt:lpstr>
      <vt:lpstr>Dictée</vt:lpstr>
      <vt:lpstr>Dictée – suite</vt:lpstr>
      <vt:lpstr>Problème pour s’entraîner - correction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Stéphanie escoin</dc:creator>
  <cp:lastModifiedBy>Timekeeper Peyton</cp:lastModifiedBy>
  <cp:revision>172</cp:revision>
  <dcterms:created xsi:type="dcterms:W3CDTF">2024-09-15T19:35:32Z</dcterms:created>
  <dcterms:modified xsi:type="dcterms:W3CDTF">2026-03-14T14:42:58Z</dcterms:modified>
</cp:coreProperties>
</file>