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4" r:id="rId2"/>
    <p:sldId id="257" r:id="rId3"/>
    <p:sldId id="258" r:id="rId4"/>
    <p:sldId id="259" r:id="rId5"/>
    <p:sldId id="260" r:id="rId6"/>
    <p:sldId id="261" r:id="rId7"/>
    <p:sldId id="316" r:id="rId8"/>
    <p:sldId id="348" r:id="rId9"/>
    <p:sldId id="265" r:id="rId10"/>
    <p:sldId id="266" r:id="rId11"/>
    <p:sldId id="349" r:id="rId12"/>
    <p:sldId id="268" r:id="rId13"/>
    <p:sldId id="338" r:id="rId14"/>
    <p:sldId id="350" r:id="rId15"/>
    <p:sldId id="282" r:id="rId16"/>
    <p:sldId id="273" r:id="rId17"/>
    <p:sldId id="278" r:id="rId18"/>
    <p:sldId id="351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2599"/>
    <a:srgbClr val="FF33CC"/>
    <a:srgbClr val="FA16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5DCA4F-9714-F53D-CD1D-4B92CA6E5B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388A76C-5928-C2B3-9DF6-6BFB4BB6D9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AE8D35-B38B-3094-6817-7B6753F7E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74126A-E650-C1E9-2607-02FE817E9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B05BAE-B6FB-FD1D-51EC-0A7224C35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9623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A27E9-68F0-316E-4D7A-AAEB4E0CE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D1E4F2-203D-A29C-063B-F94B09BAB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3BC250-1538-4EC6-8431-574F4D4BF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58A096-0D52-E8B7-2D51-B85645088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B96140-4F48-43E6-0611-B47EE522C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113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80751-877D-A6E2-C463-71176A38F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13259C-19E7-15D7-AD26-4E193C6C9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AE66E7-3DCC-CC9E-24C7-4A68B2052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CA43F9-D3CA-5EF0-F725-5FB850D2F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5EDAA5-E9E9-5EF2-2148-62C094AF9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607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219D0-94A5-5089-94F1-EBF730154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CD37AE-6239-C10A-5222-07E7A4A43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080E3B7-76C9-D3AB-218A-325C2A520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B7FF1B-6C89-C47C-8B44-FB476CAF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D8F4DD-6784-86F9-72C5-EC9A1A7FC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BC1006-79DD-4C73-7ABD-B367274B8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4557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13D9C-1E6E-ECB9-D88B-A8E4DB3CC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67C0B4-50AE-9C2D-8046-0BC3F33F2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AE0C0ED-D49C-B2F1-5F5A-328BDB8F68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A905F8-8895-F291-E608-793F6D6D8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C97CAB3-6BAC-A189-F551-B8A580697A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8110492-8AD9-BEE2-0E9D-074F3FBB9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7632CED-A780-D116-B0D2-A861769B0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088165-ED02-ED24-EF36-43DA566F5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0638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D5E5D7-F809-CFA9-0F4B-9C4C58094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95C7298-1FEC-088E-A1B9-82399D0F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26C9FA5-CA82-9649-50C1-5C5EB744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F619F2-907F-D8E6-50A8-0689572E5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241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AF4C120-E050-1AFE-994D-BA3A43DCA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3585DCF-77A2-1694-933C-35269D95D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AA618E-3C3E-8051-E639-E915B0C8D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1194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2D9E35-C39F-970F-DC54-F4FC3666A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932EB1-5F91-C35E-1B93-F5E3249D8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0D9572-6BCE-2ABE-32C6-08B32835E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A57DB2-29F5-E1C4-A6EB-7961C491D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0D18F0-0675-D22D-29D9-2A4A5978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31111A-FBC6-98DE-037C-ABE9F3F60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3625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43204-4184-55E5-952E-8E5A9799B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0C6EC79-F8BB-3FBC-C7E9-77C464A23A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AD80A3-94FB-A6A9-A2A4-1180DA83D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68F12EF-BFF7-3431-867F-5F326A898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339132-6C25-9406-D170-8FF5E3BA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08882F-53B5-0779-DE2A-A73F53ECA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7890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4CE076-AA14-66F5-2430-B95CF16D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A4CEB0D-B7B8-9A4D-E981-9296C54CB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4C59D6-B5C0-561A-FC92-A74A9C818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749E26-E070-59E9-DC5D-9209CD58A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F142CB-2D93-12E5-6102-B182553D6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6306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E21AA5D-2189-7A64-40A9-4D52DE2BEB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958396-CFD4-E4EE-2C0D-7B800EC13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0BC592-5A32-FCCE-7D1A-0A243A4C8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CAC671-1859-A02A-BBD5-13FB2DA49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BB2848-DF46-CADF-1C88-9875C58EB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6548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457C7EA-F4BB-B29D-6095-C85FECFE6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18EE29-7633-2E92-5544-887601AB6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DA6A3F-3DE9-7266-4BF2-961AAAD3DF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70A76-1CF7-40C0-8E49-0E06B08012A8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CEF2A8-A5D6-7967-E3D0-1B7D7707A9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BD4B28-8C0A-214C-84A9-DC8D1913B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5913B-84BD-41BF-99AA-4B8D57489B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815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1" name="Rectangle 1050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508C9B5-A359-85CC-16D8-B230BE46C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" t="12813" r="6482" b="49346"/>
          <a:stretch>
            <a:fillRect/>
          </a:stretch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3" name="Rectangle 1052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533227-70FE-2A90-3114-7C8F2F15C8D7}"/>
              </a:ext>
            </a:extLst>
          </p:cNvPr>
          <p:cNvSpPr txBox="1"/>
          <p:nvPr/>
        </p:nvSpPr>
        <p:spPr>
          <a:xfrm>
            <a:off x="404553" y="3091928"/>
            <a:ext cx="907856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Alienor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d’Aquitaine</a:t>
            </a:r>
          </a:p>
        </p:txBody>
      </p:sp>
      <p:sp>
        <p:nvSpPr>
          <p:cNvPr id="1055" name="Rectangle: Rounded Corners 1054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66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 vocabulaire à apprendre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112752" y="1122214"/>
            <a:ext cx="5983247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influent, influente (adj)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solidFill>
                  <a:schemeClr val="accent5">
                    <a:lumMod val="75000"/>
                  </a:schemeClr>
                </a:solidFill>
              </a:rPr>
              <a:t>une duchesse (</a:t>
            </a:r>
            <a:r>
              <a:rPr lang="fr-FR" sz="4000" dirty="0" err="1">
                <a:solidFill>
                  <a:schemeClr val="accent5">
                    <a:lumMod val="75000"/>
                  </a:schemeClr>
                </a:solidFill>
              </a:rPr>
              <a:t>nc</a:t>
            </a:r>
            <a:r>
              <a:rPr lang="fr-FR" sz="4000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solidFill>
                  <a:schemeClr val="accent5">
                    <a:lumMod val="75000"/>
                  </a:schemeClr>
                </a:solidFill>
              </a:rPr>
              <a:t>l’Aquitaine (</a:t>
            </a:r>
            <a:r>
              <a:rPr lang="fr-FR" sz="4000" dirty="0" err="1">
                <a:solidFill>
                  <a:schemeClr val="accent5">
                    <a:lumMod val="75000"/>
                  </a:schemeClr>
                </a:solidFill>
              </a:rPr>
              <a:t>np</a:t>
            </a:r>
            <a:r>
              <a:rPr lang="fr-FR" sz="4000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remarquable (adj)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solidFill>
                  <a:schemeClr val="accent5">
                    <a:lumMod val="75000"/>
                  </a:schemeClr>
                </a:solidFill>
              </a:rPr>
              <a:t>un rôle (</a:t>
            </a:r>
            <a:r>
              <a:rPr lang="fr-FR" sz="4000" dirty="0" err="1">
                <a:solidFill>
                  <a:schemeClr val="accent5">
                    <a:lumMod val="75000"/>
                  </a:schemeClr>
                </a:solidFill>
              </a:rPr>
              <a:t>nc</a:t>
            </a:r>
            <a:r>
              <a:rPr lang="fr-FR" sz="4000" dirty="0">
                <a:solidFill>
                  <a:schemeClr val="accent5">
                    <a:lumMod val="75000"/>
                  </a:schemeClr>
                </a:solidFill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important, importante (adj)</a:t>
            </a:r>
          </a:p>
          <a:p>
            <a:pPr>
              <a:lnSpc>
                <a:spcPct val="150000"/>
              </a:lnSpc>
            </a:pPr>
            <a:endParaRPr lang="fr-FR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79987F-3D43-4DDD-AD07-5A8B04CC2A68}"/>
              </a:ext>
            </a:extLst>
          </p:cNvPr>
          <p:cNvSpPr txBox="1"/>
          <p:nvPr/>
        </p:nvSpPr>
        <p:spPr>
          <a:xfrm>
            <a:off x="6748490" y="1624959"/>
            <a:ext cx="5330757" cy="4652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complexe (adj)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véritable (adj)</a:t>
            </a:r>
          </a:p>
          <a:p>
            <a:pPr>
              <a:lnSpc>
                <a:spcPts val="6000"/>
              </a:lnSpc>
            </a:pPr>
            <a:endParaRPr lang="fr-FR" sz="40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ts val="6000"/>
              </a:lnSpc>
            </a:pPr>
            <a:r>
              <a:rPr lang="fr-FR" sz="4000" dirty="0"/>
              <a:t>Les chiffres romains :</a:t>
            </a:r>
          </a:p>
          <a:p>
            <a:pPr marL="571500" indent="-571500">
              <a:lnSpc>
                <a:spcPts val="6000"/>
              </a:lnSpc>
              <a:buFont typeface="Arial" panose="020B0604020202020204" pitchFamily="34" charset="0"/>
              <a:buChar char="•"/>
            </a:pPr>
            <a:r>
              <a:rPr lang="fr-FR" sz="4000" dirty="0"/>
              <a:t>II</a:t>
            </a:r>
          </a:p>
          <a:p>
            <a:pPr marL="571500" indent="-571500">
              <a:lnSpc>
                <a:spcPts val="6000"/>
              </a:lnSpc>
              <a:buFont typeface="Arial" panose="020B0604020202020204" pitchFamily="34" charset="0"/>
              <a:buChar char="•"/>
            </a:pPr>
            <a:r>
              <a:rPr lang="fr-FR" sz="4000" dirty="0"/>
              <a:t>VII</a:t>
            </a:r>
          </a:p>
        </p:txBody>
      </p:sp>
    </p:spTree>
    <p:extLst>
      <p:ext uri="{BB962C8B-B14F-4D97-AF65-F5344CB8AC3E}">
        <p14:creationId xmlns:p14="http://schemas.microsoft.com/office/powerpoint/2010/main" val="351312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Les fonctions grammaticales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-1" y="2968874"/>
            <a:ext cx="12192001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/>
              <a:t>En mille-cent-trente-sept, elle épouse</a:t>
            </a:r>
          </a:p>
          <a:p>
            <a:pPr algn="ctr">
              <a:lnSpc>
                <a:spcPct val="150000"/>
              </a:lnSpc>
            </a:pPr>
            <a:r>
              <a:rPr lang="fr-FR" sz="4000" dirty="0"/>
              <a:t>le roi Louis VII de France.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69666B3-FDCC-71DE-9E1E-F3AE7295B13B}"/>
              </a:ext>
            </a:extLst>
          </p:cNvPr>
          <p:cNvCxnSpPr>
            <a:cxnSpLocks/>
          </p:cNvCxnSpPr>
          <p:nvPr/>
        </p:nvCxnSpPr>
        <p:spPr>
          <a:xfrm>
            <a:off x="8514735" y="3789710"/>
            <a:ext cx="144534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7EA542E-F8D5-7D43-EEF3-B00F2F9AAD43}"/>
              </a:ext>
            </a:extLst>
          </p:cNvPr>
          <p:cNvCxnSpPr>
            <a:cxnSpLocks/>
          </p:cNvCxnSpPr>
          <p:nvPr/>
        </p:nvCxnSpPr>
        <p:spPr>
          <a:xfrm>
            <a:off x="7620000" y="3794074"/>
            <a:ext cx="78661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112C7A1-74D5-3A03-0788-0C28F1746B73}"/>
              </a:ext>
            </a:extLst>
          </p:cNvPr>
          <p:cNvCxnSpPr>
            <a:cxnSpLocks/>
          </p:cNvCxnSpPr>
          <p:nvPr/>
        </p:nvCxnSpPr>
        <p:spPr>
          <a:xfrm>
            <a:off x="3539614" y="4812456"/>
            <a:ext cx="4975121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4623FA86-64DC-4E20-9E88-EDD0360C83EF}"/>
              </a:ext>
            </a:extLst>
          </p:cNvPr>
          <p:cNvSpPr txBox="1"/>
          <p:nvPr/>
        </p:nvSpPr>
        <p:spPr>
          <a:xfrm>
            <a:off x="5958348" y="4886631"/>
            <a:ext cx="78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COD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6145E90-00A1-B193-5089-799E7FC859E0}"/>
              </a:ext>
            </a:extLst>
          </p:cNvPr>
          <p:cNvSpPr txBox="1"/>
          <p:nvPr/>
        </p:nvSpPr>
        <p:spPr>
          <a:xfrm>
            <a:off x="3765717" y="4886630"/>
            <a:ext cx="2900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Elle épouse QUI ?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CC0A1C9-B4C7-333D-2B87-5CD1A9AD40F7}"/>
              </a:ext>
            </a:extLst>
          </p:cNvPr>
          <p:cNvCxnSpPr>
            <a:cxnSpLocks/>
          </p:cNvCxnSpPr>
          <p:nvPr/>
        </p:nvCxnSpPr>
        <p:spPr>
          <a:xfrm>
            <a:off x="2263859" y="3789710"/>
            <a:ext cx="5085791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F811E312-1F30-2C9E-5B1B-91FA1EAF8733}"/>
              </a:ext>
            </a:extLst>
          </p:cNvPr>
          <p:cNvSpPr txBox="1"/>
          <p:nvPr/>
        </p:nvSpPr>
        <p:spPr>
          <a:xfrm>
            <a:off x="2580951" y="3747086"/>
            <a:ext cx="125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Quand ?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91EFF6E-F3F6-2D5C-EF18-A943CE66541C}"/>
              </a:ext>
            </a:extLst>
          </p:cNvPr>
          <p:cNvSpPr txBox="1"/>
          <p:nvPr/>
        </p:nvSpPr>
        <p:spPr>
          <a:xfrm>
            <a:off x="4375292" y="3789709"/>
            <a:ext cx="125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CCT</a:t>
            </a:r>
          </a:p>
        </p:txBody>
      </p:sp>
    </p:spTree>
    <p:extLst>
      <p:ext uri="{BB962C8B-B14F-4D97-AF65-F5344CB8AC3E}">
        <p14:creationId xmlns:p14="http://schemas.microsoft.com/office/powerpoint/2010/main" val="240050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7" grpId="0"/>
      <p:bldP spid="10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Les classes grammaticales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0" y="1958993"/>
            <a:ext cx="11887200" cy="115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/>
              <a:t>La reine de France devient la reine d’Angleterre.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170D65E-CCE9-4C78-B734-68AD01108A68}"/>
              </a:ext>
            </a:extLst>
          </p:cNvPr>
          <p:cNvSpPr txBox="1"/>
          <p:nvPr/>
        </p:nvSpPr>
        <p:spPr>
          <a:xfrm>
            <a:off x="963046" y="3059668"/>
            <a:ext cx="64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a.d</a:t>
            </a:r>
            <a:r>
              <a:rPr lang="fr-FR" dirty="0"/>
              <a:t>.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B4C6E50-7F2B-41AB-8E7D-39A9F1F80539}"/>
              </a:ext>
            </a:extLst>
          </p:cNvPr>
          <p:cNvCxnSpPr>
            <a:cxnSpLocks/>
          </p:cNvCxnSpPr>
          <p:nvPr/>
        </p:nvCxnSpPr>
        <p:spPr>
          <a:xfrm>
            <a:off x="1612828" y="3019332"/>
            <a:ext cx="98288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083795E6-005F-44C9-9AB8-6ED2F404695C}"/>
              </a:ext>
            </a:extLst>
          </p:cNvPr>
          <p:cNvCxnSpPr>
            <a:cxnSpLocks/>
          </p:cNvCxnSpPr>
          <p:nvPr/>
        </p:nvCxnSpPr>
        <p:spPr>
          <a:xfrm flipV="1">
            <a:off x="933055" y="3010903"/>
            <a:ext cx="594840" cy="217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F380769-99DF-4A2F-9131-F65486521261}"/>
              </a:ext>
            </a:extLst>
          </p:cNvPr>
          <p:cNvCxnSpPr>
            <a:cxnSpLocks/>
          </p:cNvCxnSpPr>
          <p:nvPr/>
        </p:nvCxnSpPr>
        <p:spPr>
          <a:xfrm>
            <a:off x="3361356" y="3019332"/>
            <a:ext cx="1429026" cy="375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F2544790-F72A-442E-8AD8-453A4AF03941}"/>
              </a:ext>
            </a:extLst>
          </p:cNvPr>
          <p:cNvCxnSpPr>
            <a:cxnSpLocks/>
          </p:cNvCxnSpPr>
          <p:nvPr/>
        </p:nvCxnSpPr>
        <p:spPr>
          <a:xfrm>
            <a:off x="6607277" y="2997435"/>
            <a:ext cx="314895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970AC50-75B1-3E13-7156-42BBD11A2BED}"/>
              </a:ext>
            </a:extLst>
          </p:cNvPr>
          <p:cNvCxnSpPr>
            <a:cxnSpLocks/>
          </p:cNvCxnSpPr>
          <p:nvPr/>
        </p:nvCxnSpPr>
        <p:spPr>
          <a:xfrm>
            <a:off x="7000307" y="2997435"/>
            <a:ext cx="107197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D6FC505-0D89-9786-DF3F-20B2683D2D7A}"/>
              </a:ext>
            </a:extLst>
          </p:cNvPr>
          <p:cNvCxnSpPr>
            <a:cxnSpLocks/>
          </p:cNvCxnSpPr>
          <p:nvPr/>
        </p:nvCxnSpPr>
        <p:spPr>
          <a:xfrm>
            <a:off x="8517423" y="3007528"/>
            <a:ext cx="219973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0426A60-FD13-DFCD-493F-A345250F4972}"/>
              </a:ext>
            </a:extLst>
          </p:cNvPr>
          <p:cNvSpPr txBox="1"/>
          <p:nvPr/>
        </p:nvSpPr>
        <p:spPr>
          <a:xfrm>
            <a:off x="6463545" y="3007528"/>
            <a:ext cx="64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a.d</a:t>
            </a:r>
            <a:r>
              <a:rPr lang="fr-FR" dirty="0"/>
              <a:t>.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E81BED0-4FE1-AC56-B17B-1474B710BA41}"/>
              </a:ext>
            </a:extLst>
          </p:cNvPr>
          <p:cNvCxnSpPr>
            <a:cxnSpLocks/>
          </p:cNvCxnSpPr>
          <p:nvPr/>
        </p:nvCxnSpPr>
        <p:spPr>
          <a:xfrm>
            <a:off x="4965290" y="3019332"/>
            <a:ext cx="14201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283E982E-ED29-4256-4773-88E7D52C565C}"/>
              </a:ext>
            </a:extLst>
          </p:cNvPr>
          <p:cNvSpPr txBox="1"/>
          <p:nvPr/>
        </p:nvSpPr>
        <p:spPr>
          <a:xfrm>
            <a:off x="5395724" y="3007528"/>
            <a:ext cx="59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v.e.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C6E47F2-C2AF-FBA5-EC88-AE1E9EF2B83A}"/>
              </a:ext>
            </a:extLst>
          </p:cNvPr>
          <p:cNvCxnSpPr>
            <a:cxnSpLocks/>
          </p:cNvCxnSpPr>
          <p:nvPr/>
        </p:nvCxnSpPr>
        <p:spPr>
          <a:xfrm>
            <a:off x="2816941" y="3031000"/>
            <a:ext cx="41787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5CCCDCD1-1366-E715-7304-6C26D795F3D5}"/>
              </a:ext>
            </a:extLst>
          </p:cNvPr>
          <p:cNvSpPr txBox="1"/>
          <p:nvPr/>
        </p:nvSpPr>
        <p:spPr>
          <a:xfrm>
            <a:off x="2711574" y="3031000"/>
            <a:ext cx="64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prép</a:t>
            </a:r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33BBAC3-3926-3E26-E068-6EC21E6CA774}"/>
              </a:ext>
            </a:extLst>
          </p:cNvPr>
          <p:cNvSpPr txBox="1"/>
          <p:nvPr/>
        </p:nvSpPr>
        <p:spPr>
          <a:xfrm>
            <a:off x="8008429" y="2997435"/>
            <a:ext cx="64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prép</a:t>
            </a:r>
            <a:endParaRPr lang="fr-FR" dirty="0"/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54D3040-DC1D-A565-4A1A-1826107D7250}"/>
              </a:ext>
            </a:extLst>
          </p:cNvPr>
          <p:cNvCxnSpPr>
            <a:cxnSpLocks/>
          </p:cNvCxnSpPr>
          <p:nvPr/>
        </p:nvCxnSpPr>
        <p:spPr>
          <a:xfrm>
            <a:off x="8072284" y="2997435"/>
            <a:ext cx="41787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22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0" grpId="0"/>
      <p:bldP spid="11" grpId="0"/>
      <p:bldP spid="19" grpId="0"/>
      <p:bldP spid="26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7" y="68094"/>
            <a:ext cx="12016906" cy="1107564"/>
          </a:xfr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Conjugue le verbe « avoir » au passé composé.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7830CCE-7353-4005-BAE6-12E88467EA24}"/>
              </a:ext>
            </a:extLst>
          </p:cNvPr>
          <p:cNvSpPr txBox="1"/>
          <p:nvPr/>
        </p:nvSpPr>
        <p:spPr>
          <a:xfrm>
            <a:off x="0" y="3429000"/>
            <a:ext cx="57476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J’ai eu</a:t>
            </a:r>
            <a:endParaRPr lang="fr-FR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Tu as eu</a:t>
            </a:r>
            <a:endParaRPr lang="fr-FR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Il a eu</a:t>
            </a:r>
          </a:p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elle a eu </a:t>
            </a:r>
            <a:endParaRPr lang="fr-FR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DF363C-65EC-C9A0-4410-E688E9165A7E}"/>
              </a:ext>
            </a:extLst>
          </p:cNvPr>
          <p:cNvSpPr txBox="1"/>
          <p:nvPr/>
        </p:nvSpPr>
        <p:spPr>
          <a:xfrm>
            <a:off x="6486130" y="3429000"/>
            <a:ext cx="57476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Nous avons eu</a:t>
            </a:r>
            <a:endParaRPr lang="fr-FR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Vous avez eu </a:t>
            </a:r>
            <a:endParaRPr lang="fr-FR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Ils ont eu </a:t>
            </a:r>
            <a:endParaRPr lang="fr-FR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Elles ont eu</a:t>
            </a:r>
            <a:endParaRPr lang="fr-FR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3265D30-CCA9-FF06-2B03-4D9BB0D522FD}"/>
              </a:ext>
            </a:extLst>
          </p:cNvPr>
          <p:cNvSpPr txBox="1"/>
          <p:nvPr/>
        </p:nvSpPr>
        <p:spPr>
          <a:xfrm>
            <a:off x="0" y="1267346"/>
            <a:ext cx="12275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Le participe passé de « avoir » est « eu ».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862BFE-1122-89A2-7D47-3E7FA9219CE0}"/>
              </a:ext>
            </a:extLst>
          </p:cNvPr>
          <p:cNvSpPr txBox="1"/>
          <p:nvPr/>
        </p:nvSpPr>
        <p:spPr>
          <a:xfrm>
            <a:off x="-41787" y="2228262"/>
            <a:ext cx="12275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Exemple : Il </a:t>
            </a:r>
            <a:r>
              <a:rPr lang="fr-FR" sz="4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eu </a:t>
            </a:r>
            <a:r>
              <a:rPr lang="fr-FR" sz="4800" dirty="0">
                <a:latin typeface="Arial" panose="020B0604020202020204" pitchFamily="34" charset="0"/>
                <a:cs typeface="Arial" panose="020B0604020202020204" pitchFamily="34" charset="0"/>
              </a:rPr>
              <a:t>son diplôme.</a:t>
            </a:r>
          </a:p>
        </p:txBody>
      </p:sp>
    </p:spTree>
    <p:extLst>
      <p:ext uri="{BB962C8B-B14F-4D97-AF65-F5344CB8AC3E}">
        <p14:creationId xmlns:p14="http://schemas.microsoft.com/office/powerpoint/2010/main" val="291291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5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4"/>
            <a:ext cx="11994204" cy="1089498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Problème pour s’entraîner</a:t>
            </a:r>
            <a:br>
              <a:rPr lang="fr-FR" dirty="0"/>
            </a:br>
            <a:r>
              <a:rPr lang="fr-FR" dirty="0"/>
              <a:t>La calculatrice est autorisée en CM1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F7AC14-9BA6-485C-90B3-C53EAF237EE1}"/>
              </a:ext>
            </a:extLst>
          </p:cNvPr>
          <p:cNvSpPr txBox="1"/>
          <p:nvPr/>
        </p:nvSpPr>
        <p:spPr>
          <a:xfrm>
            <a:off x="0" y="1314908"/>
            <a:ext cx="12192000" cy="5246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800" dirty="0">
                <a:latin typeface="Arial" panose="020B0604020202020204" pitchFamily="34" charset="0"/>
                <a:cs typeface="Arial" panose="020B0604020202020204" pitchFamily="34" charset="0"/>
              </a:rPr>
              <a:t>Aliénor d’Aquitaine organise une grande fête pour ses dix enfants. Elle décide de préparer des plats pour la fête en fonction du nombre d’invités. Pour 5 invités, elle prépare 3 tartes, 2 plats de viande et 4 salades. Si Aliénor invite 19 personnes à la fête, combien de tartes, de plats de viande et de salades doit-elle préparer ?</a:t>
            </a:r>
          </a:p>
        </p:txBody>
      </p:sp>
    </p:spTree>
    <p:extLst>
      <p:ext uri="{BB962C8B-B14F-4D97-AF65-F5344CB8AC3E}">
        <p14:creationId xmlns:p14="http://schemas.microsoft.com/office/powerpoint/2010/main" val="216639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4"/>
            <a:ext cx="11994204" cy="1089498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Problème pour s’entraîner - correction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F7AC14-9BA6-485C-90B3-C53EAF237EE1}"/>
              </a:ext>
            </a:extLst>
          </p:cNvPr>
          <p:cNvSpPr txBox="1"/>
          <p:nvPr/>
        </p:nvSpPr>
        <p:spPr>
          <a:xfrm>
            <a:off x="2397117" y="1023277"/>
            <a:ext cx="28064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u="sng" dirty="0">
                <a:latin typeface="Arial" panose="020B0604020202020204" pitchFamily="34" charset="0"/>
                <a:cs typeface="Arial" panose="020B0604020202020204" pitchFamily="34" charset="0"/>
              </a:rPr>
              <a:t>Je réfléchis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666831B-D31A-4896-BCDD-EE7A81F2EBED}"/>
              </a:ext>
            </a:extLst>
          </p:cNvPr>
          <p:cNvCxnSpPr>
            <a:cxnSpLocks/>
          </p:cNvCxnSpPr>
          <p:nvPr/>
        </p:nvCxnSpPr>
        <p:spPr>
          <a:xfrm>
            <a:off x="7611288" y="1394894"/>
            <a:ext cx="29642" cy="429884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Légende : encadrée à une bordure 4">
            <a:extLst>
              <a:ext uri="{FF2B5EF4-FFF2-40B4-BE49-F238E27FC236}">
                <a16:creationId xmlns:a16="http://schemas.microsoft.com/office/drawing/2014/main" id="{C9936273-5CC1-4C5F-BC59-5F175E35A6C1}"/>
              </a:ext>
            </a:extLst>
          </p:cNvPr>
          <p:cNvSpPr/>
          <p:nvPr/>
        </p:nvSpPr>
        <p:spPr>
          <a:xfrm>
            <a:off x="8630444" y="1276926"/>
            <a:ext cx="2611225" cy="793756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Trace un trait à 7 carreaux du bord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69BC81B-97E7-4716-94C6-BB95F3EEE372}"/>
              </a:ext>
            </a:extLst>
          </p:cNvPr>
          <p:cNvSpPr txBox="1"/>
          <p:nvPr/>
        </p:nvSpPr>
        <p:spPr>
          <a:xfrm>
            <a:off x="8601525" y="1023277"/>
            <a:ext cx="28064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u="sng" dirty="0">
                <a:latin typeface="Arial" panose="020B0604020202020204" pitchFamily="34" charset="0"/>
                <a:cs typeface="Arial" panose="020B0604020202020204" pitchFamily="34" charset="0"/>
              </a:rPr>
              <a:t>Je réponds</a:t>
            </a:r>
          </a:p>
        </p:txBody>
      </p:sp>
      <p:sp>
        <p:nvSpPr>
          <p:cNvPr id="9" name="Légende : encadrée à une bordure 8">
            <a:extLst>
              <a:ext uri="{FF2B5EF4-FFF2-40B4-BE49-F238E27FC236}">
                <a16:creationId xmlns:a16="http://schemas.microsoft.com/office/drawing/2014/main" id="{55203FE2-8E62-4F3A-9057-BFF348E2C9A0}"/>
              </a:ext>
            </a:extLst>
          </p:cNvPr>
          <p:cNvSpPr/>
          <p:nvPr/>
        </p:nvSpPr>
        <p:spPr>
          <a:xfrm>
            <a:off x="2380493" y="1583922"/>
            <a:ext cx="2611225" cy="793756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Fais une phrase par opération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3DB52F9-A4D0-4F24-A1BD-C964BC1152C3}"/>
              </a:ext>
            </a:extLst>
          </p:cNvPr>
          <p:cNvSpPr txBox="1"/>
          <p:nvPr/>
        </p:nvSpPr>
        <p:spPr>
          <a:xfrm>
            <a:off x="-63060" y="1934604"/>
            <a:ext cx="8152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1. Je calcule la quantité d’ingrédients nécessaire pour 1 invité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3C95181-A793-4D17-AA5A-6851920AA729}"/>
              </a:ext>
            </a:extLst>
          </p:cNvPr>
          <p:cNvSpPr txBox="1"/>
          <p:nvPr/>
        </p:nvSpPr>
        <p:spPr>
          <a:xfrm>
            <a:off x="29642" y="3124657"/>
            <a:ext cx="7909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3:5=0,6		2:5=0,4		4:5=0,8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67B86E5-E943-467E-85AB-102BB0B95AF3}"/>
              </a:ext>
            </a:extLst>
          </p:cNvPr>
          <p:cNvSpPr txBox="1"/>
          <p:nvPr/>
        </p:nvSpPr>
        <p:spPr>
          <a:xfrm>
            <a:off x="7640930" y="1940498"/>
            <a:ext cx="41320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1. 0,6 tarte ; 0,4 plat de viande ; 0,8 salade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B90060A-7781-4ED8-9D95-A6E941231EF7}"/>
              </a:ext>
            </a:extLst>
          </p:cNvPr>
          <p:cNvSpPr txBox="1"/>
          <p:nvPr/>
        </p:nvSpPr>
        <p:spPr>
          <a:xfrm>
            <a:off x="-63060" y="4069150"/>
            <a:ext cx="8280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2. Je calcule la quantité d’ingrédients nécessaire pour 19 invités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D731975-1607-4028-BBB3-6E702BF18EB9}"/>
              </a:ext>
            </a:extLst>
          </p:cNvPr>
          <p:cNvSpPr txBox="1"/>
          <p:nvPr/>
        </p:nvSpPr>
        <p:spPr>
          <a:xfrm>
            <a:off x="-63060" y="5521656"/>
            <a:ext cx="7895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0,6x19=11,4	0,4x19=7,6		0,8x19=15,2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90B67E-DD6F-49D0-9ED4-6356C015824C}"/>
              </a:ext>
            </a:extLst>
          </p:cNvPr>
          <p:cNvSpPr txBox="1"/>
          <p:nvPr/>
        </p:nvSpPr>
        <p:spPr>
          <a:xfrm>
            <a:off x="7640930" y="4091535"/>
            <a:ext cx="45902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2. 11,4 donc 12 tartes</a:t>
            </a:r>
          </a:p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7,6 donc 8 plats de viande</a:t>
            </a:r>
          </a:p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15,2 donc 16 salades</a:t>
            </a:r>
          </a:p>
        </p:txBody>
      </p:sp>
    </p:spTree>
    <p:extLst>
      <p:ext uri="{BB962C8B-B14F-4D97-AF65-F5344CB8AC3E}">
        <p14:creationId xmlns:p14="http://schemas.microsoft.com/office/powerpoint/2010/main" val="298961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5" grpId="0" animBg="1"/>
      <p:bldP spid="5" grpId="1" animBg="1"/>
      <p:bldP spid="8" grpId="0"/>
      <p:bldP spid="9" grpId="0" animBg="1"/>
      <p:bldP spid="9" grpId="1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B25B9-AA3F-984B-5944-71DA0A651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CAF102-1EF8-2A3F-E8E7-1DB66D081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 vocabulaire à apprendre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4F8D8C6-4815-A054-7B48-CCC8568F48EC}"/>
              </a:ext>
            </a:extLst>
          </p:cNvPr>
          <p:cNvSpPr txBox="1"/>
          <p:nvPr/>
        </p:nvSpPr>
        <p:spPr>
          <a:xfrm>
            <a:off x="112752" y="1122214"/>
            <a:ext cx="5983247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influent, influente (adj)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solidFill>
                  <a:schemeClr val="accent5">
                    <a:lumMod val="75000"/>
                  </a:schemeClr>
                </a:solidFill>
              </a:rPr>
              <a:t>une duchesse (</a:t>
            </a:r>
            <a:r>
              <a:rPr lang="fr-FR" sz="4000" dirty="0" err="1">
                <a:solidFill>
                  <a:schemeClr val="accent5">
                    <a:lumMod val="75000"/>
                  </a:schemeClr>
                </a:solidFill>
              </a:rPr>
              <a:t>nc</a:t>
            </a:r>
            <a:r>
              <a:rPr lang="fr-FR" sz="4000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solidFill>
                  <a:schemeClr val="accent5">
                    <a:lumMod val="75000"/>
                  </a:schemeClr>
                </a:solidFill>
              </a:rPr>
              <a:t>l’Aquitaine (</a:t>
            </a:r>
            <a:r>
              <a:rPr lang="fr-FR" sz="4000" dirty="0" err="1">
                <a:solidFill>
                  <a:schemeClr val="accent5">
                    <a:lumMod val="75000"/>
                  </a:schemeClr>
                </a:solidFill>
              </a:rPr>
              <a:t>np</a:t>
            </a:r>
            <a:r>
              <a:rPr lang="fr-FR" sz="4000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remarquable (adj)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solidFill>
                  <a:schemeClr val="accent5">
                    <a:lumMod val="75000"/>
                  </a:schemeClr>
                </a:solidFill>
              </a:rPr>
              <a:t>un rôle (</a:t>
            </a:r>
            <a:r>
              <a:rPr lang="fr-FR" sz="4000" dirty="0" err="1">
                <a:solidFill>
                  <a:schemeClr val="accent5">
                    <a:lumMod val="75000"/>
                  </a:schemeClr>
                </a:solidFill>
              </a:rPr>
              <a:t>nc</a:t>
            </a:r>
            <a:r>
              <a:rPr lang="fr-FR" sz="4000" dirty="0">
                <a:solidFill>
                  <a:schemeClr val="accent5">
                    <a:lumMod val="75000"/>
                  </a:schemeClr>
                </a:solidFill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important, importante (adj)</a:t>
            </a:r>
          </a:p>
          <a:p>
            <a:pPr>
              <a:lnSpc>
                <a:spcPct val="150000"/>
              </a:lnSpc>
            </a:pPr>
            <a:endParaRPr lang="fr-FR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628FC0-AD5A-EFB5-6CC3-5A7D89D7F9C0}"/>
              </a:ext>
            </a:extLst>
          </p:cNvPr>
          <p:cNvSpPr txBox="1"/>
          <p:nvPr/>
        </p:nvSpPr>
        <p:spPr>
          <a:xfrm>
            <a:off x="6748490" y="1624959"/>
            <a:ext cx="5330757" cy="4652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complexe (adj)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véritable (adj)</a:t>
            </a:r>
          </a:p>
          <a:p>
            <a:pPr>
              <a:lnSpc>
                <a:spcPts val="6000"/>
              </a:lnSpc>
            </a:pPr>
            <a:endParaRPr lang="fr-FR" sz="40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ts val="6000"/>
              </a:lnSpc>
            </a:pPr>
            <a:r>
              <a:rPr lang="fr-FR" sz="4000" dirty="0"/>
              <a:t>Les chiffres romains :</a:t>
            </a:r>
          </a:p>
          <a:p>
            <a:pPr marL="571500" indent="-571500">
              <a:lnSpc>
                <a:spcPts val="6000"/>
              </a:lnSpc>
              <a:buFont typeface="Arial" panose="020B0604020202020204" pitchFamily="34" charset="0"/>
              <a:buChar char="•"/>
            </a:pPr>
            <a:r>
              <a:rPr lang="fr-FR" sz="4000" dirty="0"/>
              <a:t>II</a:t>
            </a:r>
          </a:p>
          <a:p>
            <a:pPr marL="571500" indent="-571500">
              <a:lnSpc>
                <a:spcPts val="6000"/>
              </a:lnSpc>
              <a:buFont typeface="Arial" panose="020B0604020202020204" pitchFamily="34" charset="0"/>
              <a:buChar char="•"/>
            </a:pPr>
            <a:r>
              <a:rPr lang="fr-FR" sz="4000" dirty="0"/>
              <a:t>VII</a:t>
            </a:r>
          </a:p>
        </p:txBody>
      </p:sp>
    </p:spTree>
    <p:extLst>
      <p:ext uri="{BB962C8B-B14F-4D97-AF65-F5344CB8AC3E}">
        <p14:creationId xmlns:p14="http://schemas.microsoft.com/office/powerpoint/2010/main" val="36475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Transposition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171300" y="1529224"/>
            <a:ext cx="11994204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Elle a eu dix enfants dont deux sont devenus rois.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8EE40D8-6217-FE1B-7DED-A9A477F1A451}"/>
              </a:ext>
            </a:extLst>
          </p:cNvPr>
          <p:cNvSpPr txBox="1"/>
          <p:nvPr/>
        </p:nvSpPr>
        <p:spPr>
          <a:xfrm>
            <a:off x="-26496" y="4427285"/>
            <a:ext cx="12192000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/>
              <a:t>Réécris cette phrase au futur de l’indicatif.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F12C77-6910-4063-A47B-0159F855DD5B}"/>
              </a:ext>
            </a:extLst>
          </p:cNvPr>
          <p:cNvSpPr txBox="1"/>
          <p:nvPr/>
        </p:nvSpPr>
        <p:spPr>
          <a:xfrm>
            <a:off x="72402" y="5272897"/>
            <a:ext cx="12192000" cy="1085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/>
              <a:t>Elle </a:t>
            </a:r>
            <a:r>
              <a:rPr lang="fr-FR" sz="4800" b="1" dirty="0">
                <a:solidFill>
                  <a:srgbClr val="FF0000"/>
                </a:solidFill>
              </a:rPr>
              <a:t>aura </a:t>
            </a:r>
            <a:r>
              <a:rPr lang="fr-FR" sz="4000" dirty="0"/>
              <a:t>dix enfants dont deux</a:t>
            </a:r>
            <a:r>
              <a:rPr lang="fr-FR" sz="4800" b="1" dirty="0">
                <a:solidFill>
                  <a:srgbClr val="FF0000"/>
                </a:solidFill>
              </a:rPr>
              <a:t> deviendront </a:t>
            </a:r>
            <a:r>
              <a:rPr lang="fr-FR" sz="4000" dirty="0"/>
              <a:t>rois.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097395-B1EC-4F8D-8499-C99A847399E9}"/>
              </a:ext>
            </a:extLst>
          </p:cNvPr>
          <p:cNvSpPr/>
          <p:nvPr/>
        </p:nvSpPr>
        <p:spPr>
          <a:xfrm>
            <a:off x="1136623" y="2557285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4531C2E-0670-4FF4-9F86-D86B6FC53C85}"/>
              </a:ext>
            </a:extLst>
          </p:cNvPr>
          <p:cNvSpPr/>
          <p:nvPr/>
        </p:nvSpPr>
        <p:spPr>
          <a:xfrm>
            <a:off x="10095005" y="2347797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3EC9719-1141-CC97-D4FA-73D010409825}"/>
              </a:ext>
            </a:extLst>
          </p:cNvPr>
          <p:cNvSpPr/>
          <p:nvPr/>
        </p:nvSpPr>
        <p:spPr>
          <a:xfrm>
            <a:off x="4181102" y="2358602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724606-3D74-FCE3-E9EC-387C5A9E620D}"/>
              </a:ext>
            </a:extLst>
          </p:cNvPr>
          <p:cNvSpPr/>
          <p:nvPr/>
        </p:nvSpPr>
        <p:spPr>
          <a:xfrm>
            <a:off x="1800379" y="2351552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0A8B7107-281D-138E-7028-FFA8774EA56E}"/>
              </a:ext>
            </a:extLst>
          </p:cNvPr>
          <p:cNvSpPr/>
          <p:nvPr/>
        </p:nvSpPr>
        <p:spPr>
          <a:xfrm>
            <a:off x="7045947" y="2351552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F74337B0-F6F5-E2D6-955D-C1E51CD559A3}"/>
              </a:ext>
            </a:extLst>
          </p:cNvPr>
          <p:cNvSpPr/>
          <p:nvPr/>
        </p:nvSpPr>
        <p:spPr>
          <a:xfrm>
            <a:off x="1136623" y="2351552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F03E05-D89A-217D-B697-D117D163E9DF}"/>
              </a:ext>
            </a:extLst>
          </p:cNvPr>
          <p:cNvSpPr/>
          <p:nvPr/>
        </p:nvSpPr>
        <p:spPr>
          <a:xfrm>
            <a:off x="7045947" y="2537043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30D404-4F41-3107-1286-1AA0B4134C7B}"/>
              </a:ext>
            </a:extLst>
          </p:cNvPr>
          <p:cNvSpPr/>
          <p:nvPr/>
        </p:nvSpPr>
        <p:spPr>
          <a:xfrm>
            <a:off x="9211436" y="2347797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A25E9689-E58C-B575-48F2-4898ECE80059}"/>
              </a:ext>
            </a:extLst>
          </p:cNvPr>
          <p:cNvSpPr/>
          <p:nvPr/>
        </p:nvSpPr>
        <p:spPr>
          <a:xfrm>
            <a:off x="1012722" y="1641992"/>
            <a:ext cx="1061883" cy="920252"/>
          </a:xfrm>
          <a:custGeom>
            <a:avLst/>
            <a:gdLst>
              <a:gd name="csX0" fmla="*/ 0 w 1061883"/>
              <a:gd name="csY0" fmla="*/ 460126 h 920252"/>
              <a:gd name="csX1" fmla="*/ 530942 w 1061883"/>
              <a:gd name="csY1" fmla="*/ 0 h 920252"/>
              <a:gd name="csX2" fmla="*/ 1061884 w 1061883"/>
              <a:gd name="csY2" fmla="*/ 460126 h 920252"/>
              <a:gd name="csX3" fmla="*/ 530942 w 1061883"/>
              <a:gd name="csY3" fmla="*/ 920252 h 920252"/>
              <a:gd name="csX4" fmla="*/ 0 w 1061883"/>
              <a:gd name="csY4" fmla="*/ 460126 h 9202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61883" h="920252" extrusionOk="0">
                <a:moveTo>
                  <a:pt x="0" y="460126"/>
                </a:moveTo>
                <a:cubicBezTo>
                  <a:pt x="-12955" y="206559"/>
                  <a:pt x="258318" y="20260"/>
                  <a:pt x="530942" y="0"/>
                </a:cubicBezTo>
                <a:cubicBezTo>
                  <a:pt x="850014" y="53036"/>
                  <a:pt x="1063798" y="264426"/>
                  <a:pt x="1061884" y="460126"/>
                </a:cubicBezTo>
                <a:cubicBezTo>
                  <a:pt x="1014867" y="643312"/>
                  <a:pt x="845252" y="945738"/>
                  <a:pt x="530942" y="920252"/>
                </a:cubicBezTo>
                <a:cubicBezTo>
                  <a:pt x="251049" y="870640"/>
                  <a:pt x="2881" y="719619"/>
                  <a:pt x="0" y="460126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A44BE33-B663-3C79-D14B-7FDF52E0F015}"/>
              </a:ext>
            </a:extLst>
          </p:cNvPr>
          <p:cNvSpPr/>
          <p:nvPr/>
        </p:nvSpPr>
        <p:spPr>
          <a:xfrm>
            <a:off x="6618552" y="1668245"/>
            <a:ext cx="2889242" cy="920252"/>
          </a:xfrm>
          <a:custGeom>
            <a:avLst/>
            <a:gdLst>
              <a:gd name="csX0" fmla="*/ 0 w 2889242"/>
              <a:gd name="csY0" fmla="*/ 460126 h 920252"/>
              <a:gd name="csX1" fmla="*/ 1444621 w 2889242"/>
              <a:gd name="csY1" fmla="*/ 0 h 920252"/>
              <a:gd name="csX2" fmla="*/ 2889242 w 2889242"/>
              <a:gd name="csY2" fmla="*/ 460126 h 920252"/>
              <a:gd name="csX3" fmla="*/ 1444621 w 2889242"/>
              <a:gd name="csY3" fmla="*/ 920252 h 920252"/>
              <a:gd name="csX4" fmla="*/ 0 w 2889242"/>
              <a:gd name="csY4" fmla="*/ 460126 h 9202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889242" h="920252" extrusionOk="0">
                <a:moveTo>
                  <a:pt x="0" y="460126"/>
                </a:moveTo>
                <a:cubicBezTo>
                  <a:pt x="-69110" y="208961"/>
                  <a:pt x="780581" y="131550"/>
                  <a:pt x="1444621" y="0"/>
                </a:cubicBezTo>
                <a:cubicBezTo>
                  <a:pt x="2268304" y="53036"/>
                  <a:pt x="2891156" y="264426"/>
                  <a:pt x="2889242" y="460126"/>
                </a:cubicBezTo>
                <a:cubicBezTo>
                  <a:pt x="2875554" y="693596"/>
                  <a:pt x="2331811" y="1028281"/>
                  <a:pt x="1444621" y="920252"/>
                </a:cubicBezTo>
                <a:cubicBezTo>
                  <a:pt x="660117" y="870640"/>
                  <a:pt x="2881" y="719619"/>
                  <a:pt x="0" y="460126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D87F7519-F1B0-E393-D806-9A24AFF2D60C}"/>
              </a:ext>
            </a:extLst>
          </p:cNvPr>
          <p:cNvCxnSpPr>
            <a:stCxn id="13" idx="5"/>
          </p:cNvCxnSpPr>
          <p:nvPr/>
        </p:nvCxnSpPr>
        <p:spPr>
          <a:xfrm>
            <a:off x="1919096" y="2427476"/>
            <a:ext cx="1030581" cy="6500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83EE4E5-FA01-31AE-357F-796DE03B28FA}"/>
              </a:ext>
            </a:extLst>
          </p:cNvPr>
          <p:cNvCxnSpPr>
            <a:cxnSpLocks/>
          </p:cNvCxnSpPr>
          <p:nvPr/>
        </p:nvCxnSpPr>
        <p:spPr>
          <a:xfrm flipH="1">
            <a:off x="7093575" y="2528140"/>
            <a:ext cx="447677" cy="6668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5D314D4C-3199-F6AC-70C8-F336AB662690}"/>
              </a:ext>
            </a:extLst>
          </p:cNvPr>
          <p:cNvSpPr txBox="1"/>
          <p:nvPr/>
        </p:nvSpPr>
        <p:spPr>
          <a:xfrm>
            <a:off x="1965749" y="2914568"/>
            <a:ext cx="24737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Verbe avoir au passé composé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3CBD24D-769B-BEC8-1686-796C438D183B}"/>
              </a:ext>
            </a:extLst>
          </p:cNvPr>
          <p:cNvSpPr txBox="1"/>
          <p:nvPr/>
        </p:nvSpPr>
        <p:spPr>
          <a:xfrm>
            <a:off x="6096000" y="2989208"/>
            <a:ext cx="28892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Verbe devenir au passé composé</a:t>
            </a:r>
          </a:p>
        </p:txBody>
      </p:sp>
    </p:spTree>
    <p:extLst>
      <p:ext uri="{BB962C8B-B14F-4D97-AF65-F5344CB8AC3E}">
        <p14:creationId xmlns:p14="http://schemas.microsoft.com/office/powerpoint/2010/main" val="75007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3" grpId="0"/>
      <p:bldP spid="6" grpId="0"/>
      <p:bldP spid="12" grpId="0" animBg="1"/>
      <p:bldP spid="10" grpId="0" animBg="1"/>
      <p:bldP spid="5" grpId="0" animBg="1"/>
      <p:bldP spid="7" grpId="0" animBg="1"/>
      <p:bldP spid="11" grpId="0" animBg="1"/>
      <p:bldP spid="14" grpId="0" animBg="1"/>
      <p:bldP spid="15" grpId="0" animBg="1"/>
      <p:bldP spid="8" grpId="0" animBg="1"/>
      <p:bldP spid="13" grpId="0" animBg="1"/>
      <p:bldP spid="16" grpId="0" animBg="1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Analyse grammaticale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87549" y="1434700"/>
            <a:ext cx="11994204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Elle a joué un rôle influent dans la politique complexe de cette époque.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CFE4771-70A8-7482-CA5B-7660A396A49B}"/>
              </a:ext>
            </a:extLst>
          </p:cNvPr>
          <p:cNvSpPr/>
          <p:nvPr/>
        </p:nvSpPr>
        <p:spPr>
          <a:xfrm flipH="1">
            <a:off x="973393" y="1774188"/>
            <a:ext cx="1380053" cy="476655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                                                   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FDB3655-F691-A299-D606-8781318D547D}"/>
              </a:ext>
            </a:extLst>
          </p:cNvPr>
          <p:cNvSpPr/>
          <p:nvPr/>
        </p:nvSpPr>
        <p:spPr>
          <a:xfrm>
            <a:off x="125632" y="2697072"/>
            <a:ext cx="1132897" cy="476655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                                                  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8D62D9B-D13C-D905-C076-A83DD4A06719}"/>
              </a:ext>
            </a:extLst>
          </p:cNvPr>
          <p:cNvSpPr/>
          <p:nvPr/>
        </p:nvSpPr>
        <p:spPr>
          <a:xfrm flipH="1">
            <a:off x="2998837" y="1781260"/>
            <a:ext cx="914401" cy="472343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                                                 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F6676E-22F7-7390-F5E8-D7FB83C316E5}"/>
              </a:ext>
            </a:extLst>
          </p:cNvPr>
          <p:cNvSpPr txBox="1"/>
          <p:nvPr/>
        </p:nvSpPr>
        <p:spPr>
          <a:xfrm>
            <a:off x="0" y="3444724"/>
            <a:ext cx="119942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FF0000"/>
                </a:solidFill>
              </a:rPr>
              <a:t>a joué </a:t>
            </a:r>
            <a:r>
              <a:rPr lang="fr-FR" sz="4000" dirty="0"/>
              <a:t>: jouer, 1</a:t>
            </a:r>
            <a:r>
              <a:rPr lang="fr-FR" sz="4000" baseline="30000" dirty="0"/>
              <a:t>er</a:t>
            </a:r>
            <a:r>
              <a:rPr lang="fr-FR" sz="4000" dirty="0"/>
              <a:t> groupe, passé composé, 3</a:t>
            </a:r>
            <a:r>
              <a:rPr lang="fr-FR" sz="4000" baseline="30000" dirty="0"/>
              <a:t>e</a:t>
            </a:r>
            <a:r>
              <a:rPr lang="fr-FR" sz="4000" dirty="0"/>
              <a:t> personne du singulier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286D97A-0341-2B31-B5B9-532A34EB5DAA}"/>
              </a:ext>
            </a:extLst>
          </p:cNvPr>
          <p:cNvSpPr txBox="1"/>
          <p:nvPr/>
        </p:nvSpPr>
        <p:spPr>
          <a:xfrm>
            <a:off x="-11349" y="4934605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70C0"/>
                </a:solidFill>
              </a:rPr>
              <a:t>rôle</a:t>
            </a:r>
            <a:r>
              <a:rPr lang="fr-FR" sz="4000" dirty="0">
                <a:solidFill>
                  <a:srgbClr val="FF0000"/>
                </a:solidFill>
              </a:rPr>
              <a:t> </a:t>
            </a:r>
            <a:r>
              <a:rPr lang="fr-FR" sz="4000" dirty="0"/>
              <a:t>: nom commun, masculin, singulier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CAA1A9-97A6-3B3C-24EE-BD4A8C87568A}"/>
              </a:ext>
            </a:extLst>
          </p:cNvPr>
          <p:cNvSpPr txBox="1"/>
          <p:nvPr/>
        </p:nvSpPr>
        <p:spPr>
          <a:xfrm>
            <a:off x="-11349" y="5642491"/>
            <a:ext cx="11994204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cette</a:t>
            </a:r>
            <a:r>
              <a:rPr lang="fr-FR" sz="4000" dirty="0">
                <a:solidFill>
                  <a:srgbClr val="0070C0"/>
                </a:solidFill>
              </a:rPr>
              <a:t> </a:t>
            </a:r>
            <a:r>
              <a:rPr lang="fr-FR" sz="4000" dirty="0"/>
              <a:t>: déterminant démonstratif, féminin, singulier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28597B-455D-4C70-85D6-9719A71E5400}"/>
              </a:ext>
            </a:extLst>
          </p:cNvPr>
          <p:cNvSpPr/>
          <p:nvPr/>
        </p:nvSpPr>
        <p:spPr>
          <a:xfrm>
            <a:off x="2131461" y="2228621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76D5B93-3534-45FD-9206-ED81E2A29367}"/>
              </a:ext>
            </a:extLst>
          </p:cNvPr>
          <p:cNvSpPr/>
          <p:nvPr/>
        </p:nvSpPr>
        <p:spPr>
          <a:xfrm>
            <a:off x="5329469" y="222862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00FC180E-6004-724A-AA4F-60DE2552E1E1}"/>
              </a:ext>
            </a:extLst>
          </p:cNvPr>
          <p:cNvSpPr/>
          <p:nvPr/>
        </p:nvSpPr>
        <p:spPr>
          <a:xfrm>
            <a:off x="1093159" y="2223770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2A1E092-8484-E0CA-8473-E8EFC73F0FA0}"/>
              </a:ext>
            </a:extLst>
          </p:cNvPr>
          <p:cNvSpPr/>
          <p:nvPr/>
        </p:nvSpPr>
        <p:spPr>
          <a:xfrm>
            <a:off x="8865059" y="222862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58EB57F-FA19-C659-C9F9-BD731C2AF489}"/>
              </a:ext>
            </a:extLst>
          </p:cNvPr>
          <p:cNvSpPr/>
          <p:nvPr/>
        </p:nvSpPr>
        <p:spPr>
          <a:xfrm>
            <a:off x="3695729" y="2208744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83A2A187-ADA8-B927-CD61-233F6F63BB2E}"/>
              </a:ext>
            </a:extLst>
          </p:cNvPr>
          <p:cNvSpPr/>
          <p:nvPr/>
        </p:nvSpPr>
        <p:spPr>
          <a:xfrm>
            <a:off x="2697425" y="3155289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D89E24-3414-FD95-1346-FC426248786D}"/>
              </a:ext>
            </a:extLst>
          </p:cNvPr>
          <p:cNvSpPr/>
          <p:nvPr/>
        </p:nvSpPr>
        <p:spPr>
          <a:xfrm>
            <a:off x="1096695" y="2419962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3FD803F1-9FBC-5DAF-2DEB-B37D86B94A04}"/>
              </a:ext>
            </a:extLst>
          </p:cNvPr>
          <p:cNvSpPr/>
          <p:nvPr/>
        </p:nvSpPr>
        <p:spPr>
          <a:xfrm>
            <a:off x="609395" y="3155289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147C91E-D2E4-09B1-6258-4B4CD88B02E1}"/>
              </a:ext>
            </a:extLst>
          </p:cNvPr>
          <p:cNvSpPr/>
          <p:nvPr/>
        </p:nvSpPr>
        <p:spPr>
          <a:xfrm>
            <a:off x="11016156" y="222377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332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8" grpId="0" animBg="1"/>
      <p:bldP spid="9" grpId="0" animBg="1"/>
      <p:bldP spid="10" grpId="0"/>
      <p:bldP spid="11" grpId="0"/>
      <p:bldP spid="12" grpId="0"/>
      <p:bldP spid="22" grpId="0" animBg="1"/>
      <p:bldP spid="21" grpId="0" animBg="1"/>
      <p:bldP spid="6" grpId="0" animBg="1"/>
      <p:bldP spid="7" grpId="0" animBg="1"/>
      <p:bldP spid="18" grpId="0" animBg="1"/>
      <p:bldP spid="19" grpId="0" animBg="1"/>
      <p:bldP spid="3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56D58-3B57-3A81-8565-38F59085A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6F9401-3F65-7645-2DC5-6EA1F0A7B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7" y="68094"/>
            <a:ext cx="12016906" cy="1107564"/>
          </a:xfr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Conjugue le verbe « avoir » au passé composé.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E20DDE-42CE-EEED-2481-026911D9A5D1}"/>
              </a:ext>
            </a:extLst>
          </p:cNvPr>
          <p:cNvSpPr txBox="1"/>
          <p:nvPr/>
        </p:nvSpPr>
        <p:spPr>
          <a:xfrm>
            <a:off x="0" y="2894511"/>
            <a:ext cx="5747657" cy="367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fr-FR" sz="4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suis</a:t>
            </a: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latin typeface="Arial" panose="020B0604020202020204" pitchFamily="34" charset="0"/>
                <a:cs typeface="Arial" panose="020B0604020202020204" pitchFamily="34" charset="0"/>
              </a:rPr>
              <a:t>deven</a:t>
            </a:r>
            <a:r>
              <a:rPr lang="fr-FR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u,e</a:t>
            </a:r>
            <a:endParaRPr lang="fr-FR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Tu </a:t>
            </a:r>
            <a:r>
              <a:rPr lang="fr-FR" sz="4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latin typeface="Arial" panose="020B0604020202020204" pitchFamily="34" charset="0"/>
                <a:cs typeface="Arial" panose="020B0604020202020204" pitchFamily="34" charset="0"/>
              </a:rPr>
              <a:t>deven</a:t>
            </a:r>
            <a:r>
              <a:rPr lang="fr-FR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u,e</a:t>
            </a:r>
            <a:endParaRPr lang="fr-FR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fr-FR" sz="4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 deven</a:t>
            </a:r>
            <a:r>
              <a:rPr lang="fr-F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elle </a:t>
            </a:r>
            <a:r>
              <a:rPr lang="fr-FR" sz="4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 deven</a:t>
            </a:r>
            <a:r>
              <a:rPr lang="fr-F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18B7E54-953D-6FF2-578B-5BBC7A25086A}"/>
              </a:ext>
            </a:extLst>
          </p:cNvPr>
          <p:cNvSpPr txBox="1"/>
          <p:nvPr/>
        </p:nvSpPr>
        <p:spPr>
          <a:xfrm>
            <a:off x="5747657" y="2894510"/>
            <a:ext cx="6444343" cy="367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Nous </a:t>
            </a:r>
            <a:r>
              <a:rPr lang="fr-FR" sz="4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sommes</a:t>
            </a: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latin typeface="Arial" panose="020B0604020202020204" pitchFamily="34" charset="0"/>
                <a:cs typeface="Arial" panose="020B0604020202020204" pitchFamily="34" charset="0"/>
              </a:rPr>
              <a:t>deven</a:t>
            </a:r>
            <a:r>
              <a:rPr lang="fr-FR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us,es</a:t>
            </a:r>
            <a:endParaRPr lang="fr-FR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Vous </a:t>
            </a:r>
            <a:r>
              <a:rPr lang="fr-FR" sz="4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êtes</a:t>
            </a: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latin typeface="Arial" panose="020B0604020202020204" pitchFamily="34" charset="0"/>
                <a:cs typeface="Arial" panose="020B0604020202020204" pitchFamily="34" charset="0"/>
              </a:rPr>
              <a:t>deven</a:t>
            </a:r>
            <a:r>
              <a:rPr lang="fr-FR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u,e,s,es</a:t>
            </a:r>
            <a:endParaRPr lang="fr-FR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Ils </a:t>
            </a:r>
            <a:r>
              <a:rPr lang="fr-FR" sz="4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 deven</a:t>
            </a:r>
            <a:r>
              <a:rPr lang="fr-F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Elles </a:t>
            </a:r>
            <a:r>
              <a:rPr lang="fr-FR" sz="4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 deven</a:t>
            </a:r>
            <a:r>
              <a:rPr lang="fr-F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947A913-A4DA-86CF-1413-C763D4CB2724}"/>
              </a:ext>
            </a:extLst>
          </p:cNvPr>
          <p:cNvSpPr txBox="1"/>
          <p:nvPr/>
        </p:nvSpPr>
        <p:spPr>
          <a:xfrm>
            <a:off x="0" y="1267346"/>
            <a:ext cx="12275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Le participe passé de « devenir » est « devenu ».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037844-5BC3-F65D-F7A7-84D311EF0F16}"/>
              </a:ext>
            </a:extLst>
          </p:cNvPr>
          <p:cNvSpPr txBox="1"/>
          <p:nvPr/>
        </p:nvSpPr>
        <p:spPr>
          <a:xfrm>
            <a:off x="0" y="197523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Exemple : Il </a:t>
            </a:r>
            <a:r>
              <a:rPr lang="fr-F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 devenu </a:t>
            </a: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roi.</a:t>
            </a:r>
          </a:p>
        </p:txBody>
      </p:sp>
    </p:spTree>
    <p:extLst>
      <p:ext uri="{BB962C8B-B14F-4D97-AF65-F5344CB8AC3E}">
        <p14:creationId xmlns:p14="http://schemas.microsoft.com/office/powerpoint/2010/main" val="151904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5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6177A7-14AC-2A3A-7DF0-959477EE3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" t="1893" r="2366" b="2524"/>
          <a:stretch>
            <a:fillRect/>
          </a:stretch>
        </p:blipFill>
        <p:spPr>
          <a:xfrm>
            <a:off x="1602658" y="334296"/>
            <a:ext cx="8947355" cy="59583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38767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3917C-DC65-E87B-3E9A-B40D0164E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19E717-0165-4B47-297A-988B042F6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fr-FR" dirty="0"/>
              <a:t>Vocabulaire de la dictée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EF0747-C070-E01D-3324-86B3B21492A0}"/>
              </a:ext>
            </a:extLst>
          </p:cNvPr>
          <p:cNvSpPr txBox="1"/>
          <p:nvPr/>
        </p:nvSpPr>
        <p:spPr>
          <a:xfrm>
            <a:off x="0" y="2573573"/>
            <a:ext cx="12192000" cy="1710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000" dirty="0">
                <a:latin typeface="Arial" panose="020B0604020202020204" pitchFamily="34" charset="0"/>
                <a:cs typeface="Arial" panose="020B0604020202020204" pitchFamily="34" charset="0"/>
              </a:rPr>
              <a:t>Aliénor</a:t>
            </a:r>
          </a:p>
        </p:txBody>
      </p:sp>
    </p:spTree>
    <p:extLst>
      <p:ext uri="{BB962C8B-B14F-4D97-AF65-F5344CB8AC3E}">
        <p14:creationId xmlns:p14="http://schemas.microsoft.com/office/powerpoint/2010/main" val="332460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D039F-D6EC-109E-AF28-18E23350C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1D7926-A4DB-2AC1-B863-79290AC55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4"/>
            <a:ext cx="11994204" cy="1089498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Problème</a:t>
            </a:r>
            <a:br>
              <a:rPr lang="fr-FR" dirty="0"/>
            </a:br>
            <a:r>
              <a:rPr lang="fr-FR" dirty="0"/>
              <a:t>La calculatrice est autorisée en CM1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6FBFAA-D9B5-5C85-51C7-7A5FA128A12C}"/>
              </a:ext>
            </a:extLst>
          </p:cNvPr>
          <p:cNvSpPr txBox="1"/>
          <p:nvPr/>
        </p:nvSpPr>
        <p:spPr>
          <a:xfrm>
            <a:off x="0" y="1314908"/>
            <a:ext cx="12192000" cy="5246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800" dirty="0">
                <a:latin typeface="Arial" panose="020B0604020202020204" pitchFamily="34" charset="0"/>
                <a:cs typeface="Arial" panose="020B0604020202020204" pitchFamily="34" charset="0"/>
              </a:rPr>
              <a:t>Aliénor d’Aquitaine organise une grande fête pour ses dix enfants. Elle décide de préparer des plats pour la fête en fonction du nombre d’invités. Pour 4 invités, elle prépare 2 tartes, 3 plats de viande et 5 salades. Si Aliénor invite 17 personnes à la fête, combien de tartes, de plats de viande et de salades doit-elle préparer ?</a:t>
            </a:r>
          </a:p>
        </p:txBody>
      </p:sp>
    </p:spTree>
    <p:extLst>
      <p:ext uri="{BB962C8B-B14F-4D97-AF65-F5344CB8AC3E}">
        <p14:creationId xmlns:p14="http://schemas.microsoft.com/office/powerpoint/2010/main" val="50491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Calcul mental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0" y="1498058"/>
            <a:ext cx="119715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0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2</a:t>
            </a:r>
            <a:r>
              <a:rPr lang="fr-FR" sz="4000" dirty="0"/>
              <a:t> : 54 -40 – 49 – 63 – 30 – 30 – 20 – 56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330168-2105-64CE-BBCA-B9AEE043FCEA}"/>
              </a:ext>
            </a:extLst>
          </p:cNvPr>
          <p:cNvSpPr txBox="1"/>
          <p:nvPr/>
        </p:nvSpPr>
        <p:spPr>
          <a:xfrm>
            <a:off x="0" y="2330245"/>
            <a:ext cx="119715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2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3</a:t>
            </a:r>
            <a:r>
              <a:rPr lang="fr-FR" sz="4000" dirty="0"/>
              <a:t> : 760 – 421 000 – 10 180 – 23 000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F2E297-38AE-425A-BD45-36877342F175}"/>
              </a:ext>
            </a:extLst>
          </p:cNvPr>
          <p:cNvSpPr txBox="1"/>
          <p:nvPr/>
        </p:nvSpPr>
        <p:spPr>
          <a:xfrm>
            <a:off x="0" y="3250497"/>
            <a:ext cx="11971506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2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3</a:t>
            </a:r>
            <a:r>
              <a:rPr lang="fr-FR" sz="4000" dirty="0"/>
              <a:t> : 	</a:t>
            </a:r>
            <a:r>
              <a:rPr lang="fr-FR" sz="4000" dirty="0">
                <a:solidFill>
                  <a:srgbClr val="7030A0"/>
                </a:solidFill>
              </a:rPr>
              <a:t>222 – 610 – 290 – 918 </a:t>
            </a:r>
          </a:p>
          <a:p>
            <a:pPr>
              <a:lnSpc>
                <a:spcPct val="150000"/>
              </a:lnSpc>
            </a:pPr>
            <a:r>
              <a:rPr lang="fr-FR" sz="4000" dirty="0"/>
              <a:t>			</a:t>
            </a:r>
            <a:r>
              <a:rPr lang="fr-FR" sz="4000" dirty="0">
                <a:solidFill>
                  <a:schemeClr val="accent2"/>
                </a:solidFill>
              </a:rPr>
              <a:t>0,41 – 245 – 0,5 – 243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C87C6E-4FAB-49E3-8AFD-BFAC49D0E7AA}"/>
              </a:ext>
            </a:extLst>
          </p:cNvPr>
          <p:cNvSpPr txBox="1"/>
          <p:nvPr/>
        </p:nvSpPr>
        <p:spPr>
          <a:xfrm>
            <a:off x="-75414" y="5014418"/>
            <a:ext cx="11971506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0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2</a:t>
            </a:r>
            <a:r>
              <a:rPr lang="fr-FR" sz="4000" dirty="0"/>
              <a:t> : 	2 235 568 000 – 6 000 985 458 </a:t>
            </a:r>
          </a:p>
          <a:p>
            <a:pPr>
              <a:lnSpc>
                <a:spcPct val="150000"/>
              </a:lnSpc>
            </a:pPr>
            <a:r>
              <a:rPr lang="fr-FR" sz="4000" dirty="0"/>
              <a:t>			25 659 154 758 – 8 564 735 210</a:t>
            </a:r>
          </a:p>
        </p:txBody>
      </p:sp>
    </p:spTree>
    <p:extLst>
      <p:ext uri="{BB962C8B-B14F-4D97-AF65-F5344CB8AC3E}">
        <p14:creationId xmlns:p14="http://schemas.microsoft.com/office/powerpoint/2010/main" val="267029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3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Dictée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0" y="1107092"/>
            <a:ext cx="12192000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Aliénor d’Aquitaine est née en mille-cent-vingt-deux. Elle était une puissante et influente duchesse ainsi qu’une reine remarquable. En mille-cent-trente-sept, elle se marie avec le roi Louis VII de France et devient reine de France. Plus tard, leur mariage est annulé. En mille-cent-cinquante-deux, elle se marie avec Henri II d’Angleterre et devient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8A14982-00D0-1D3F-55CB-04C2801247AD}"/>
              </a:ext>
            </a:extLst>
          </p:cNvPr>
          <p:cNvSpPr/>
          <p:nvPr/>
        </p:nvSpPr>
        <p:spPr>
          <a:xfrm>
            <a:off x="7809748" y="1895824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B14893C-DDF4-8BE8-6447-7EB400FE3B36}"/>
              </a:ext>
            </a:extLst>
          </p:cNvPr>
          <p:cNvSpPr/>
          <p:nvPr/>
        </p:nvSpPr>
        <p:spPr>
          <a:xfrm>
            <a:off x="5399641" y="1895824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D020FCA-7E9F-3502-E0F6-3543DA93AC24}"/>
              </a:ext>
            </a:extLst>
          </p:cNvPr>
          <p:cNvSpPr/>
          <p:nvPr/>
        </p:nvSpPr>
        <p:spPr>
          <a:xfrm>
            <a:off x="6324948" y="281856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4AB25562-AFF5-3503-0CB7-0BD9F88C2409}"/>
              </a:ext>
            </a:extLst>
          </p:cNvPr>
          <p:cNvSpPr/>
          <p:nvPr/>
        </p:nvSpPr>
        <p:spPr>
          <a:xfrm>
            <a:off x="8360446" y="2823078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84B05FCC-7A61-4DCD-9EE0-0509532097EF}"/>
              </a:ext>
            </a:extLst>
          </p:cNvPr>
          <p:cNvSpPr/>
          <p:nvPr/>
        </p:nvSpPr>
        <p:spPr>
          <a:xfrm>
            <a:off x="10572705" y="463452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347F5467-0409-4AFF-809D-B77A642E72C6}"/>
              </a:ext>
            </a:extLst>
          </p:cNvPr>
          <p:cNvSpPr/>
          <p:nvPr/>
        </p:nvSpPr>
        <p:spPr>
          <a:xfrm>
            <a:off x="932698" y="3756518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C3D9CD-EFB8-4B49-B67A-6B9DCF169445}"/>
              </a:ext>
            </a:extLst>
          </p:cNvPr>
          <p:cNvSpPr/>
          <p:nvPr/>
        </p:nvSpPr>
        <p:spPr>
          <a:xfrm>
            <a:off x="4373116" y="2082771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7F0F040-1824-4FB3-853B-5A7644D61C21}"/>
              </a:ext>
            </a:extLst>
          </p:cNvPr>
          <p:cNvSpPr/>
          <p:nvPr/>
        </p:nvSpPr>
        <p:spPr>
          <a:xfrm>
            <a:off x="9395264" y="4634523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1" name="Triangle isocèle 50">
            <a:extLst>
              <a:ext uri="{FF2B5EF4-FFF2-40B4-BE49-F238E27FC236}">
                <a16:creationId xmlns:a16="http://schemas.microsoft.com/office/drawing/2014/main" id="{763728AF-ECA5-453F-972B-CA011628BB91}"/>
              </a:ext>
            </a:extLst>
          </p:cNvPr>
          <p:cNvSpPr/>
          <p:nvPr/>
        </p:nvSpPr>
        <p:spPr>
          <a:xfrm>
            <a:off x="4382253" y="1895824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5967F3DF-24E9-4276-93DD-30250E7F979B}"/>
              </a:ext>
            </a:extLst>
          </p:cNvPr>
          <p:cNvSpPr/>
          <p:nvPr/>
        </p:nvSpPr>
        <p:spPr>
          <a:xfrm>
            <a:off x="3815154" y="281856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A8899737-C7CB-43EB-8AFD-4336531CD231}"/>
              </a:ext>
            </a:extLst>
          </p:cNvPr>
          <p:cNvSpPr/>
          <p:nvPr/>
        </p:nvSpPr>
        <p:spPr>
          <a:xfrm>
            <a:off x="3268544" y="470489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Triangle isocèle 37">
            <a:extLst>
              <a:ext uri="{FF2B5EF4-FFF2-40B4-BE49-F238E27FC236}">
                <a16:creationId xmlns:a16="http://schemas.microsoft.com/office/drawing/2014/main" id="{96C456CB-516F-4F44-8AE6-8C2ACD07F313}"/>
              </a:ext>
            </a:extLst>
          </p:cNvPr>
          <p:cNvSpPr/>
          <p:nvPr/>
        </p:nvSpPr>
        <p:spPr>
          <a:xfrm>
            <a:off x="10572425" y="3756518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E11BD275-A9E3-45D0-8F96-A63561D3099B}"/>
              </a:ext>
            </a:extLst>
          </p:cNvPr>
          <p:cNvSpPr/>
          <p:nvPr/>
        </p:nvSpPr>
        <p:spPr>
          <a:xfrm>
            <a:off x="4290431" y="2818560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E71D593-78A8-4528-AAE9-72EA803515D1}"/>
              </a:ext>
            </a:extLst>
          </p:cNvPr>
          <p:cNvSpPr/>
          <p:nvPr/>
        </p:nvSpPr>
        <p:spPr>
          <a:xfrm>
            <a:off x="1109719" y="4634523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5875E68E-F869-4223-AE84-978CC547DF76}"/>
              </a:ext>
            </a:extLst>
          </p:cNvPr>
          <p:cNvSpPr/>
          <p:nvPr/>
        </p:nvSpPr>
        <p:spPr>
          <a:xfrm>
            <a:off x="3732469" y="3756518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D5238E2-1932-4691-9650-1B99AEFDE87C}"/>
              </a:ext>
            </a:extLst>
          </p:cNvPr>
          <p:cNvSpPr/>
          <p:nvPr/>
        </p:nvSpPr>
        <p:spPr>
          <a:xfrm>
            <a:off x="767090" y="2823164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A05B3A7-E763-8A65-D5B0-92ABDAC8A948}"/>
              </a:ext>
            </a:extLst>
          </p:cNvPr>
          <p:cNvSpPr/>
          <p:nvPr/>
        </p:nvSpPr>
        <p:spPr>
          <a:xfrm>
            <a:off x="10193538" y="189720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FB14277B-EC41-BBC5-9005-FDE3F13A3A29}"/>
              </a:ext>
            </a:extLst>
          </p:cNvPr>
          <p:cNvSpPr/>
          <p:nvPr/>
        </p:nvSpPr>
        <p:spPr>
          <a:xfrm>
            <a:off x="7727063" y="4634523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2270E1-787E-24CA-AFBF-20303AF40121}"/>
              </a:ext>
            </a:extLst>
          </p:cNvPr>
          <p:cNvSpPr/>
          <p:nvPr/>
        </p:nvSpPr>
        <p:spPr>
          <a:xfrm>
            <a:off x="5930630" y="6459166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CBA865-0910-398D-A2B2-35DDBB70AD17}"/>
              </a:ext>
            </a:extLst>
          </p:cNvPr>
          <p:cNvSpPr/>
          <p:nvPr/>
        </p:nvSpPr>
        <p:spPr>
          <a:xfrm>
            <a:off x="6791517" y="5748656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414024A3-460E-70FA-6177-6E2AF4A8DC63}"/>
              </a:ext>
            </a:extLst>
          </p:cNvPr>
          <p:cNvSpPr/>
          <p:nvPr/>
        </p:nvSpPr>
        <p:spPr>
          <a:xfrm>
            <a:off x="4545127" y="6459166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CF7C4DB-3E71-0BA8-4DB9-A45ADE9A1507}"/>
              </a:ext>
            </a:extLst>
          </p:cNvPr>
          <p:cNvSpPr/>
          <p:nvPr/>
        </p:nvSpPr>
        <p:spPr>
          <a:xfrm>
            <a:off x="8417790" y="556383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D7118A07-7FFB-96BF-62AB-6E52851AE675}"/>
              </a:ext>
            </a:extLst>
          </p:cNvPr>
          <p:cNvSpPr/>
          <p:nvPr/>
        </p:nvSpPr>
        <p:spPr>
          <a:xfrm>
            <a:off x="6791517" y="5563830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Triangle isocèle 16">
            <a:extLst>
              <a:ext uri="{FF2B5EF4-FFF2-40B4-BE49-F238E27FC236}">
                <a16:creationId xmlns:a16="http://schemas.microsoft.com/office/drawing/2014/main" id="{C2257CB0-1CA0-E857-AF5D-818986F8EFFB}"/>
              </a:ext>
            </a:extLst>
          </p:cNvPr>
          <p:cNvSpPr/>
          <p:nvPr/>
        </p:nvSpPr>
        <p:spPr>
          <a:xfrm>
            <a:off x="11692068" y="6459166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342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551339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Dictée – fin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-32692" y="1099153"/>
            <a:ext cx="12273698" cy="553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devient reine d’Angleterre. Aliénor a eu dix enfants, dont deux sont devenus rois : Richard Cœur de Lion et Jean Sans Terre. Elle a joué un rôle important dans la politique complexe de son époque et a soutenu les arts et la culture. Aliénor est morte en mille-deux-cent-quatre à l’âge vénérable de quatre-vingt-deux-ans.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E4C3018-98E9-026B-D32F-7CFA533E4B37}"/>
              </a:ext>
            </a:extLst>
          </p:cNvPr>
          <p:cNvSpPr/>
          <p:nvPr/>
        </p:nvSpPr>
        <p:spPr>
          <a:xfrm>
            <a:off x="5004985" y="4638959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DD2AB67-C616-7770-FC20-F80CEFDB6757}"/>
              </a:ext>
            </a:extLst>
          </p:cNvPr>
          <p:cNvSpPr/>
          <p:nvPr/>
        </p:nvSpPr>
        <p:spPr>
          <a:xfrm>
            <a:off x="816912" y="6451227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30D5D5-B4C4-E9A0-FCA6-9E41F5F98513}"/>
              </a:ext>
            </a:extLst>
          </p:cNvPr>
          <p:cNvSpPr/>
          <p:nvPr/>
        </p:nvSpPr>
        <p:spPr>
          <a:xfrm>
            <a:off x="7277868" y="2093401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AD3C70-660F-A507-2D07-EB32141FBFFF}"/>
              </a:ext>
            </a:extLst>
          </p:cNvPr>
          <p:cNvSpPr/>
          <p:nvPr/>
        </p:nvSpPr>
        <p:spPr>
          <a:xfrm>
            <a:off x="1536002" y="3033337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2E6FD76B-F8D4-415B-9FC4-0BC21535C8CE}"/>
              </a:ext>
            </a:extLst>
          </p:cNvPr>
          <p:cNvSpPr/>
          <p:nvPr/>
        </p:nvSpPr>
        <p:spPr>
          <a:xfrm>
            <a:off x="2574604" y="1901139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1F908A0D-FA1C-4423-8FDB-18F2A87C9376}"/>
              </a:ext>
            </a:extLst>
          </p:cNvPr>
          <p:cNvSpPr/>
          <p:nvPr/>
        </p:nvSpPr>
        <p:spPr>
          <a:xfrm>
            <a:off x="10241340" y="1901139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AFA9FE4-F1E7-4A5F-9D6F-C4F2D9E826C8}"/>
              </a:ext>
            </a:extLst>
          </p:cNvPr>
          <p:cNvSpPr/>
          <p:nvPr/>
        </p:nvSpPr>
        <p:spPr>
          <a:xfrm>
            <a:off x="5170355" y="5561414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12884543-FED8-494D-BE49-EAB847F55F95}"/>
              </a:ext>
            </a:extLst>
          </p:cNvPr>
          <p:cNvSpPr/>
          <p:nvPr/>
        </p:nvSpPr>
        <p:spPr>
          <a:xfrm>
            <a:off x="8076304" y="3737194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7286053-2105-45CD-B6D1-1A96307F03EC}"/>
              </a:ext>
            </a:extLst>
          </p:cNvPr>
          <p:cNvSpPr/>
          <p:nvPr/>
        </p:nvSpPr>
        <p:spPr>
          <a:xfrm>
            <a:off x="1426273" y="1901139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B1AA1EDA-337F-42D3-8178-8FE0A4C33C73}"/>
              </a:ext>
            </a:extLst>
          </p:cNvPr>
          <p:cNvSpPr/>
          <p:nvPr/>
        </p:nvSpPr>
        <p:spPr>
          <a:xfrm>
            <a:off x="1866795" y="4647095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4665AF23-B104-4301-8AD2-DD37B132AD11}"/>
              </a:ext>
            </a:extLst>
          </p:cNvPr>
          <p:cNvSpPr/>
          <p:nvPr/>
        </p:nvSpPr>
        <p:spPr>
          <a:xfrm>
            <a:off x="1312649" y="5561414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E40DE876-2875-4A64-B74D-B5D6C6EF81C2}"/>
              </a:ext>
            </a:extLst>
          </p:cNvPr>
          <p:cNvSpPr/>
          <p:nvPr/>
        </p:nvSpPr>
        <p:spPr>
          <a:xfrm>
            <a:off x="4578522" y="284851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BC24A41A-279A-4830-97F8-009FE2FD2213}"/>
              </a:ext>
            </a:extLst>
          </p:cNvPr>
          <p:cNvSpPr/>
          <p:nvPr/>
        </p:nvSpPr>
        <p:spPr>
          <a:xfrm>
            <a:off x="11607306" y="3723718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Triangle isocèle 54">
            <a:extLst>
              <a:ext uri="{FF2B5EF4-FFF2-40B4-BE49-F238E27FC236}">
                <a16:creationId xmlns:a16="http://schemas.microsoft.com/office/drawing/2014/main" id="{0D0EC833-4699-4E62-BFDC-D6C542BC5697}"/>
              </a:ext>
            </a:extLst>
          </p:cNvPr>
          <p:cNvSpPr/>
          <p:nvPr/>
        </p:nvSpPr>
        <p:spPr>
          <a:xfrm>
            <a:off x="3296333" y="3723718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0DC51F6-A362-4E04-AC65-74CF5820BE06}"/>
              </a:ext>
            </a:extLst>
          </p:cNvPr>
          <p:cNvSpPr/>
          <p:nvPr/>
        </p:nvSpPr>
        <p:spPr>
          <a:xfrm>
            <a:off x="7810899" y="1901139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A522E85-65CC-E6AC-1493-CC7AD95F3F51}"/>
              </a:ext>
            </a:extLst>
          </p:cNvPr>
          <p:cNvSpPr/>
          <p:nvPr/>
        </p:nvSpPr>
        <p:spPr>
          <a:xfrm>
            <a:off x="9292379" y="4647455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7E27879-4C87-3C8C-9343-E7632CB08E65}"/>
              </a:ext>
            </a:extLst>
          </p:cNvPr>
          <p:cNvSpPr/>
          <p:nvPr/>
        </p:nvSpPr>
        <p:spPr>
          <a:xfrm>
            <a:off x="2944016" y="6450506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C53E6380-5C98-33D0-0926-CCDC898B4958}"/>
              </a:ext>
            </a:extLst>
          </p:cNvPr>
          <p:cNvSpPr/>
          <p:nvPr/>
        </p:nvSpPr>
        <p:spPr>
          <a:xfrm>
            <a:off x="7277868" y="1901139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6EB246F5-64D2-4B33-55DF-02CB0A0E5BC9}"/>
              </a:ext>
            </a:extLst>
          </p:cNvPr>
          <p:cNvSpPr/>
          <p:nvPr/>
        </p:nvSpPr>
        <p:spPr>
          <a:xfrm>
            <a:off x="9850248" y="2848511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Triangle isocèle 19">
            <a:extLst>
              <a:ext uri="{FF2B5EF4-FFF2-40B4-BE49-F238E27FC236}">
                <a16:creationId xmlns:a16="http://schemas.microsoft.com/office/drawing/2014/main" id="{8363B3BB-EFD9-C621-E1BB-8BB08062263F}"/>
              </a:ext>
            </a:extLst>
          </p:cNvPr>
          <p:cNvSpPr/>
          <p:nvPr/>
        </p:nvSpPr>
        <p:spPr>
          <a:xfrm>
            <a:off x="9767563" y="4638959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Triangle isocèle 21">
            <a:extLst>
              <a:ext uri="{FF2B5EF4-FFF2-40B4-BE49-F238E27FC236}">
                <a16:creationId xmlns:a16="http://schemas.microsoft.com/office/drawing/2014/main" id="{08FE7219-4906-A6FF-EED5-0DE946D74547}"/>
              </a:ext>
            </a:extLst>
          </p:cNvPr>
          <p:cNvSpPr/>
          <p:nvPr/>
        </p:nvSpPr>
        <p:spPr>
          <a:xfrm>
            <a:off x="3109386" y="4647095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29FE4462-2006-08AC-808A-6FD60BD5B1F5}"/>
              </a:ext>
            </a:extLst>
          </p:cNvPr>
          <p:cNvSpPr/>
          <p:nvPr/>
        </p:nvSpPr>
        <p:spPr>
          <a:xfrm>
            <a:off x="1535703" y="2848511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6882681C-ECB4-6F8A-5606-CC45634F5EE3}"/>
              </a:ext>
            </a:extLst>
          </p:cNvPr>
          <p:cNvSpPr/>
          <p:nvPr/>
        </p:nvSpPr>
        <p:spPr>
          <a:xfrm>
            <a:off x="8268510" y="6450506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A2CC8EA6-28DC-4B1E-5447-F0373B1457E3}"/>
              </a:ext>
            </a:extLst>
          </p:cNvPr>
          <p:cNvSpPr/>
          <p:nvPr/>
        </p:nvSpPr>
        <p:spPr>
          <a:xfrm>
            <a:off x="5919281" y="3723718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FA082B-DD93-CC4F-E8B5-F22ECA33519A}"/>
              </a:ext>
            </a:extLst>
          </p:cNvPr>
          <p:cNvSpPr/>
          <p:nvPr/>
        </p:nvSpPr>
        <p:spPr>
          <a:xfrm>
            <a:off x="3296333" y="3922020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5EF899-29DC-201E-F890-98A60C7478EA}"/>
              </a:ext>
            </a:extLst>
          </p:cNvPr>
          <p:cNvSpPr/>
          <p:nvPr/>
        </p:nvSpPr>
        <p:spPr>
          <a:xfrm>
            <a:off x="4378851" y="3723718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D6E82589-886F-A18E-3F7F-E3579FB50070}"/>
              </a:ext>
            </a:extLst>
          </p:cNvPr>
          <p:cNvSpPr/>
          <p:nvPr/>
        </p:nvSpPr>
        <p:spPr>
          <a:xfrm>
            <a:off x="3625579" y="5561414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D8E0D189-45D0-BBAA-1922-FB2221E91D5B}"/>
              </a:ext>
            </a:extLst>
          </p:cNvPr>
          <p:cNvSpPr/>
          <p:nvPr/>
        </p:nvSpPr>
        <p:spPr>
          <a:xfrm>
            <a:off x="11053850" y="5561414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BEFD3B-711D-3BB8-4D87-702E733E5AED}"/>
              </a:ext>
            </a:extLst>
          </p:cNvPr>
          <p:cNvSpPr/>
          <p:nvPr/>
        </p:nvSpPr>
        <p:spPr>
          <a:xfrm>
            <a:off x="3625579" y="5746240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747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A5485-7989-5085-83B2-0A83724EE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95AEAF-5BB0-7C05-525F-3D0CBBD3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4"/>
            <a:ext cx="11994204" cy="1089498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Problème - correction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7955CF-4683-D2CD-7FF7-7C76629477D0}"/>
              </a:ext>
            </a:extLst>
          </p:cNvPr>
          <p:cNvSpPr txBox="1"/>
          <p:nvPr/>
        </p:nvSpPr>
        <p:spPr>
          <a:xfrm>
            <a:off x="2397117" y="1023277"/>
            <a:ext cx="28064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u="sng" dirty="0">
                <a:latin typeface="Arial" panose="020B0604020202020204" pitchFamily="34" charset="0"/>
                <a:cs typeface="Arial" panose="020B0604020202020204" pitchFamily="34" charset="0"/>
              </a:rPr>
              <a:t>Je réfléchis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BBD95B1-D8A6-B7F7-9386-E25DD59F7A34}"/>
              </a:ext>
            </a:extLst>
          </p:cNvPr>
          <p:cNvCxnSpPr>
            <a:cxnSpLocks/>
          </p:cNvCxnSpPr>
          <p:nvPr/>
        </p:nvCxnSpPr>
        <p:spPr>
          <a:xfrm>
            <a:off x="7611288" y="1394894"/>
            <a:ext cx="29642" cy="546310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Légende : encadrée à une bordure 4">
            <a:extLst>
              <a:ext uri="{FF2B5EF4-FFF2-40B4-BE49-F238E27FC236}">
                <a16:creationId xmlns:a16="http://schemas.microsoft.com/office/drawing/2014/main" id="{B68F92F3-7298-5616-D36B-6D24E44AC11F}"/>
              </a:ext>
            </a:extLst>
          </p:cNvPr>
          <p:cNvSpPr/>
          <p:nvPr/>
        </p:nvSpPr>
        <p:spPr>
          <a:xfrm>
            <a:off x="8630444" y="1276926"/>
            <a:ext cx="2611225" cy="793756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Trace un trait à 7 carreaux du bord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5796954-5893-4797-6CEC-186D9B78F641}"/>
              </a:ext>
            </a:extLst>
          </p:cNvPr>
          <p:cNvSpPr txBox="1"/>
          <p:nvPr/>
        </p:nvSpPr>
        <p:spPr>
          <a:xfrm>
            <a:off x="8601525" y="1023277"/>
            <a:ext cx="28064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u="sng" dirty="0">
                <a:latin typeface="Arial" panose="020B0604020202020204" pitchFamily="34" charset="0"/>
                <a:cs typeface="Arial" panose="020B0604020202020204" pitchFamily="34" charset="0"/>
              </a:rPr>
              <a:t>Je réponds</a:t>
            </a:r>
          </a:p>
        </p:txBody>
      </p:sp>
      <p:sp>
        <p:nvSpPr>
          <p:cNvPr id="9" name="Légende : encadrée à une bordure 8">
            <a:extLst>
              <a:ext uri="{FF2B5EF4-FFF2-40B4-BE49-F238E27FC236}">
                <a16:creationId xmlns:a16="http://schemas.microsoft.com/office/drawing/2014/main" id="{5CBB9115-855E-556C-20BE-E313BA59B70C}"/>
              </a:ext>
            </a:extLst>
          </p:cNvPr>
          <p:cNvSpPr/>
          <p:nvPr/>
        </p:nvSpPr>
        <p:spPr>
          <a:xfrm>
            <a:off x="2380493" y="1583922"/>
            <a:ext cx="2611225" cy="793756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Fais une phrase par opération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82B1E6-C159-D22C-8245-500A6CC8DED3}"/>
              </a:ext>
            </a:extLst>
          </p:cNvPr>
          <p:cNvSpPr txBox="1"/>
          <p:nvPr/>
        </p:nvSpPr>
        <p:spPr>
          <a:xfrm>
            <a:off x="-63060" y="1934604"/>
            <a:ext cx="8152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1. Je calcule la quantité d’ingrédients nécessaire pour 1 invité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0BC7B15-A18C-FC8D-88F0-985D893BF7BF}"/>
              </a:ext>
            </a:extLst>
          </p:cNvPr>
          <p:cNvSpPr txBox="1"/>
          <p:nvPr/>
        </p:nvSpPr>
        <p:spPr>
          <a:xfrm>
            <a:off x="29643" y="3124657"/>
            <a:ext cx="7511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2:4=0,5		3:4=0,75		5:4=1,25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4FB695A-932F-47B1-C6BA-FB9D87FD073F}"/>
              </a:ext>
            </a:extLst>
          </p:cNvPr>
          <p:cNvSpPr txBox="1"/>
          <p:nvPr/>
        </p:nvSpPr>
        <p:spPr>
          <a:xfrm>
            <a:off x="7640930" y="1940498"/>
            <a:ext cx="41320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1. 0,6 tarte ; 0,4 plat de viande ; 0,8 salade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676DF6-7C05-FA34-0D4C-F72F9B731F9A}"/>
              </a:ext>
            </a:extLst>
          </p:cNvPr>
          <p:cNvSpPr txBox="1"/>
          <p:nvPr/>
        </p:nvSpPr>
        <p:spPr>
          <a:xfrm>
            <a:off x="-63060" y="4069150"/>
            <a:ext cx="8280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2. Je calcule la quantité d’ingrédients nécessaire pour 19 invités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B301B2F-D15F-86EE-7D7C-402A51F30E69}"/>
              </a:ext>
            </a:extLst>
          </p:cNvPr>
          <p:cNvSpPr txBox="1"/>
          <p:nvPr/>
        </p:nvSpPr>
        <p:spPr>
          <a:xfrm>
            <a:off x="59284" y="5521656"/>
            <a:ext cx="7482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0,5x17=8,5	    0,75x17=12,75		1,25x17=21,25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BDFCCDD-B865-E907-754A-070B7103B93F}"/>
              </a:ext>
            </a:extLst>
          </p:cNvPr>
          <p:cNvSpPr txBox="1"/>
          <p:nvPr/>
        </p:nvSpPr>
        <p:spPr>
          <a:xfrm>
            <a:off x="7640930" y="4091535"/>
            <a:ext cx="45902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2. 8,5 donc 9 tartes</a:t>
            </a:r>
          </a:p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12,75 donc 13 plats de viande</a:t>
            </a:r>
          </a:p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21,25 donc 22 salades</a:t>
            </a:r>
          </a:p>
        </p:txBody>
      </p:sp>
    </p:spTree>
    <p:extLst>
      <p:ext uri="{BB962C8B-B14F-4D97-AF65-F5344CB8AC3E}">
        <p14:creationId xmlns:p14="http://schemas.microsoft.com/office/powerpoint/2010/main" val="283218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5" grpId="0" animBg="1"/>
      <p:bldP spid="5" grpId="1" animBg="1"/>
      <p:bldP spid="8" grpId="0"/>
      <p:bldP spid="9" grpId="0" animBg="1"/>
      <p:bldP spid="9" grpId="1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18867</TotalTime>
  <Words>891</Words>
  <Application>Microsoft Office PowerPoint</Application>
  <PresentationFormat>Grand écran</PresentationFormat>
  <Paragraphs>121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Thème Office</vt:lpstr>
      <vt:lpstr>Présentation PowerPoint</vt:lpstr>
      <vt:lpstr>Le vocabulaire à apprendre</vt:lpstr>
      <vt:lpstr>Les fonctions grammaticales</vt:lpstr>
      <vt:lpstr>Les classes grammaticales</vt:lpstr>
      <vt:lpstr>Conjugue le verbe « avoir » au passé composé.</vt:lpstr>
      <vt:lpstr>Problème pour s’entraîner La calculatrice est autorisée en CM1</vt:lpstr>
      <vt:lpstr>Problème pour s’entraîner - correction</vt:lpstr>
      <vt:lpstr>Le vocabulaire à apprendre</vt:lpstr>
      <vt:lpstr>Transposition</vt:lpstr>
      <vt:lpstr>Analyse grammaticale</vt:lpstr>
      <vt:lpstr>Conjugue le verbe « avoir » au passé composé.</vt:lpstr>
      <vt:lpstr>Présentation PowerPoint</vt:lpstr>
      <vt:lpstr>Vocabulaire de la dictée</vt:lpstr>
      <vt:lpstr>Problème La calculatrice est autorisée en CM1</vt:lpstr>
      <vt:lpstr>Calcul mental</vt:lpstr>
      <vt:lpstr>Dictée</vt:lpstr>
      <vt:lpstr>Dictée – fin</vt:lpstr>
      <vt:lpstr>Problème - correction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 escoin</dc:creator>
  <cp:lastModifiedBy>Timekeeper Peyton</cp:lastModifiedBy>
  <cp:revision>174</cp:revision>
  <dcterms:created xsi:type="dcterms:W3CDTF">2024-09-15T19:35:32Z</dcterms:created>
  <dcterms:modified xsi:type="dcterms:W3CDTF">2026-03-29T10:43:45Z</dcterms:modified>
</cp:coreProperties>
</file>