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316" r:id="rId8"/>
    <p:sldId id="341" r:id="rId9"/>
    <p:sldId id="265" r:id="rId10"/>
    <p:sldId id="266" r:id="rId11"/>
    <p:sldId id="324" r:id="rId12"/>
    <p:sldId id="268" r:id="rId13"/>
    <p:sldId id="338" r:id="rId14"/>
    <p:sldId id="342" r:id="rId15"/>
    <p:sldId id="282" r:id="rId16"/>
    <p:sldId id="273" r:id="rId17"/>
    <p:sldId id="278" r:id="rId18"/>
    <p:sldId id="343"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2599"/>
    <a:srgbClr val="FF33CC"/>
    <a:srgbClr val="FA16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5DCA4F-9714-F53D-CD1D-4B92CA6E5BF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388A76C-5928-C2B3-9DF6-6BFB4BB6D9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4AE8D35-B38B-3094-6817-7B6753F7EEA2}"/>
              </a:ext>
            </a:extLst>
          </p:cNvPr>
          <p:cNvSpPr>
            <a:spLocks noGrp="1"/>
          </p:cNvSpPr>
          <p:nvPr>
            <p:ph type="dt" sz="half" idx="10"/>
          </p:nvPr>
        </p:nvSpPr>
        <p:spPr/>
        <p:txBody>
          <a:bodyPr/>
          <a:lstStyle/>
          <a:p>
            <a:fld id="{DA370A76-1CF7-40C0-8E49-0E06B08012A8}" type="datetimeFigureOut">
              <a:rPr lang="fr-FR" smtClean="0"/>
              <a:t>23/02/2026</a:t>
            </a:fld>
            <a:endParaRPr lang="fr-FR" dirty="0"/>
          </a:p>
        </p:txBody>
      </p:sp>
      <p:sp>
        <p:nvSpPr>
          <p:cNvPr id="5" name="Espace réservé du pied de page 4">
            <a:extLst>
              <a:ext uri="{FF2B5EF4-FFF2-40B4-BE49-F238E27FC236}">
                <a16:creationId xmlns:a16="http://schemas.microsoft.com/office/drawing/2014/main" id="{F174126A-E650-C1E9-2607-02FE817E95CE}"/>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DDB05BAE-B6FB-FD1D-51EC-0A7224C357A4}"/>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221962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4A27E9-68F0-316E-4D7A-AAEB4E0CE0F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FD1E4F2-203D-A29C-063B-F94B09BABA1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3BC250-1538-4EC6-8431-574F4D4BFA5E}"/>
              </a:ext>
            </a:extLst>
          </p:cNvPr>
          <p:cNvSpPr>
            <a:spLocks noGrp="1"/>
          </p:cNvSpPr>
          <p:nvPr>
            <p:ph type="dt" sz="half" idx="10"/>
          </p:nvPr>
        </p:nvSpPr>
        <p:spPr/>
        <p:txBody>
          <a:bodyPr/>
          <a:lstStyle/>
          <a:p>
            <a:fld id="{DA370A76-1CF7-40C0-8E49-0E06B08012A8}" type="datetimeFigureOut">
              <a:rPr lang="fr-FR" smtClean="0"/>
              <a:t>23/02/2026</a:t>
            </a:fld>
            <a:endParaRPr lang="fr-FR" dirty="0"/>
          </a:p>
        </p:txBody>
      </p:sp>
      <p:sp>
        <p:nvSpPr>
          <p:cNvPr id="5" name="Espace réservé du pied de page 4">
            <a:extLst>
              <a:ext uri="{FF2B5EF4-FFF2-40B4-BE49-F238E27FC236}">
                <a16:creationId xmlns:a16="http://schemas.microsoft.com/office/drawing/2014/main" id="{4158A096-0D52-E8B7-2D51-B85645088C2A}"/>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54B96140-4F48-43E6-0611-B47EE522C2F9}"/>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357113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080751-877D-A6E2-C463-71176A38F28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E13259C-19E7-15D7-AD26-4E193C6C97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2AE66E7-3DCC-CC9E-24C7-4A68B2052AC1}"/>
              </a:ext>
            </a:extLst>
          </p:cNvPr>
          <p:cNvSpPr>
            <a:spLocks noGrp="1"/>
          </p:cNvSpPr>
          <p:nvPr>
            <p:ph type="dt" sz="half" idx="10"/>
          </p:nvPr>
        </p:nvSpPr>
        <p:spPr/>
        <p:txBody>
          <a:bodyPr/>
          <a:lstStyle/>
          <a:p>
            <a:fld id="{DA370A76-1CF7-40C0-8E49-0E06B08012A8}" type="datetimeFigureOut">
              <a:rPr lang="fr-FR" smtClean="0"/>
              <a:t>23/02/2026</a:t>
            </a:fld>
            <a:endParaRPr lang="fr-FR" dirty="0"/>
          </a:p>
        </p:txBody>
      </p:sp>
      <p:sp>
        <p:nvSpPr>
          <p:cNvPr id="5" name="Espace réservé du pied de page 4">
            <a:extLst>
              <a:ext uri="{FF2B5EF4-FFF2-40B4-BE49-F238E27FC236}">
                <a16:creationId xmlns:a16="http://schemas.microsoft.com/office/drawing/2014/main" id="{81CA43F9-D3CA-5EF0-F725-5FB850D2FC27}"/>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015EDAA5-E9E9-5EF2-2148-62C094AF9A4B}"/>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364607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D219D0-94A5-5089-94F1-EBF7301546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9CD37AE-6239-C10A-5222-07E7A4A432B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080E3B7-76C9-D3AB-218A-325C2A5204E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5B7FF1B-6C89-C47C-8B44-FB476CAFCB5A}"/>
              </a:ext>
            </a:extLst>
          </p:cNvPr>
          <p:cNvSpPr>
            <a:spLocks noGrp="1"/>
          </p:cNvSpPr>
          <p:nvPr>
            <p:ph type="dt" sz="half" idx="10"/>
          </p:nvPr>
        </p:nvSpPr>
        <p:spPr/>
        <p:txBody>
          <a:bodyPr/>
          <a:lstStyle/>
          <a:p>
            <a:fld id="{DA370A76-1CF7-40C0-8E49-0E06B08012A8}" type="datetimeFigureOut">
              <a:rPr lang="fr-FR" smtClean="0"/>
              <a:t>23/02/2026</a:t>
            </a:fld>
            <a:endParaRPr lang="fr-FR" dirty="0"/>
          </a:p>
        </p:txBody>
      </p:sp>
      <p:sp>
        <p:nvSpPr>
          <p:cNvPr id="6" name="Espace réservé du pied de page 5">
            <a:extLst>
              <a:ext uri="{FF2B5EF4-FFF2-40B4-BE49-F238E27FC236}">
                <a16:creationId xmlns:a16="http://schemas.microsoft.com/office/drawing/2014/main" id="{8DD8F4DD-6784-86F9-72C5-EC9A1A7FC402}"/>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F9BC1006-79DD-4C73-7ABD-B367274B84C8}"/>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247455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513D9C-1E6E-ECB9-D88B-A8E4DB3CC9F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667C0B4-50AE-9C2D-8046-0BC3F33F2E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AE0C0ED-D49C-B2F1-5F5A-328BDB8F68E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4A905F8-8895-F291-E608-793F6D6D8D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C97CAB3-6BAC-A189-F551-B8A580697A0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8110492-8AD9-BEE2-0E9D-074F3FBB97DE}"/>
              </a:ext>
            </a:extLst>
          </p:cNvPr>
          <p:cNvSpPr>
            <a:spLocks noGrp="1"/>
          </p:cNvSpPr>
          <p:nvPr>
            <p:ph type="dt" sz="half" idx="10"/>
          </p:nvPr>
        </p:nvSpPr>
        <p:spPr/>
        <p:txBody>
          <a:bodyPr/>
          <a:lstStyle/>
          <a:p>
            <a:fld id="{DA370A76-1CF7-40C0-8E49-0E06B08012A8}" type="datetimeFigureOut">
              <a:rPr lang="fr-FR" smtClean="0"/>
              <a:t>23/02/2026</a:t>
            </a:fld>
            <a:endParaRPr lang="fr-FR" dirty="0"/>
          </a:p>
        </p:txBody>
      </p:sp>
      <p:sp>
        <p:nvSpPr>
          <p:cNvPr id="8" name="Espace réservé du pied de page 7">
            <a:extLst>
              <a:ext uri="{FF2B5EF4-FFF2-40B4-BE49-F238E27FC236}">
                <a16:creationId xmlns:a16="http://schemas.microsoft.com/office/drawing/2014/main" id="{E7632CED-A780-D116-B0D2-A861769B055A}"/>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a16="http://schemas.microsoft.com/office/drawing/2014/main" id="{44088165-ED02-ED24-EF36-43DA566F555D}"/>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226063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D5E5D7-F809-CFA9-0F4B-9C4C58094A5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95C7298-1FEC-088E-A1B9-82399D0FFB78}"/>
              </a:ext>
            </a:extLst>
          </p:cNvPr>
          <p:cNvSpPr>
            <a:spLocks noGrp="1"/>
          </p:cNvSpPr>
          <p:nvPr>
            <p:ph type="dt" sz="half" idx="10"/>
          </p:nvPr>
        </p:nvSpPr>
        <p:spPr/>
        <p:txBody>
          <a:bodyPr/>
          <a:lstStyle/>
          <a:p>
            <a:fld id="{DA370A76-1CF7-40C0-8E49-0E06B08012A8}" type="datetimeFigureOut">
              <a:rPr lang="fr-FR" smtClean="0"/>
              <a:t>23/02/2026</a:t>
            </a:fld>
            <a:endParaRPr lang="fr-FR" dirty="0"/>
          </a:p>
        </p:txBody>
      </p:sp>
      <p:sp>
        <p:nvSpPr>
          <p:cNvPr id="4" name="Espace réservé du pied de page 3">
            <a:extLst>
              <a:ext uri="{FF2B5EF4-FFF2-40B4-BE49-F238E27FC236}">
                <a16:creationId xmlns:a16="http://schemas.microsoft.com/office/drawing/2014/main" id="{626C9FA5-CA82-9649-50C1-5C5EB7444298}"/>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52F619F2-907F-D8E6-50A8-0689572E5EA0}"/>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1132414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AF4C120-E050-1AFE-994D-BA3A43DCA36E}"/>
              </a:ext>
            </a:extLst>
          </p:cNvPr>
          <p:cNvSpPr>
            <a:spLocks noGrp="1"/>
          </p:cNvSpPr>
          <p:nvPr>
            <p:ph type="dt" sz="half" idx="10"/>
          </p:nvPr>
        </p:nvSpPr>
        <p:spPr/>
        <p:txBody>
          <a:bodyPr/>
          <a:lstStyle/>
          <a:p>
            <a:fld id="{DA370A76-1CF7-40C0-8E49-0E06B08012A8}" type="datetimeFigureOut">
              <a:rPr lang="fr-FR" smtClean="0"/>
              <a:t>23/02/2026</a:t>
            </a:fld>
            <a:endParaRPr lang="fr-FR" dirty="0"/>
          </a:p>
        </p:txBody>
      </p:sp>
      <p:sp>
        <p:nvSpPr>
          <p:cNvPr id="3" name="Espace réservé du pied de page 2">
            <a:extLst>
              <a:ext uri="{FF2B5EF4-FFF2-40B4-BE49-F238E27FC236}">
                <a16:creationId xmlns:a16="http://schemas.microsoft.com/office/drawing/2014/main" id="{E3585DCF-77A2-1694-933C-35269D95DBDA}"/>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9AA618E-3C3E-8051-E639-E915B0C8D957}"/>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661194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2D9E35-C39F-970F-DC54-F4FC3666A2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A932EB1-5F91-C35E-1B93-F5E3249D8A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40D9572-6BCE-2ABE-32C6-08B32835EB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AA57DB2-29F5-E1C4-A6EB-7961C491D5F7}"/>
              </a:ext>
            </a:extLst>
          </p:cNvPr>
          <p:cNvSpPr>
            <a:spLocks noGrp="1"/>
          </p:cNvSpPr>
          <p:nvPr>
            <p:ph type="dt" sz="half" idx="10"/>
          </p:nvPr>
        </p:nvSpPr>
        <p:spPr/>
        <p:txBody>
          <a:bodyPr/>
          <a:lstStyle/>
          <a:p>
            <a:fld id="{DA370A76-1CF7-40C0-8E49-0E06B08012A8}" type="datetimeFigureOut">
              <a:rPr lang="fr-FR" smtClean="0"/>
              <a:t>23/02/2026</a:t>
            </a:fld>
            <a:endParaRPr lang="fr-FR" dirty="0"/>
          </a:p>
        </p:txBody>
      </p:sp>
      <p:sp>
        <p:nvSpPr>
          <p:cNvPr id="6" name="Espace réservé du pied de page 5">
            <a:extLst>
              <a:ext uri="{FF2B5EF4-FFF2-40B4-BE49-F238E27FC236}">
                <a16:creationId xmlns:a16="http://schemas.microsoft.com/office/drawing/2014/main" id="{E00D18F0-0675-D22D-29D9-2A4A5978B52C}"/>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2231111A-FBC6-98DE-037C-ABE9F3F60623}"/>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1673625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343204-4184-55E5-952E-8E5A9799B75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0C6EC79-F8BB-3FBC-C7E9-77C464A23A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E9AD80A3-94FB-A6A9-A2A4-1180DA83D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68F12EF-BFF7-3431-867F-5F326A898C96}"/>
              </a:ext>
            </a:extLst>
          </p:cNvPr>
          <p:cNvSpPr>
            <a:spLocks noGrp="1"/>
          </p:cNvSpPr>
          <p:nvPr>
            <p:ph type="dt" sz="half" idx="10"/>
          </p:nvPr>
        </p:nvSpPr>
        <p:spPr/>
        <p:txBody>
          <a:bodyPr/>
          <a:lstStyle/>
          <a:p>
            <a:fld id="{DA370A76-1CF7-40C0-8E49-0E06B08012A8}" type="datetimeFigureOut">
              <a:rPr lang="fr-FR" smtClean="0"/>
              <a:t>23/02/2026</a:t>
            </a:fld>
            <a:endParaRPr lang="fr-FR" dirty="0"/>
          </a:p>
        </p:txBody>
      </p:sp>
      <p:sp>
        <p:nvSpPr>
          <p:cNvPr id="6" name="Espace réservé du pied de page 5">
            <a:extLst>
              <a:ext uri="{FF2B5EF4-FFF2-40B4-BE49-F238E27FC236}">
                <a16:creationId xmlns:a16="http://schemas.microsoft.com/office/drawing/2014/main" id="{3E339132-6C25-9406-D170-8FF5E3BA0410}"/>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7E08882F-53B5-0779-DE2A-A73F53ECA392}"/>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4177890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CE076-AA14-66F5-2430-B95CF16D2FD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A4CEB0D-B7B8-9A4D-E981-9296C54CBCB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14C59D6-B5C0-561A-FC92-A74A9C81858A}"/>
              </a:ext>
            </a:extLst>
          </p:cNvPr>
          <p:cNvSpPr>
            <a:spLocks noGrp="1"/>
          </p:cNvSpPr>
          <p:nvPr>
            <p:ph type="dt" sz="half" idx="10"/>
          </p:nvPr>
        </p:nvSpPr>
        <p:spPr/>
        <p:txBody>
          <a:bodyPr/>
          <a:lstStyle/>
          <a:p>
            <a:fld id="{DA370A76-1CF7-40C0-8E49-0E06B08012A8}" type="datetimeFigureOut">
              <a:rPr lang="fr-FR" smtClean="0"/>
              <a:t>23/02/2026</a:t>
            </a:fld>
            <a:endParaRPr lang="fr-FR" dirty="0"/>
          </a:p>
        </p:txBody>
      </p:sp>
      <p:sp>
        <p:nvSpPr>
          <p:cNvPr id="5" name="Espace réservé du pied de page 4">
            <a:extLst>
              <a:ext uri="{FF2B5EF4-FFF2-40B4-BE49-F238E27FC236}">
                <a16:creationId xmlns:a16="http://schemas.microsoft.com/office/drawing/2014/main" id="{68749E26-E070-59E9-DC5D-9209CD58A2F8}"/>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32F142CB-2D93-12E5-6102-B182553D6DE3}"/>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4016306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E21AA5D-2189-7A64-40A9-4D52DE2BEB9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E958396-CFD4-E4EE-2C0D-7B800EC13C8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0BC592-5A32-FCCE-7D1A-0A243A4C8FA5}"/>
              </a:ext>
            </a:extLst>
          </p:cNvPr>
          <p:cNvSpPr>
            <a:spLocks noGrp="1"/>
          </p:cNvSpPr>
          <p:nvPr>
            <p:ph type="dt" sz="half" idx="10"/>
          </p:nvPr>
        </p:nvSpPr>
        <p:spPr/>
        <p:txBody>
          <a:bodyPr/>
          <a:lstStyle/>
          <a:p>
            <a:fld id="{DA370A76-1CF7-40C0-8E49-0E06B08012A8}" type="datetimeFigureOut">
              <a:rPr lang="fr-FR" smtClean="0"/>
              <a:t>23/02/2026</a:t>
            </a:fld>
            <a:endParaRPr lang="fr-FR" dirty="0"/>
          </a:p>
        </p:txBody>
      </p:sp>
      <p:sp>
        <p:nvSpPr>
          <p:cNvPr id="5" name="Espace réservé du pied de page 4">
            <a:extLst>
              <a:ext uri="{FF2B5EF4-FFF2-40B4-BE49-F238E27FC236}">
                <a16:creationId xmlns:a16="http://schemas.microsoft.com/office/drawing/2014/main" id="{C4CAC671-1859-A02A-BBD5-13FB2DA49E6A}"/>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C0BB2848-DF46-CADF-1C88-9875C58EB4AA}"/>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1846548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457C7EA-F4BB-B29D-6095-C85FECFE66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518EE29-7633-2E92-5544-887601AB6B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DDA6A3F-3DE9-7266-4BF2-961AAAD3DF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70A76-1CF7-40C0-8E49-0E06B08012A8}" type="datetimeFigureOut">
              <a:rPr lang="fr-FR" smtClean="0"/>
              <a:t>23/02/2026</a:t>
            </a:fld>
            <a:endParaRPr lang="fr-FR" dirty="0"/>
          </a:p>
        </p:txBody>
      </p:sp>
      <p:sp>
        <p:nvSpPr>
          <p:cNvPr id="5" name="Espace réservé du pied de page 4">
            <a:extLst>
              <a:ext uri="{FF2B5EF4-FFF2-40B4-BE49-F238E27FC236}">
                <a16:creationId xmlns:a16="http://schemas.microsoft.com/office/drawing/2014/main" id="{4DCEF2A8-A5D6-7967-E3D0-1B7D7707A9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9ABD4B28-8C0A-214C-84A9-DC8D1913BD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15913B-84BD-41BF-99AA-4B8D57489B80}" type="slidenum">
              <a:rPr lang="fr-FR" smtClean="0"/>
              <a:t>‹N°›</a:t>
            </a:fld>
            <a:endParaRPr lang="fr-FR" dirty="0"/>
          </a:p>
        </p:txBody>
      </p:sp>
    </p:spTree>
    <p:extLst>
      <p:ext uri="{BB962C8B-B14F-4D97-AF65-F5344CB8AC3E}">
        <p14:creationId xmlns:p14="http://schemas.microsoft.com/office/powerpoint/2010/main" val="2168157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ZoneTexte 8">
            <a:extLst>
              <a:ext uri="{FF2B5EF4-FFF2-40B4-BE49-F238E27FC236}">
                <a16:creationId xmlns:a16="http://schemas.microsoft.com/office/drawing/2014/main" id="{94E71ADA-AAD1-4C2E-7447-256BF8E11271}"/>
              </a:ext>
            </a:extLst>
          </p:cNvPr>
          <p:cNvSpPr txBox="1"/>
          <p:nvPr/>
        </p:nvSpPr>
        <p:spPr>
          <a:xfrm>
            <a:off x="638882" y="639193"/>
            <a:ext cx="3571810" cy="357351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100" kern="1200" dirty="0">
                <a:solidFill>
                  <a:schemeClr val="tx1"/>
                </a:solidFill>
                <a:latin typeface="+mj-lt"/>
                <a:ea typeface="+mj-ea"/>
                <a:cs typeface="+mj-cs"/>
              </a:rPr>
              <a:t>Les grottes de Lascaux</a:t>
            </a:r>
          </a:p>
        </p:txBody>
      </p:sp>
      <p:sp>
        <p:nvSpPr>
          <p:cNvPr id="6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Image 2">
            <a:extLst>
              <a:ext uri="{FF2B5EF4-FFF2-40B4-BE49-F238E27FC236}">
                <a16:creationId xmlns:a16="http://schemas.microsoft.com/office/drawing/2014/main" id="{54EF7120-0B52-C2B8-713F-C7492E077361}"/>
              </a:ext>
            </a:extLst>
          </p:cNvPr>
          <p:cNvPicPr>
            <a:picLocks noChangeAspect="1"/>
          </p:cNvPicPr>
          <p:nvPr/>
        </p:nvPicPr>
        <p:blipFill>
          <a:blip r:embed="rId2">
            <a:extLst>
              <a:ext uri="{28A0092B-C50C-407E-A947-70E740481C1C}">
                <a14:useLocalDpi xmlns:a14="http://schemas.microsoft.com/office/drawing/2010/main" val="0"/>
              </a:ext>
            </a:extLst>
          </a:blip>
          <a:srcRect l="10195" r="10195"/>
          <a:stretch/>
        </p:blipFill>
        <p:spPr>
          <a:xfrm>
            <a:off x="4899037" y="640080"/>
            <a:ext cx="6725133" cy="5550408"/>
          </a:xfrm>
          <a:prstGeom prst="rect">
            <a:avLst/>
          </a:prstGeom>
        </p:spPr>
      </p:pic>
    </p:spTree>
    <p:extLst>
      <p:ext uri="{BB962C8B-B14F-4D97-AF65-F5344CB8AC3E}">
        <p14:creationId xmlns:p14="http://schemas.microsoft.com/office/powerpoint/2010/main" val="3647727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2753" y="1122214"/>
            <a:ext cx="5330757" cy="6460230"/>
          </a:xfrm>
          <a:prstGeom prst="rect">
            <a:avLst/>
          </a:prstGeom>
          <a:noFill/>
        </p:spPr>
        <p:txBody>
          <a:bodyPr wrap="square" rtlCol="0">
            <a:spAutoFit/>
          </a:bodyPr>
          <a:lstStyle/>
          <a:p>
            <a:pPr>
              <a:lnSpc>
                <a:spcPct val="150000"/>
              </a:lnSpc>
            </a:pPr>
            <a:r>
              <a:rPr lang="fr-FR" sz="4000" dirty="0">
                <a:solidFill>
                  <a:srgbClr val="0070C0"/>
                </a:solidFill>
              </a:rPr>
              <a:t>une pensée (nc)</a:t>
            </a:r>
          </a:p>
          <a:p>
            <a:pPr>
              <a:lnSpc>
                <a:spcPct val="150000"/>
              </a:lnSpc>
            </a:pPr>
            <a:r>
              <a:rPr lang="fr-FR" sz="4000" dirty="0">
                <a:solidFill>
                  <a:srgbClr val="0070C0"/>
                </a:solidFill>
              </a:rPr>
              <a:t>un regard (nc)</a:t>
            </a:r>
          </a:p>
          <a:p>
            <a:pPr>
              <a:lnSpc>
                <a:spcPct val="150000"/>
              </a:lnSpc>
            </a:pPr>
            <a:r>
              <a:rPr lang="fr-FR" sz="4000" dirty="0">
                <a:solidFill>
                  <a:srgbClr val="F92599"/>
                </a:solidFill>
              </a:rPr>
              <a:t>lentement (adv)</a:t>
            </a:r>
          </a:p>
          <a:p>
            <a:pPr>
              <a:lnSpc>
                <a:spcPct val="150000"/>
              </a:lnSpc>
            </a:pPr>
            <a:r>
              <a:rPr lang="fr-FR" sz="4000" dirty="0">
                <a:solidFill>
                  <a:srgbClr val="F92599"/>
                </a:solidFill>
              </a:rPr>
              <a:t>toujours (adv)</a:t>
            </a:r>
          </a:p>
          <a:p>
            <a:pPr>
              <a:lnSpc>
                <a:spcPct val="150000"/>
              </a:lnSpc>
            </a:pPr>
            <a:r>
              <a:rPr lang="fr-FR" sz="4000" dirty="0">
                <a:solidFill>
                  <a:srgbClr val="F92599"/>
                </a:solidFill>
              </a:rPr>
              <a:t>longtemps (adv) </a:t>
            </a:r>
          </a:p>
          <a:p>
            <a:pPr>
              <a:lnSpc>
                <a:spcPct val="150000"/>
              </a:lnSpc>
            </a:pPr>
            <a:r>
              <a:rPr lang="fr-FR" sz="4000" dirty="0"/>
              <a:t>d’autre part</a:t>
            </a:r>
          </a:p>
          <a:p>
            <a:pPr>
              <a:lnSpc>
                <a:spcPct val="150000"/>
              </a:lnSpc>
            </a:pPr>
            <a:endParaRPr lang="fr-FR" sz="4000" dirty="0">
              <a:solidFill>
                <a:schemeClr val="accent2">
                  <a:lumMod val="50000"/>
                </a:schemeClr>
              </a:solidFill>
            </a:endParaRPr>
          </a:p>
        </p:txBody>
      </p:sp>
      <p:sp>
        <p:nvSpPr>
          <p:cNvPr id="6" name="ZoneTexte 5">
            <a:extLst>
              <a:ext uri="{FF2B5EF4-FFF2-40B4-BE49-F238E27FC236}">
                <a16:creationId xmlns:a16="http://schemas.microsoft.com/office/drawing/2014/main" id="{4E79987F-3D43-4DDD-AD07-5A8B04CC2A68}"/>
              </a:ext>
            </a:extLst>
          </p:cNvPr>
          <p:cNvSpPr txBox="1"/>
          <p:nvPr/>
        </p:nvSpPr>
        <p:spPr>
          <a:xfrm>
            <a:off x="6637960" y="2177618"/>
            <a:ext cx="5330757" cy="3882601"/>
          </a:xfrm>
          <a:prstGeom prst="rect">
            <a:avLst/>
          </a:prstGeom>
          <a:noFill/>
        </p:spPr>
        <p:txBody>
          <a:bodyPr wrap="square" rtlCol="0">
            <a:spAutoFit/>
          </a:bodyPr>
          <a:lstStyle/>
          <a:p>
            <a:pPr>
              <a:lnSpc>
                <a:spcPts val="6000"/>
              </a:lnSpc>
            </a:pPr>
            <a:r>
              <a:rPr lang="fr-FR" sz="4000" dirty="0">
                <a:solidFill>
                  <a:srgbClr val="F92599"/>
                </a:solidFill>
              </a:rPr>
              <a:t>naturellement (adv)</a:t>
            </a:r>
          </a:p>
          <a:p>
            <a:pPr>
              <a:lnSpc>
                <a:spcPts val="6000"/>
              </a:lnSpc>
            </a:pPr>
            <a:r>
              <a:rPr lang="fr-FR" sz="4000" dirty="0">
                <a:solidFill>
                  <a:srgbClr val="0070C0"/>
                </a:solidFill>
              </a:rPr>
              <a:t>une fresque (nc)</a:t>
            </a:r>
          </a:p>
          <a:p>
            <a:pPr>
              <a:lnSpc>
                <a:spcPts val="6000"/>
              </a:lnSpc>
            </a:pPr>
            <a:r>
              <a:rPr lang="fr-FR" sz="4000" dirty="0"/>
              <a:t>grand-chose</a:t>
            </a:r>
          </a:p>
          <a:p>
            <a:pPr>
              <a:lnSpc>
                <a:spcPts val="6000"/>
              </a:lnSpc>
            </a:pPr>
            <a:r>
              <a:rPr lang="fr-FR" sz="4000" dirty="0">
                <a:solidFill>
                  <a:srgbClr val="0070C0"/>
                </a:solidFill>
              </a:rPr>
              <a:t>le mystère (nc)</a:t>
            </a:r>
          </a:p>
          <a:p>
            <a:pPr>
              <a:lnSpc>
                <a:spcPts val="6000"/>
              </a:lnSpc>
            </a:pPr>
            <a:r>
              <a:rPr lang="fr-FR" sz="4000" dirty="0">
                <a:solidFill>
                  <a:srgbClr val="0070C0"/>
                </a:solidFill>
              </a:rPr>
              <a:t>une grotte (nc)</a:t>
            </a:r>
          </a:p>
        </p:txBody>
      </p:sp>
    </p:spTree>
    <p:extLst>
      <p:ext uri="{BB962C8B-B14F-4D97-AF65-F5344CB8AC3E}">
        <p14:creationId xmlns:p14="http://schemas.microsoft.com/office/powerpoint/2010/main" val="351312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fonctions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 y="2968874"/>
            <a:ext cx="12192001" cy="920252"/>
          </a:xfrm>
          <a:prstGeom prst="rect">
            <a:avLst/>
          </a:prstGeom>
          <a:noFill/>
        </p:spPr>
        <p:txBody>
          <a:bodyPr wrap="square" rtlCol="0">
            <a:spAutoFit/>
          </a:bodyPr>
          <a:lstStyle/>
          <a:p>
            <a:pPr algn="ctr">
              <a:lnSpc>
                <a:spcPct val="150000"/>
              </a:lnSpc>
            </a:pPr>
            <a:r>
              <a:rPr lang="fr-FR" sz="4000" dirty="0"/>
              <a:t>Naturellement, un œil exercé comprend les fresques.</a:t>
            </a:r>
          </a:p>
        </p:txBody>
      </p:sp>
      <p:cxnSp>
        <p:nvCxnSpPr>
          <p:cNvPr id="6" name="Connecteur droit 5">
            <a:extLst>
              <a:ext uri="{FF2B5EF4-FFF2-40B4-BE49-F238E27FC236}">
                <a16:creationId xmlns:a16="http://schemas.microsoft.com/office/drawing/2014/main" id="{869666B3-FDCC-71DE-9E1E-F3AE7295B13B}"/>
              </a:ext>
            </a:extLst>
          </p:cNvPr>
          <p:cNvCxnSpPr>
            <a:cxnSpLocks/>
          </p:cNvCxnSpPr>
          <p:nvPr/>
        </p:nvCxnSpPr>
        <p:spPr>
          <a:xfrm>
            <a:off x="6810103" y="3794074"/>
            <a:ext cx="202038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17EA542E-F8D5-7D43-EEF3-B00F2F9AAD43}"/>
              </a:ext>
            </a:extLst>
          </p:cNvPr>
          <p:cNvCxnSpPr>
            <a:cxnSpLocks/>
          </p:cNvCxnSpPr>
          <p:nvPr/>
        </p:nvCxnSpPr>
        <p:spPr>
          <a:xfrm flipV="1">
            <a:off x="3785419" y="3786055"/>
            <a:ext cx="2846447" cy="3655"/>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3E34B68D-E8BA-41B3-B9FB-7B548D115E28}"/>
              </a:ext>
            </a:extLst>
          </p:cNvPr>
          <p:cNvCxnSpPr>
            <a:cxnSpLocks/>
          </p:cNvCxnSpPr>
          <p:nvPr/>
        </p:nvCxnSpPr>
        <p:spPr>
          <a:xfrm>
            <a:off x="714103" y="3789710"/>
            <a:ext cx="2697691"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0A8F67F3-E5CE-4A90-A3C2-F7DCF5608E1D}"/>
              </a:ext>
            </a:extLst>
          </p:cNvPr>
          <p:cNvSpPr txBox="1"/>
          <p:nvPr/>
        </p:nvSpPr>
        <p:spPr>
          <a:xfrm>
            <a:off x="1835646" y="3786055"/>
            <a:ext cx="865762" cy="369332"/>
          </a:xfrm>
          <a:prstGeom prst="rect">
            <a:avLst/>
          </a:prstGeom>
          <a:noFill/>
        </p:spPr>
        <p:txBody>
          <a:bodyPr wrap="square" rtlCol="0">
            <a:spAutoFit/>
          </a:bodyPr>
          <a:lstStyle/>
          <a:p>
            <a:r>
              <a:rPr lang="fr-FR" dirty="0"/>
              <a:t>CCM</a:t>
            </a:r>
          </a:p>
        </p:txBody>
      </p:sp>
      <p:cxnSp>
        <p:nvCxnSpPr>
          <p:cNvPr id="8" name="Connecteur droit 7">
            <a:extLst>
              <a:ext uri="{FF2B5EF4-FFF2-40B4-BE49-F238E27FC236}">
                <a16:creationId xmlns:a16="http://schemas.microsoft.com/office/drawing/2014/main" id="{0112C7A1-74D5-3A03-0788-0C28F1746B73}"/>
              </a:ext>
            </a:extLst>
          </p:cNvPr>
          <p:cNvCxnSpPr>
            <a:cxnSpLocks/>
          </p:cNvCxnSpPr>
          <p:nvPr/>
        </p:nvCxnSpPr>
        <p:spPr>
          <a:xfrm flipV="1">
            <a:off x="8961120" y="3786055"/>
            <a:ext cx="2516777" cy="8019"/>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D036733E-B087-94EC-D663-B06EB15001E8}"/>
              </a:ext>
            </a:extLst>
          </p:cNvPr>
          <p:cNvSpPr txBox="1"/>
          <p:nvPr/>
        </p:nvSpPr>
        <p:spPr>
          <a:xfrm>
            <a:off x="9923473" y="3889126"/>
            <a:ext cx="865762" cy="369332"/>
          </a:xfrm>
          <a:prstGeom prst="rect">
            <a:avLst/>
          </a:prstGeom>
          <a:noFill/>
        </p:spPr>
        <p:txBody>
          <a:bodyPr wrap="square" rtlCol="0">
            <a:spAutoFit/>
          </a:bodyPr>
          <a:lstStyle/>
          <a:p>
            <a:r>
              <a:rPr lang="fr-FR" dirty="0"/>
              <a:t>COD</a:t>
            </a:r>
          </a:p>
        </p:txBody>
      </p:sp>
    </p:spTree>
    <p:extLst>
      <p:ext uri="{BB962C8B-B14F-4D97-AF65-F5344CB8AC3E}">
        <p14:creationId xmlns:p14="http://schemas.microsoft.com/office/powerpoint/2010/main" val="240050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7"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classes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958993"/>
            <a:ext cx="11887200" cy="1151084"/>
          </a:xfrm>
          <a:prstGeom prst="rect">
            <a:avLst/>
          </a:prstGeom>
          <a:noFill/>
        </p:spPr>
        <p:txBody>
          <a:bodyPr wrap="square" rtlCol="0">
            <a:spAutoFit/>
          </a:bodyPr>
          <a:lstStyle/>
          <a:p>
            <a:pPr algn="ctr">
              <a:lnSpc>
                <a:spcPct val="200000"/>
              </a:lnSpc>
            </a:pPr>
            <a:r>
              <a:rPr lang="fr-FR" sz="4000" dirty="0"/>
              <a:t>Le temps n’a pas facilement prise sur nous.</a:t>
            </a:r>
          </a:p>
        </p:txBody>
      </p:sp>
      <p:sp>
        <p:nvSpPr>
          <p:cNvPr id="40" name="ZoneTexte 39">
            <a:extLst>
              <a:ext uri="{FF2B5EF4-FFF2-40B4-BE49-F238E27FC236}">
                <a16:creationId xmlns:a16="http://schemas.microsoft.com/office/drawing/2014/main" id="{E170D65E-CCE9-4C78-B734-68AD01108A68}"/>
              </a:ext>
            </a:extLst>
          </p:cNvPr>
          <p:cNvSpPr txBox="1"/>
          <p:nvPr/>
        </p:nvSpPr>
        <p:spPr>
          <a:xfrm>
            <a:off x="1459685" y="2997435"/>
            <a:ext cx="649782" cy="369332"/>
          </a:xfrm>
          <a:prstGeom prst="rect">
            <a:avLst/>
          </a:prstGeom>
          <a:noFill/>
        </p:spPr>
        <p:txBody>
          <a:bodyPr wrap="square" rtlCol="0">
            <a:spAutoFit/>
          </a:bodyPr>
          <a:lstStyle/>
          <a:p>
            <a:pPr algn="ctr"/>
            <a:r>
              <a:rPr lang="fr-FR" dirty="0"/>
              <a:t>a.d.</a:t>
            </a:r>
          </a:p>
        </p:txBody>
      </p:sp>
      <p:cxnSp>
        <p:nvCxnSpPr>
          <p:cNvPr id="23" name="Connecteur droit 22">
            <a:extLst>
              <a:ext uri="{FF2B5EF4-FFF2-40B4-BE49-F238E27FC236}">
                <a16:creationId xmlns:a16="http://schemas.microsoft.com/office/drawing/2014/main" id="{DB4C6E50-7F2B-41AB-8E7D-39A9F1F80539}"/>
              </a:ext>
            </a:extLst>
          </p:cNvPr>
          <p:cNvCxnSpPr>
            <a:cxnSpLocks/>
          </p:cNvCxnSpPr>
          <p:nvPr/>
        </p:nvCxnSpPr>
        <p:spPr>
          <a:xfrm>
            <a:off x="2051236" y="3015047"/>
            <a:ext cx="114481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0B5911BB-6D8D-4FB6-87E4-56256ACF7009}"/>
              </a:ext>
            </a:extLst>
          </p:cNvPr>
          <p:cNvCxnSpPr>
            <a:cxnSpLocks/>
          </p:cNvCxnSpPr>
          <p:nvPr/>
        </p:nvCxnSpPr>
        <p:spPr>
          <a:xfrm>
            <a:off x="4308320" y="3004154"/>
            <a:ext cx="646719" cy="0"/>
          </a:xfrm>
          <a:prstGeom prst="line">
            <a:avLst/>
          </a:prstGeom>
          <a:ln w="28575">
            <a:solidFill>
              <a:srgbClr val="F92599"/>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083795E6-005F-44C9-9AB8-6ED2F404695C}"/>
              </a:ext>
            </a:extLst>
          </p:cNvPr>
          <p:cNvCxnSpPr>
            <a:cxnSpLocks/>
          </p:cNvCxnSpPr>
          <p:nvPr/>
        </p:nvCxnSpPr>
        <p:spPr>
          <a:xfrm>
            <a:off x="1599136" y="3015047"/>
            <a:ext cx="303442"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BF380769-99DF-4A2F-9131-F65486521261}"/>
              </a:ext>
            </a:extLst>
          </p:cNvPr>
          <p:cNvCxnSpPr>
            <a:cxnSpLocks/>
          </p:cNvCxnSpPr>
          <p:nvPr/>
        </p:nvCxnSpPr>
        <p:spPr>
          <a:xfrm>
            <a:off x="7411147" y="3004154"/>
            <a:ext cx="92884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72073927-60A2-4C21-AF36-2F93872465D9}"/>
              </a:ext>
            </a:extLst>
          </p:cNvPr>
          <p:cNvCxnSpPr>
            <a:cxnSpLocks/>
          </p:cNvCxnSpPr>
          <p:nvPr/>
        </p:nvCxnSpPr>
        <p:spPr>
          <a:xfrm>
            <a:off x="3859784" y="3004154"/>
            <a:ext cx="33865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BF243F50-A496-47FB-B62C-CD78ED832BB6}"/>
              </a:ext>
            </a:extLst>
          </p:cNvPr>
          <p:cNvSpPr txBox="1"/>
          <p:nvPr/>
        </p:nvSpPr>
        <p:spPr>
          <a:xfrm>
            <a:off x="8442214" y="2976568"/>
            <a:ext cx="725304" cy="369332"/>
          </a:xfrm>
          <a:prstGeom prst="rect">
            <a:avLst/>
          </a:prstGeom>
          <a:noFill/>
        </p:spPr>
        <p:txBody>
          <a:bodyPr wrap="square" rtlCol="0">
            <a:spAutoFit/>
          </a:bodyPr>
          <a:lstStyle/>
          <a:p>
            <a:pPr algn="ctr"/>
            <a:r>
              <a:rPr lang="fr-FR" dirty="0"/>
              <a:t>prep</a:t>
            </a:r>
          </a:p>
        </p:txBody>
      </p:sp>
      <p:cxnSp>
        <p:nvCxnSpPr>
          <p:cNvPr id="33" name="Connecteur droit 32">
            <a:extLst>
              <a:ext uri="{FF2B5EF4-FFF2-40B4-BE49-F238E27FC236}">
                <a16:creationId xmlns:a16="http://schemas.microsoft.com/office/drawing/2014/main" id="{8D035E60-287F-4AB9-A285-7C956A84E4F3}"/>
              </a:ext>
            </a:extLst>
          </p:cNvPr>
          <p:cNvCxnSpPr>
            <a:cxnSpLocks/>
          </p:cNvCxnSpPr>
          <p:nvPr/>
        </p:nvCxnSpPr>
        <p:spPr>
          <a:xfrm flipV="1">
            <a:off x="3506475" y="3006760"/>
            <a:ext cx="243425" cy="8287"/>
          </a:xfrm>
          <a:prstGeom prst="line">
            <a:avLst/>
          </a:prstGeom>
          <a:ln w="28575">
            <a:solidFill>
              <a:srgbClr val="F92599"/>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F2544790-F72A-442E-8AD8-453A4AF03941}"/>
              </a:ext>
            </a:extLst>
          </p:cNvPr>
          <p:cNvCxnSpPr>
            <a:cxnSpLocks/>
          </p:cNvCxnSpPr>
          <p:nvPr/>
        </p:nvCxnSpPr>
        <p:spPr>
          <a:xfrm>
            <a:off x="8525729" y="3015047"/>
            <a:ext cx="496682"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AFE2FA03-CA83-77D2-52AF-09D8BD100D42}"/>
              </a:ext>
            </a:extLst>
          </p:cNvPr>
          <p:cNvCxnSpPr>
            <a:cxnSpLocks/>
          </p:cNvCxnSpPr>
          <p:nvPr/>
        </p:nvCxnSpPr>
        <p:spPr>
          <a:xfrm>
            <a:off x="5053840" y="3010903"/>
            <a:ext cx="2165566" cy="0"/>
          </a:xfrm>
          <a:prstGeom prst="line">
            <a:avLst/>
          </a:prstGeom>
          <a:ln w="28575">
            <a:solidFill>
              <a:srgbClr val="F92599"/>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329C4EE5-A5EF-8486-F6B7-CE63CAA4C8A3}"/>
              </a:ext>
            </a:extLst>
          </p:cNvPr>
          <p:cNvCxnSpPr>
            <a:cxnSpLocks/>
          </p:cNvCxnSpPr>
          <p:nvPr/>
        </p:nvCxnSpPr>
        <p:spPr>
          <a:xfrm>
            <a:off x="9259289" y="2997435"/>
            <a:ext cx="929740"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30" name="ZoneTexte 29">
            <a:extLst>
              <a:ext uri="{FF2B5EF4-FFF2-40B4-BE49-F238E27FC236}">
                <a16:creationId xmlns:a16="http://schemas.microsoft.com/office/drawing/2014/main" id="{833477B2-E892-25BC-763C-D81C3A744C55}"/>
              </a:ext>
            </a:extLst>
          </p:cNvPr>
          <p:cNvSpPr txBox="1"/>
          <p:nvPr/>
        </p:nvSpPr>
        <p:spPr>
          <a:xfrm>
            <a:off x="9361507" y="2976568"/>
            <a:ext cx="725304" cy="369332"/>
          </a:xfrm>
          <a:prstGeom prst="rect">
            <a:avLst/>
          </a:prstGeom>
          <a:noFill/>
        </p:spPr>
        <p:txBody>
          <a:bodyPr wrap="square" rtlCol="0">
            <a:spAutoFit/>
          </a:bodyPr>
          <a:lstStyle/>
          <a:p>
            <a:pPr algn="ctr"/>
            <a:r>
              <a:rPr lang="fr-FR" dirty="0"/>
              <a:t>p.p.</a:t>
            </a:r>
          </a:p>
        </p:txBody>
      </p:sp>
    </p:spTree>
    <p:extLst>
      <p:ext uri="{BB962C8B-B14F-4D97-AF65-F5344CB8AC3E}">
        <p14:creationId xmlns:p14="http://schemas.microsoft.com/office/powerpoint/2010/main" val="225122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40" grpId="0"/>
      <p:bldP spid="27"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7" y="68094"/>
            <a:ext cx="12016906" cy="1107564"/>
          </a:xfr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fr-FR" dirty="0">
                <a:solidFill>
                  <a:schemeClr val="bg1"/>
                </a:solidFill>
              </a:rPr>
              <a:t>Conjugue le verbe « pouvoir » au présent de l’ indicatif.</a:t>
            </a:r>
          </a:p>
        </p:txBody>
      </p:sp>
      <p:sp>
        <p:nvSpPr>
          <p:cNvPr id="7" name="ZoneTexte 6">
            <a:extLst>
              <a:ext uri="{FF2B5EF4-FFF2-40B4-BE49-F238E27FC236}">
                <a16:creationId xmlns:a16="http://schemas.microsoft.com/office/drawing/2014/main" id="{A7830CCE-7353-4005-BAE6-12E88467EA24}"/>
              </a:ext>
            </a:extLst>
          </p:cNvPr>
          <p:cNvSpPr txBox="1"/>
          <p:nvPr/>
        </p:nvSpPr>
        <p:spPr>
          <a:xfrm>
            <a:off x="0" y="1803927"/>
            <a:ext cx="5747657" cy="3046988"/>
          </a:xfrm>
          <a:prstGeom prst="rect">
            <a:avLst/>
          </a:prstGeom>
          <a:noFill/>
        </p:spPr>
        <p:txBody>
          <a:bodyPr wrap="square" rtlCol="0">
            <a:spAutoFit/>
          </a:bodyPr>
          <a:lstStyle/>
          <a:p>
            <a:r>
              <a:rPr lang="fr-FR" sz="4800" dirty="0">
                <a:latin typeface="Arial" panose="020B0604020202020204" pitchFamily="34" charset="0"/>
                <a:cs typeface="Arial" panose="020B0604020202020204" pitchFamily="34" charset="0"/>
              </a:rPr>
              <a:t>Je peu</a:t>
            </a:r>
            <a:r>
              <a:rPr lang="fr-FR" sz="4800" dirty="0">
                <a:solidFill>
                  <a:srgbClr val="FF0000"/>
                </a:solidFill>
                <a:latin typeface="Arial" panose="020B0604020202020204" pitchFamily="34" charset="0"/>
                <a:cs typeface="Arial" panose="020B0604020202020204" pitchFamily="34" charset="0"/>
              </a:rPr>
              <a:t>x</a:t>
            </a:r>
          </a:p>
          <a:p>
            <a:r>
              <a:rPr lang="fr-FR" sz="4800" dirty="0">
                <a:latin typeface="Arial" panose="020B0604020202020204" pitchFamily="34" charset="0"/>
                <a:cs typeface="Arial" panose="020B0604020202020204" pitchFamily="34" charset="0"/>
              </a:rPr>
              <a:t>Tu peu</a:t>
            </a:r>
            <a:r>
              <a:rPr lang="fr-FR" sz="4800" dirty="0">
                <a:solidFill>
                  <a:srgbClr val="FF0000"/>
                </a:solidFill>
                <a:latin typeface="Arial" panose="020B0604020202020204" pitchFamily="34" charset="0"/>
                <a:cs typeface="Arial" panose="020B0604020202020204" pitchFamily="34" charset="0"/>
              </a:rPr>
              <a:t>x</a:t>
            </a:r>
          </a:p>
          <a:p>
            <a:r>
              <a:rPr lang="fr-FR" sz="4800" dirty="0">
                <a:latin typeface="Arial" panose="020B0604020202020204" pitchFamily="34" charset="0"/>
                <a:cs typeface="Arial" panose="020B0604020202020204" pitchFamily="34" charset="0"/>
              </a:rPr>
              <a:t>Il peu</a:t>
            </a:r>
            <a:r>
              <a:rPr lang="fr-FR" sz="4800" dirty="0">
                <a:solidFill>
                  <a:srgbClr val="FF0000"/>
                </a:solidFill>
                <a:latin typeface="Arial" panose="020B0604020202020204" pitchFamily="34" charset="0"/>
                <a:cs typeface="Arial" panose="020B0604020202020204" pitchFamily="34" charset="0"/>
              </a:rPr>
              <a:t>t</a:t>
            </a:r>
            <a:endParaRPr lang="fr-FR" sz="4800" dirty="0">
              <a:latin typeface="Arial" panose="020B0604020202020204" pitchFamily="34" charset="0"/>
              <a:cs typeface="Arial" panose="020B0604020202020204" pitchFamily="34" charset="0"/>
            </a:endParaRPr>
          </a:p>
          <a:p>
            <a:r>
              <a:rPr lang="fr-FR" sz="4800" dirty="0">
                <a:latin typeface="Arial" panose="020B0604020202020204" pitchFamily="34" charset="0"/>
                <a:cs typeface="Arial" panose="020B0604020202020204" pitchFamily="34" charset="0"/>
              </a:rPr>
              <a:t>elle peu</a:t>
            </a:r>
            <a:r>
              <a:rPr lang="fr-FR" sz="4800" dirty="0">
                <a:solidFill>
                  <a:srgbClr val="FF0000"/>
                </a:solidFill>
                <a:latin typeface="Arial" panose="020B0604020202020204" pitchFamily="34" charset="0"/>
                <a:cs typeface="Arial" panose="020B0604020202020204" pitchFamily="34" charset="0"/>
              </a:rPr>
              <a:t>t</a:t>
            </a:r>
          </a:p>
        </p:txBody>
      </p:sp>
      <p:sp>
        <p:nvSpPr>
          <p:cNvPr id="5" name="ZoneTexte 4">
            <a:extLst>
              <a:ext uri="{FF2B5EF4-FFF2-40B4-BE49-F238E27FC236}">
                <a16:creationId xmlns:a16="http://schemas.microsoft.com/office/drawing/2014/main" id="{B4DF363C-65EC-C9A0-4410-E688E9165A7E}"/>
              </a:ext>
            </a:extLst>
          </p:cNvPr>
          <p:cNvSpPr txBox="1"/>
          <p:nvPr/>
        </p:nvSpPr>
        <p:spPr>
          <a:xfrm>
            <a:off x="6444345" y="1803927"/>
            <a:ext cx="5747657" cy="3046988"/>
          </a:xfrm>
          <a:prstGeom prst="rect">
            <a:avLst/>
          </a:prstGeom>
          <a:noFill/>
        </p:spPr>
        <p:txBody>
          <a:bodyPr wrap="square" rtlCol="0">
            <a:spAutoFit/>
          </a:bodyPr>
          <a:lstStyle/>
          <a:p>
            <a:r>
              <a:rPr lang="fr-FR" sz="4800" dirty="0">
                <a:latin typeface="Arial" panose="020B0604020202020204" pitchFamily="34" charset="0"/>
                <a:cs typeface="Arial" panose="020B0604020202020204" pitchFamily="34" charset="0"/>
              </a:rPr>
              <a:t>Nous pouv</a:t>
            </a:r>
            <a:r>
              <a:rPr lang="fr-FR" sz="4800" dirty="0">
                <a:solidFill>
                  <a:srgbClr val="FF0000"/>
                </a:solidFill>
                <a:latin typeface="Arial" panose="020B0604020202020204" pitchFamily="34" charset="0"/>
                <a:cs typeface="Arial" panose="020B0604020202020204" pitchFamily="34" charset="0"/>
              </a:rPr>
              <a:t>ons</a:t>
            </a:r>
          </a:p>
          <a:p>
            <a:r>
              <a:rPr lang="fr-FR" sz="4800" dirty="0">
                <a:latin typeface="Arial" panose="020B0604020202020204" pitchFamily="34" charset="0"/>
                <a:cs typeface="Arial" panose="020B0604020202020204" pitchFamily="34" charset="0"/>
              </a:rPr>
              <a:t>Vous pouv</a:t>
            </a:r>
            <a:r>
              <a:rPr lang="fr-FR" sz="4800" dirty="0">
                <a:solidFill>
                  <a:srgbClr val="FF0000"/>
                </a:solidFill>
                <a:latin typeface="Arial" panose="020B0604020202020204" pitchFamily="34" charset="0"/>
                <a:cs typeface="Arial" panose="020B0604020202020204" pitchFamily="34" charset="0"/>
              </a:rPr>
              <a:t>ez</a:t>
            </a:r>
          </a:p>
          <a:p>
            <a:r>
              <a:rPr lang="fr-FR" sz="4800" dirty="0">
                <a:latin typeface="Arial" panose="020B0604020202020204" pitchFamily="34" charset="0"/>
                <a:cs typeface="Arial" panose="020B0604020202020204" pitchFamily="34" charset="0"/>
              </a:rPr>
              <a:t>Ils peuv</a:t>
            </a:r>
            <a:r>
              <a:rPr lang="fr-FR" sz="4800" dirty="0">
                <a:solidFill>
                  <a:srgbClr val="FF0000"/>
                </a:solidFill>
                <a:latin typeface="Arial" panose="020B0604020202020204" pitchFamily="34" charset="0"/>
                <a:cs typeface="Arial" panose="020B0604020202020204" pitchFamily="34" charset="0"/>
              </a:rPr>
              <a:t>ent</a:t>
            </a:r>
          </a:p>
          <a:p>
            <a:r>
              <a:rPr lang="fr-FR" sz="4800" dirty="0">
                <a:latin typeface="Arial" panose="020B0604020202020204" pitchFamily="34" charset="0"/>
                <a:cs typeface="Arial" panose="020B0604020202020204" pitchFamily="34" charset="0"/>
              </a:rPr>
              <a:t>Elles peuv</a:t>
            </a:r>
            <a:r>
              <a:rPr lang="fr-FR" sz="4800" dirty="0">
                <a:solidFill>
                  <a:srgbClr val="FF0000"/>
                </a:solidFill>
                <a:latin typeface="Arial" panose="020B0604020202020204" pitchFamily="34" charset="0"/>
                <a:cs typeface="Arial" panose="020B0604020202020204" pitchFamily="34" charset="0"/>
              </a:rPr>
              <a:t>ent</a:t>
            </a:r>
          </a:p>
        </p:txBody>
      </p:sp>
    </p:spTree>
    <p:extLst>
      <p:ext uri="{BB962C8B-B14F-4D97-AF65-F5344CB8AC3E}">
        <p14:creationId xmlns:p14="http://schemas.microsoft.com/office/powerpoint/2010/main" val="2912913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sp>
        <p:nvSpPr>
          <p:cNvPr id="6" name="ZoneTexte 5">
            <a:extLst>
              <a:ext uri="{FF2B5EF4-FFF2-40B4-BE49-F238E27FC236}">
                <a16:creationId xmlns:a16="http://schemas.microsoft.com/office/drawing/2014/main" id="{DBF7AC14-9BA6-485C-90B3-C53EAF237EE1}"/>
              </a:ext>
            </a:extLst>
          </p:cNvPr>
          <p:cNvSpPr txBox="1"/>
          <p:nvPr/>
        </p:nvSpPr>
        <p:spPr>
          <a:xfrm>
            <a:off x="0" y="1157592"/>
            <a:ext cx="12192000" cy="1815882"/>
          </a:xfrm>
          <a:prstGeom prst="rect">
            <a:avLst/>
          </a:prstGeom>
          <a:noFill/>
        </p:spPr>
        <p:txBody>
          <a:bodyPr wrap="square" rtlCol="0">
            <a:spAutoFit/>
          </a:bodyPr>
          <a:lstStyle/>
          <a:p>
            <a:r>
              <a:rPr lang="fr-FR" sz="2800" dirty="0">
                <a:latin typeface="Arial" panose="020B0604020202020204" pitchFamily="34" charset="0"/>
                <a:cs typeface="Arial" panose="020B0604020202020204" pitchFamily="34" charset="0"/>
              </a:rPr>
              <a:t>Pendant la Préhistoire, les hommes préhistoriques utilisaient des pierres pour fabriquer des outils et des armes. Imaginons que dans une grotte, des archéologues ont découvert un ensemble de pierres taillées. Voici les poids de quelques-unes de ces pierres :</a:t>
            </a:r>
          </a:p>
        </p:txBody>
      </p:sp>
      <p:sp>
        <p:nvSpPr>
          <p:cNvPr id="3" name="ZoneTexte 2">
            <a:extLst>
              <a:ext uri="{FF2B5EF4-FFF2-40B4-BE49-F238E27FC236}">
                <a16:creationId xmlns:a16="http://schemas.microsoft.com/office/drawing/2014/main" id="{D995A02C-A368-7EAB-0987-DBBB321AEED1}"/>
              </a:ext>
            </a:extLst>
          </p:cNvPr>
          <p:cNvSpPr txBox="1"/>
          <p:nvPr/>
        </p:nvSpPr>
        <p:spPr>
          <a:xfrm>
            <a:off x="2664824" y="3429000"/>
            <a:ext cx="3352799" cy="2554545"/>
          </a:xfrm>
          <a:prstGeom prst="rect">
            <a:avLst/>
          </a:prstGeom>
          <a:solidFill>
            <a:srgbClr val="FF0000"/>
          </a:solidFill>
          <a:ln>
            <a:solidFill>
              <a:srgbClr val="FF0000"/>
            </a:solidFill>
          </a:ln>
        </p:spPr>
        <p:txBody>
          <a:bodyPr wrap="square" rtlCol="0">
            <a:spAutoFit/>
          </a:bodyPr>
          <a:lstStyle/>
          <a:p>
            <a:r>
              <a:rPr lang="fr-FR" sz="3200" dirty="0">
                <a:latin typeface="Arial" panose="020B0604020202020204" pitchFamily="34" charset="0"/>
                <a:cs typeface="Arial" panose="020B0604020202020204" pitchFamily="34" charset="0"/>
              </a:rPr>
              <a:t>Pierre A : 2,75 kg</a:t>
            </a:r>
          </a:p>
          <a:p>
            <a:r>
              <a:rPr lang="fr-FR" sz="3200" dirty="0">
                <a:latin typeface="Arial" panose="020B0604020202020204" pitchFamily="34" charset="0"/>
                <a:cs typeface="Arial" panose="020B0604020202020204" pitchFamily="34" charset="0"/>
              </a:rPr>
              <a:t>Pierre B : 3,6 kg</a:t>
            </a:r>
          </a:p>
          <a:p>
            <a:r>
              <a:rPr lang="fr-FR" sz="3200" dirty="0">
                <a:latin typeface="Arial" panose="020B0604020202020204" pitchFamily="34" charset="0"/>
                <a:cs typeface="Arial" panose="020B0604020202020204" pitchFamily="34" charset="0"/>
              </a:rPr>
              <a:t>Pierre C : 1,45 kg</a:t>
            </a:r>
          </a:p>
          <a:p>
            <a:r>
              <a:rPr lang="fr-FR" sz="3200" dirty="0">
                <a:latin typeface="Arial" panose="020B0604020202020204" pitchFamily="34" charset="0"/>
                <a:cs typeface="Arial" panose="020B0604020202020204" pitchFamily="34" charset="0"/>
              </a:rPr>
              <a:t>Pierre D : 4,8 kg</a:t>
            </a:r>
          </a:p>
          <a:p>
            <a:r>
              <a:rPr lang="fr-FR" sz="3200" dirty="0">
                <a:latin typeface="Arial" panose="020B0604020202020204" pitchFamily="34" charset="0"/>
                <a:cs typeface="Arial" panose="020B0604020202020204" pitchFamily="34" charset="0"/>
              </a:rPr>
              <a:t>Pierre E : 2,3 kg</a:t>
            </a:r>
          </a:p>
        </p:txBody>
      </p:sp>
      <p:sp>
        <p:nvSpPr>
          <p:cNvPr id="4" name="ZoneTexte 3">
            <a:extLst>
              <a:ext uri="{FF2B5EF4-FFF2-40B4-BE49-F238E27FC236}">
                <a16:creationId xmlns:a16="http://schemas.microsoft.com/office/drawing/2014/main" id="{38DAB151-C611-4BEC-BD57-308181221EF9}"/>
              </a:ext>
            </a:extLst>
          </p:cNvPr>
          <p:cNvSpPr txBox="1"/>
          <p:nvPr/>
        </p:nvSpPr>
        <p:spPr>
          <a:xfrm>
            <a:off x="6174378" y="2625131"/>
            <a:ext cx="5907375" cy="3785652"/>
          </a:xfrm>
          <a:prstGeom prst="rect">
            <a:avLst/>
          </a:prstGeom>
          <a:noFill/>
        </p:spPr>
        <p:txBody>
          <a:bodyPr wrap="square" rtlCol="0">
            <a:spAutoFit/>
          </a:bodyPr>
          <a:lstStyle/>
          <a:p>
            <a:pPr marL="514350" indent="-514350">
              <a:buAutoNum type="arabicPeriod"/>
            </a:pPr>
            <a:r>
              <a:rPr lang="fr-FR" sz="2400" dirty="0">
                <a:latin typeface="Arial" panose="020B0604020202020204" pitchFamily="34" charset="0"/>
                <a:cs typeface="Arial" panose="020B0604020202020204" pitchFamily="34" charset="0"/>
              </a:rPr>
              <a:t>Quel est le poids total de ces cinq pierres ?</a:t>
            </a:r>
          </a:p>
          <a:p>
            <a:pPr marL="514350" indent="-514350">
              <a:buAutoNum type="arabicPeriod"/>
            </a:pPr>
            <a:r>
              <a:rPr lang="fr-FR" sz="2400" dirty="0">
                <a:latin typeface="Arial" panose="020B0604020202020204" pitchFamily="34" charset="0"/>
                <a:cs typeface="Arial" panose="020B0604020202020204" pitchFamily="34" charset="0"/>
              </a:rPr>
              <a:t>Quelle est la différence de poids entre la pierre la plus lourde et la pierre la plus légère ?</a:t>
            </a:r>
          </a:p>
          <a:p>
            <a:pPr marL="514350" indent="-514350">
              <a:buAutoNum type="arabicPeriod"/>
            </a:pPr>
            <a:r>
              <a:rPr lang="fr-FR" sz="2400" dirty="0">
                <a:latin typeface="Arial" panose="020B0604020202020204" pitchFamily="34" charset="0"/>
                <a:cs typeface="Arial" panose="020B0604020202020204" pitchFamily="34" charset="0"/>
              </a:rPr>
              <a:t>Si un archéologue peut transporter un maximum de 10 kg à la fois combien de pierres au maximum pourra-t-il transporter en une fois et quel serait le poids total transporté ?</a:t>
            </a:r>
          </a:p>
        </p:txBody>
      </p:sp>
      <p:pic>
        <p:nvPicPr>
          <p:cNvPr id="7" name="Image 6" descr="Une image contenant Danse, Visage humain, art&#10;&#10;Le contenu généré par l’IA peut être incorrect.">
            <a:extLst>
              <a:ext uri="{FF2B5EF4-FFF2-40B4-BE49-F238E27FC236}">
                <a16:creationId xmlns:a16="http://schemas.microsoft.com/office/drawing/2014/main" id="{AA2E2000-FC23-0E73-C8CD-D7908E9C77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14" y="3272245"/>
            <a:ext cx="3055597" cy="3055597"/>
          </a:xfrm>
          <a:prstGeom prst="rect">
            <a:avLst/>
          </a:prstGeom>
        </p:spPr>
      </p:pic>
    </p:spTree>
    <p:extLst>
      <p:ext uri="{BB962C8B-B14F-4D97-AF65-F5344CB8AC3E}">
        <p14:creationId xmlns:p14="http://schemas.microsoft.com/office/powerpoint/2010/main" val="216639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3"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 - correction</a:t>
            </a:r>
          </a:p>
        </p:txBody>
      </p:sp>
      <p:sp>
        <p:nvSpPr>
          <p:cNvPr id="6" name="ZoneTexte 5">
            <a:extLst>
              <a:ext uri="{FF2B5EF4-FFF2-40B4-BE49-F238E27FC236}">
                <a16:creationId xmlns:a16="http://schemas.microsoft.com/office/drawing/2014/main" id="{DBF7AC14-9BA6-485C-90B3-C53EAF237EE1}"/>
              </a:ext>
            </a:extLst>
          </p:cNvPr>
          <p:cNvSpPr txBox="1"/>
          <p:nvPr/>
        </p:nvSpPr>
        <p:spPr>
          <a:xfrm>
            <a:off x="2397117"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réfléchis</a:t>
            </a:r>
          </a:p>
        </p:txBody>
      </p:sp>
      <p:cxnSp>
        <p:nvCxnSpPr>
          <p:cNvPr id="4" name="Connecteur droit 3">
            <a:extLst>
              <a:ext uri="{FF2B5EF4-FFF2-40B4-BE49-F238E27FC236}">
                <a16:creationId xmlns:a16="http://schemas.microsoft.com/office/drawing/2014/main" id="{1666831B-D31A-4896-BCDD-EE7A81F2EBED}"/>
              </a:ext>
            </a:extLst>
          </p:cNvPr>
          <p:cNvCxnSpPr>
            <a:cxnSpLocks/>
          </p:cNvCxnSpPr>
          <p:nvPr/>
        </p:nvCxnSpPr>
        <p:spPr>
          <a:xfrm>
            <a:off x="7909089" y="1329179"/>
            <a:ext cx="29642" cy="429884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Légende : encadrée à une bordure 4">
            <a:extLst>
              <a:ext uri="{FF2B5EF4-FFF2-40B4-BE49-F238E27FC236}">
                <a16:creationId xmlns:a16="http://schemas.microsoft.com/office/drawing/2014/main" id="{C9936273-5CC1-4C5F-BC59-5F175E35A6C1}"/>
              </a:ext>
            </a:extLst>
          </p:cNvPr>
          <p:cNvSpPr/>
          <p:nvPr/>
        </p:nvSpPr>
        <p:spPr>
          <a:xfrm>
            <a:off x="8917755" y="1223580"/>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Trace un trait à 7 carreaux du bord</a:t>
            </a:r>
          </a:p>
        </p:txBody>
      </p:sp>
      <p:sp>
        <p:nvSpPr>
          <p:cNvPr id="8" name="ZoneTexte 7">
            <a:extLst>
              <a:ext uri="{FF2B5EF4-FFF2-40B4-BE49-F238E27FC236}">
                <a16:creationId xmlns:a16="http://schemas.microsoft.com/office/drawing/2014/main" id="{969BC81B-97E7-4716-94C6-BB95F3EEE372}"/>
              </a:ext>
            </a:extLst>
          </p:cNvPr>
          <p:cNvSpPr txBox="1"/>
          <p:nvPr/>
        </p:nvSpPr>
        <p:spPr>
          <a:xfrm>
            <a:off x="8601525"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réponds</a:t>
            </a:r>
          </a:p>
        </p:txBody>
      </p:sp>
      <p:sp>
        <p:nvSpPr>
          <p:cNvPr id="9" name="Légende : encadrée à une bordure 8">
            <a:extLst>
              <a:ext uri="{FF2B5EF4-FFF2-40B4-BE49-F238E27FC236}">
                <a16:creationId xmlns:a16="http://schemas.microsoft.com/office/drawing/2014/main" id="{55203FE2-8E62-4F3A-9057-BFF348E2C9A0}"/>
              </a:ext>
            </a:extLst>
          </p:cNvPr>
          <p:cNvSpPr/>
          <p:nvPr/>
        </p:nvSpPr>
        <p:spPr>
          <a:xfrm>
            <a:off x="2380493" y="1583922"/>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Fais une phrase par opération</a:t>
            </a:r>
          </a:p>
        </p:txBody>
      </p:sp>
      <p:sp>
        <p:nvSpPr>
          <p:cNvPr id="10" name="ZoneTexte 9">
            <a:extLst>
              <a:ext uri="{FF2B5EF4-FFF2-40B4-BE49-F238E27FC236}">
                <a16:creationId xmlns:a16="http://schemas.microsoft.com/office/drawing/2014/main" id="{C3DB52F9-A4D0-4F24-A1BD-C964BC1152C3}"/>
              </a:ext>
            </a:extLst>
          </p:cNvPr>
          <p:cNvSpPr txBox="1"/>
          <p:nvPr/>
        </p:nvSpPr>
        <p:spPr>
          <a:xfrm>
            <a:off x="-63060" y="1934604"/>
            <a:ext cx="8152333" cy="646331"/>
          </a:xfrm>
          <a:prstGeom prst="rect">
            <a:avLst/>
          </a:prstGeom>
          <a:noFill/>
        </p:spPr>
        <p:txBody>
          <a:bodyPr wrap="square" rtlCol="0">
            <a:spAutoFit/>
          </a:bodyPr>
          <a:lstStyle/>
          <a:p>
            <a:r>
              <a:rPr lang="fr-FR" sz="3600" dirty="0">
                <a:latin typeface="Arial" panose="020B0604020202020204" pitchFamily="34" charset="0"/>
                <a:cs typeface="Arial" panose="020B0604020202020204" pitchFamily="34" charset="0"/>
              </a:rPr>
              <a:t>1. Je calcule le poids total des pierres :</a:t>
            </a:r>
          </a:p>
        </p:txBody>
      </p:sp>
      <p:sp>
        <p:nvSpPr>
          <p:cNvPr id="11" name="ZoneTexte 10">
            <a:extLst>
              <a:ext uri="{FF2B5EF4-FFF2-40B4-BE49-F238E27FC236}">
                <a16:creationId xmlns:a16="http://schemas.microsoft.com/office/drawing/2014/main" id="{E3C95181-A793-4D17-AA5A-6851920AA729}"/>
              </a:ext>
            </a:extLst>
          </p:cNvPr>
          <p:cNvSpPr txBox="1"/>
          <p:nvPr/>
        </p:nvSpPr>
        <p:spPr>
          <a:xfrm>
            <a:off x="-1" y="2435078"/>
            <a:ext cx="7909089"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2,75+3,6+1,45+4,8+2,3 = 14,9</a:t>
            </a:r>
          </a:p>
        </p:txBody>
      </p:sp>
      <p:sp>
        <p:nvSpPr>
          <p:cNvPr id="12" name="ZoneTexte 11">
            <a:extLst>
              <a:ext uri="{FF2B5EF4-FFF2-40B4-BE49-F238E27FC236}">
                <a16:creationId xmlns:a16="http://schemas.microsoft.com/office/drawing/2014/main" id="{D67B86E5-E943-467E-85AB-102BB0B95AF3}"/>
              </a:ext>
            </a:extLst>
          </p:cNvPr>
          <p:cNvSpPr txBox="1"/>
          <p:nvPr/>
        </p:nvSpPr>
        <p:spPr>
          <a:xfrm>
            <a:off x="7938731" y="1684996"/>
            <a:ext cx="4132068" cy="901593"/>
          </a:xfrm>
          <a:prstGeom prst="rect">
            <a:avLst/>
          </a:prstGeom>
          <a:noFill/>
        </p:spPr>
        <p:txBody>
          <a:bodyPr wrap="square" rtlCol="0">
            <a:spAutoFit/>
          </a:bodyPr>
          <a:lstStyle/>
          <a:p>
            <a:pPr marL="742950" indent="-742950">
              <a:lnSpc>
                <a:spcPct val="150000"/>
              </a:lnSpc>
              <a:buAutoNum type="arabicPeriod"/>
            </a:pPr>
            <a:r>
              <a:rPr lang="fr-FR" sz="4000" dirty="0">
                <a:latin typeface="Arial" panose="020B0604020202020204" pitchFamily="34" charset="0"/>
                <a:cs typeface="Arial" panose="020B0604020202020204" pitchFamily="34" charset="0"/>
              </a:rPr>
              <a:t>14,9 kg</a:t>
            </a:r>
          </a:p>
        </p:txBody>
      </p:sp>
      <p:sp>
        <p:nvSpPr>
          <p:cNvPr id="13" name="ZoneTexte 12">
            <a:extLst>
              <a:ext uri="{FF2B5EF4-FFF2-40B4-BE49-F238E27FC236}">
                <a16:creationId xmlns:a16="http://schemas.microsoft.com/office/drawing/2014/main" id="{3B90060A-7781-4ED8-9D95-A6E941231EF7}"/>
              </a:ext>
            </a:extLst>
          </p:cNvPr>
          <p:cNvSpPr txBox="1"/>
          <p:nvPr/>
        </p:nvSpPr>
        <p:spPr>
          <a:xfrm>
            <a:off x="-76834" y="3190963"/>
            <a:ext cx="8069245" cy="692497"/>
          </a:xfrm>
          <a:prstGeom prst="rect">
            <a:avLst/>
          </a:prstGeom>
          <a:noFill/>
        </p:spPr>
        <p:txBody>
          <a:bodyPr wrap="square" rtlCol="0">
            <a:spAutoFit/>
          </a:bodyPr>
          <a:lstStyle/>
          <a:p>
            <a:r>
              <a:rPr lang="fr-FR" sz="3900" dirty="0">
                <a:latin typeface="Arial" panose="020B0604020202020204" pitchFamily="34" charset="0"/>
                <a:cs typeface="Arial" panose="020B0604020202020204" pitchFamily="34" charset="0"/>
              </a:rPr>
              <a:t>2. Je calcule la différence de poids :</a:t>
            </a:r>
          </a:p>
        </p:txBody>
      </p:sp>
      <p:sp>
        <p:nvSpPr>
          <p:cNvPr id="14" name="ZoneTexte 13">
            <a:extLst>
              <a:ext uri="{FF2B5EF4-FFF2-40B4-BE49-F238E27FC236}">
                <a16:creationId xmlns:a16="http://schemas.microsoft.com/office/drawing/2014/main" id="{DD731975-1607-4028-BBB3-6E702BF18EB9}"/>
              </a:ext>
            </a:extLst>
          </p:cNvPr>
          <p:cNvSpPr txBox="1"/>
          <p:nvPr/>
        </p:nvSpPr>
        <p:spPr>
          <a:xfrm>
            <a:off x="0" y="3732791"/>
            <a:ext cx="7895466"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4,8 -1,45 = 3,35</a:t>
            </a:r>
          </a:p>
        </p:txBody>
      </p:sp>
      <p:sp>
        <p:nvSpPr>
          <p:cNvPr id="15" name="ZoneTexte 14">
            <a:extLst>
              <a:ext uri="{FF2B5EF4-FFF2-40B4-BE49-F238E27FC236}">
                <a16:creationId xmlns:a16="http://schemas.microsoft.com/office/drawing/2014/main" id="{BB90B67E-DD6F-49D0-9ED4-6356C015824C}"/>
              </a:ext>
            </a:extLst>
          </p:cNvPr>
          <p:cNvSpPr txBox="1"/>
          <p:nvPr/>
        </p:nvSpPr>
        <p:spPr>
          <a:xfrm>
            <a:off x="7992411" y="3210984"/>
            <a:ext cx="413206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3,35 kg</a:t>
            </a:r>
          </a:p>
        </p:txBody>
      </p:sp>
      <p:sp>
        <p:nvSpPr>
          <p:cNvPr id="3" name="ZoneTexte 2">
            <a:extLst>
              <a:ext uri="{FF2B5EF4-FFF2-40B4-BE49-F238E27FC236}">
                <a16:creationId xmlns:a16="http://schemas.microsoft.com/office/drawing/2014/main" id="{9270FB34-252D-516C-89F2-795A97BE451D}"/>
              </a:ext>
            </a:extLst>
          </p:cNvPr>
          <p:cNvSpPr txBox="1"/>
          <p:nvPr/>
        </p:nvSpPr>
        <p:spPr>
          <a:xfrm>
            <a:off x="20028" y="4373597"/>
            <a:ext cx="7932326"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3. Je cherche les pierres :</a:t>
            </a:r>
          </a:p>
        </p:txBody>
      </p:sp>
      <p:sp>
        <p:nvSpPr>
          <p:cNvPr id="7" name="ZoneTexte 6">
            <a:extLst>
              <a:ext uri="{FF2B5EF4-FFF2-40B4-BE49-F238E27FC236}">
                <a16:creationId xmlns:a16="http://schemas.microsoft.com/office/drawing/2014/main" id="{2CDF7DE8-0435-568D-7983-7D1E5A456628}"/>
              </a:ext>
            </a:extLst>
          </p:cNvPr>
          <p:cNvSpPr txBox="1"/>
          <p:nvPr/>
        </p:nvSpPr>
        <p:spPr>
          <a:xfrm>
            <a:off x="-1" y="5048460"/>
            <a:ext cx="467082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C, E, A = 6,5 kg</a:t>
            </a:r>
          </a:p>
        </p:txBody>
      </p:sp>
      <p:sp>
        <p:nvSpPr>
          <p:cNvPr id="19" name="ZoneTexte 18">
            <a:extLst>
              <a:ext uri="{FF2B5EF4-FFF2-40B4-BE49-F238E27FC236}">
                <a16:creationId xmlns:a16="http://schemas.microsoft.com/office/drawing/2014/main" id="{E3263A82-4CCC-B845-0D85-D83D99F3EB46}"/>
              </a:ext>
            </a:extLst>
          </p:cNvPr>
          <p:cNvSpPr txBox="1"/>
          <p:nvPr/>
        </p:nvSpPr>
        <p:spPr>
          <a:xfrm>
            <a:off x="7923910" y="4373597"/>
            <a:ext cx="4670828" cy="1323439"/>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3. C, E, A </a:t>
            </a:r>
          </a:p>
          <a:p>
            <a:r>
              <a:rPr lang="fr-FR" sz="4000" dirty="0">
                <a:latin typeface="Arial" panose="020B0604020202020204" pitchFamily="34" charset="0"/>
                <a:cs typeface="Arial" panose="020B0604020202020204" pitchFamily="34" charset="0"/>
              </a:rPr>
              <a:t>6,5 kg</a:t>
            </a:r>
          </a:p>
        </p:txBody>
      </p:sp>
    </p:spTree>
    <p:extLst>
      <p:ext uri="{BB962C8B-B14F-4D97-AF65-F5344CB8AC3E}">
        <p14:creationId xmlns:p14="http://schemas.microsoft.com/office/powerpoint/2010/main" val="298961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animBg="1"/>
      <p:bldP spid="5" grpId="1" animBg="1"/>
      <p:bldP spid="8" grpId="0"/>
      <p:bldP spid="9" grpId="0" animBg="1"/>
      <p:bldP spid="9" grpId="1" animBg="1"/>
      <p:bldP spid="10" grpId="0"/>
      <p:bldP spid="11" grpId="0"/>
      <p:bldP spid="12" grpId="0"/>
      <p:bldP spid="13" grpId="0"/>
      <p:bldP spid="14" grpId="0"/>
      <p:bldP spid="15" grpId="0"/>
      <p:bldP spid="3" grpId="0"/>
      <p:bldP spid="7"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47A1D-FA58-09E4-1A9F-7E679AB518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E45F53E-3878-7D35-67B8-8B28370FFD90}"/>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986EB5C8-764B-9508-9C90-CF245915AA5A}"/>
              </a:ext>
            </a:extLst>
          </p:cNvPr>
          <p:cNvSpPr txBox="1"/>
          <p:nvPr/>
        </p:nvSpPr>
        <p:spPr>
          <a:xfrm>
            <a:off x="112753" y="1122214"/>
            <a:ext cx="5330757" cy="6460230"/>
          </a:xfrm>
          <a:prstGeom prst="rect">
            <a:avLst/>
          </a:prstGeom>
          <a:noFill/>
        </p:spPr>
        <p:txBody>
          <a:bodyPr wrap="square" rtlCol="0">
            <a:spAutoFit/>
          </a:bodyPr>
          <a:lstStyle/>
          <a:p>
            <a:pPr>
              <a:lnSpc>
                <a:spcPct val="150000"/>
              </a:lnSpc>
            </a:pPr>
            <a:r>
              <a:rPr lang="fr-FR" sz="4000" dirty="0">
                <a:solidFill>
                  <a:srgbClr val="0070C0"/>
                </a:solidFill>
              </a:rPr>
              <a:t>une pensée (nc)</a:t>
            </a:r>
          </a:p>
          <a:p>
            <a:pPr>
              <a:lnSpc>
                <a:spcPct val="150000"/>
              </a:lnSpc>
            </a:pPr>
            <a:r>
              <a:rPr lang="fr-FR" sz="4000" dirty="0">
                <a:solidFill>
                  <a:srgbClr val="0070C0"/>
                </a:solidFill>
              </a:rPr>
              <a:t>un regard (nc)</a:t>
            </a:r>
          </a:p>
          <a:p>
            <a:pPr>
              <a:lnSpc>
                <a:spcPct val="150000"/>
              </a:lnSpc>
            </a:pPr>
            <a:r>
              <a:rPr lang="fr-FR" sz="4000" dirty="0">
                <a:solidFill>
                  <a:srgbClr val="F92599"/>
                </a:solidFill>
              </a:rPr>
              <a:t>lentement (adv)</a:t>
            </a:r>
          </a:p>
          <a:p>
            <a:pPr>
              <a:lnSpc>
                <a:spcPct val="150000"/>
              </a:lnSpc>
            </a:pPr>
            <a:r>
              <a:rPr lang="fr-FR" sz="4000" dirty="0">
                <a:solidFill>
                  <a:srgbClr val="F92599"/>
                </a:solidFill>
              </a:rPr>
              <a:t>toujours (adv)</a:t>
            </a:r>
          </a:p>
          <a:p>
            <a:pPr>
              <a:lnSpc>
                <a:spcPct val="150000"/>
              </a:lnSpc>
            </a:pPr>
            <a:r>
              <a:rPr lang="fr-FR" sz="4000" dirty="0">
                <a:solidFill>
                  <a:srgbClr val="F92599"/>
                </a:solidFill>
              </a:rPr>
              <a:t>longtemps (adv) </a:t>
            </a:r>
          </a:p>
          <a:p>
            <a:pPr>
              <a:lnSpc>
                <a:spcPct val="150000"/>
              </a:lnSpc>
            </a:pPr>
            <a:r>
              <a:rPr lang="fr-FR" sz="4000" dirty="0"/>
              <a:t>d’autre part</a:t>
            </a:r>
          </a:p>
          <a:p>
            <a:pPr>
              <a:lnSpc>
                <a:spcPct val="150000"/>
              </a:lnSpc>
            </a:pPr>
            <a:endParaRPr lang="fr-FR" sz="4000" dirty="0">
              <a:solidFill>
                <a:schemeClr val="accent2">
                  <a:lumMod val="50000"/>
                </a:schemeClr>
              </a:solidFill>
            </a:endParaRPr>
          </a:p>
        </p:txBody>
      </p:sp>
      <p:sp>
        <p:nvSpPr>
          <p:cNvPr id="6" name="ZoneTexte 5">
            <a:extLst>
              <a:ext uri="{FF2B5EF4-FFF2-40B4-BE49-F238E27FC236}">
                <a16:creationId xmlns:a16="http://schemas.microsoft.com/office/drawing/2014/main" id="{FE0C97AE-A5DA-BED7-BB00-1BA79E5747B2}"/>
              </a:ext>
            </a:extLst>
          </p:cNvPr>
          <p:cNvSpPr txBox="1"/>
          <p:nvPr/>
        </p:nvSpPr>
        <p:spPr>
          <a:xfrm>
            <a:off x="6637960" y="2177618"/>
            <a:ext cx="5330757" cy="3882601"/>
          </a:xfrm>
          <a:prstGeom prst="rect">
            <a:avLst/>
          </a:prstGeom>
          <a:noFill/>
        </p:spPr>
        <p:txBody>
          <a:bodyPr wrap="square" rtlCol="0">
            <a:spAutoFit/>
          </a:bodyPr>
          <a:lstStyle/>
          <a:p>
            <a:pPr>
              <a:lnSpc>
                <a:spcPts val="6000"/>
              </a:lnSpc>
            </a:pPr>
            <a:r>
              <a:rPr lang="fr-FR" sz="4000" dirty="0">
                <a:solidFill>
                  <a:srgbClr val="F92599"/>
                </a:solidFill>
              </a:rPr>
              <a:t>naturellement (adv)</a:t>
            </a:r>
          </a:p>
          <a:p>
            <a:pPr>
              <a:lnSpc>
                <a:spcPts val="6000"/>
              </a:lnSpc>
            </a:pPr>
            <a:r>
              <a:rPr lang="fr-FR" sz="4000" dirty="0">
                <a:solidFill>
                  <a:srgbClr val="0070C0"/>
                </a:solidFill>
              </a:rPr>
              <a:t>une fresque (nc)</a:t>
            </a:r>
          </a:p>
          <a:p>
            <a:pPr>
              <a:lnSpc>
                <a:spcPts val="6000"/>
              </a:lnSpc>
            </a:pPr>
            <a:r>
              <a:rPr lang="fr-FR" sz="4000" dirty="0"/>
              <a:t>grand-chose</a:t>
            </a:r>
          </a:p>
          <a:p>
            <a:pPr>
              <a:lnSpc>
                <a:spcPts val="6000"/>
              </a:lnSpc>
            </a:pPr>
            <a:r>
              <a:rPr lang="fr-FR" sz="4000" dirty="0">
                <a:solidFill>
                  <a:srgbClr val="0070C0"/>
                </a:solidFill>
              </a:rPr>
              <a:t>le mystère (nc)</a:t>
            </a:r>
          </a:p>
          <a:p>
            <a:pPr>
              <a:lnSpc>
                <a:spcPts val="6000"/>
              </a:lnSpc>
            </a:pPr>
            <a:r>
              <a:rPr lang="fr-FR" sz="4000" dirty="0">
                <a:solidFill>
                  <a:srgbClr val="0070C0"/>
                </a:solidFill>
              </a:rPr>
              <a:t>une grotte (nc)</a:t>
            </a:r>
          </a:p>
        </p:txBody>
      </p:sp>
    </p:spTree>
    <p:extLst>
      <p:ext uri="{BB962C8B-B14F-4D97-AF65-F5344CB8AC3E}">
        <p14:creationId xmlns:p14="http://schemas.microsoft.com/office/powerpoint/2010/main" val="1616777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Transposition</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71300" y="1529224"/>
            <a:ext cx="11994204" cy="1843582"/>
          </a:xfrm>
          <a:prstGeom prst="rect">
            <a:avLst/>
          </a:prstGeom>
          <a:noFill/>
        </p:spPr>
        <p:txBody>
          <a:bodyPr wrap="square" rtlCol="0">
            <a:spAutoFit/>
          </a:bodyPr>
          <a:lstStyle/>
          <a:p>
            <a:pPr>
              <a:lnSpc>
                <a:spcPct val="150000"/>
              </a:lnSpc>
            </a:pPr>
            <a:r>
              <a:rPr lang="fr-FR" sz="4000" dirty="0"/>
              <a:t>Nous voyons pour la première fois des fresques dans les grottes oubliées.</a:t>
            </a:r>
          </a:p>
        </p:txBody>
      </p:sp>
      <p:sp>
        <p:nvSpPr>
          <p:cNvPr id="3" name="ZoneTexte 2">
            <a:extLst>
              <a:ext uri="{FF2B5EF4-FFF2-40B4-BE49-F238E27FC236}">
                <a16:creationId xmlns:a16="http://schemas.microsoft.com/office/drawing/2014/main" id="{38EE40D8-6217-FE1B-7DED-A9A477F1A451}"/>
              </a:ext>
            </a:extLst>
          </p:cNvPr>
          <p:cNvSpPr txBox="1"/>
          <p:nvPr/>
        </p:nvSpPr>
        <p:spPr>
          <a:xfrm>
            <a:off x="-26496" y="3647771"/>
            <a:ext cx="12192000" cy="920252"/>
          </a:xfrm>
          <a:prstGeom prst="rect">
            <a:avLst/>
          </a:prstGeom>
          <a:noFill/>
        </p:spPr>
        <p:txBody>
          <a:bodyPr wrap="square" rtlCol="0">
            <a:spAutoFit/>
          </a:bodyPr>
          <a:lstStyle/>
          <a:p>
            <a:pPr algn="ctr">
              <a:lnSpc>
                <a:spcPct val="150000"/>
              </a:lnSpc>
            </a:pPr>
            <a:r>
              <a:rPr lang="fr-FR" sz="4000" dirty="0"/>
              <a:t>Réécris cette phrase à la forme négative.</a:t>
            </a:r>
          </a:p>
        </p:txBody>
      </p:sp>
      <p:sp>
        <p:nvSpPr>
          <p:cNvPr id="6" name="ZoneTexte 5">
            <a:extLst>
              <a:ext uri="{FF2B5EF4-FFF2-40B4-BE49-F238E27FC236}">
                <a16:creationId xmlns:a16="http://schemas.microsoft.com/office/drawing/2014/main" id="{9EF12C77-6910-4063-A47B-0159F855DD5B}"/>
              </a:ext>
            </a:extLst>
          </p:cNvPr>
          <p:cNvSpPr txBox="1"/>
          <p:nvPr/>
        </p:nvSpPr>
        <p:spPr>
          <a:xfrm>
            <a:off x="0" y="4691253"/>
            <a:ext cx="12192000" cy="2028248"/>
          </a:xfrm>
          <a:prstGeom prst="rect">
            <a:avLst/>
          </a:prstGeom>
          <a:noFill/>
        </p:spPr>
        <p:txBody>
          <a:bodyPr wrap="square" rtlCol="0">
            <a:spAutoFit/>
          </a:bodyPr>
          <a:lstStyle/>
          <a:p>
            <a:pPr algn="ctr">
              <a:lnSpc>
                <a:spcPct val="150000"/>
              </a:lnSpc>
            </a:pPr>
            <a:r>
              <a:rPr lang="fr-FR" sz="4000" dirty="0"/>
              <a:t>Nous </a:t>
            </a:r>
            <a:r>
              <a:rPr lang="fr-FR" sz="4800" b="1" dirty="0">
                <a:solidFill>
                  <a:srgbClr val="FF0000"/>
                </a:solidFill>
              </a:rPr>
              <a:t>ne </a:t>
            </a:r>
            <a:r>
              <a:rPr lang="fr-FR" sz="4000" dirty="0"/>
              <a:t>voyons</a:t>
            </a:r>
            <a:r>
              <a:rPr lang="fr-FR" sz="4800" b="1" dirty="0">
                <a:solidFill>
                  <a:srgbClr val="FF0000"/>
                </a:solidFill>
              </a:rPr>
              <a:t> pas </a:t>
            </a:r>
            <a:r>
              <a:rPr lang="fr-FR" sz="4000" dirty="0"/>
              <a:t>pour la première fois des fresques dans les grottes oubliées.</a:t>
            </a:r>
          </a:p>
        </p:txBody>
      </p:sp>
      <p:sp>
        <p:nvSpPr>
          <p:cNvPr id="12" name="Rectangle 11">
            <a:extLst>
              <a:ext uri="{FF2B5EF4-FFF2-40B4-BE49-F238E27FC236}">
                <a16:creationId xmlns:a16="http://schemas.microsoft.com/office/drawing/2014/main" id="{34097395-B1EC-4F8D-8499-C99A847399E9}"/>
              </a:ext>
            </a:extLst>
          </p:cNvPr>
          <p:cNvSpPr/>
          <p:nvPr/>
        </p:nvSpPr>
        <p:spPr>
          <a:xfrm>
            <a:off x="2473396" y="235279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llipse 9">
            <a:extLst>
              <a:ext uri="{FF2B5EF4-FFF2-40B4-BE49-F238E27FC236}">
                <a16:creationId xmlns:a16="http://schemas.microsoft.com/office/drawing/2014/main" id="{44531C2E-0670-4FF4-9F86-D86B6FC53C85}"/>
              </a:ext>
            </a:extLst>
          </p:cNvPr>
          <p:cNvSpPr/>
          <p:nvPr/>
        </p:nvSpPr>
        <p:spPr>
          <a:xfrm>
            <a:off x="6168402" y="235279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llipse 4">
            <a:extLst>
              <a:ext uri="{FF2B5EF4-FFF2-40B4-BE49-F238E27FC236}">
                <a16:creationId xmlns:a16="http://schemas.microsoft.com/office/drawing/2014/main" id="{E3EC9719-1141-CC97-D4FA-73D010409825}"/>
              </a:ext>
            </a:extLst>
          </p:cNvPr>
          <p:cNvSpPr/>
          <p:nvPr/>
        </p:nvSpPr>
        <p:spPr>
          <a:xfrm>
            <a:off x="7054227" y="235279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llipse 7">
            <a:extLst>
              <a:ext uri="{FF2B5EF4-FFF2-40B4-BE49-F238E27FC236}">
                <a16:creationId xmlns:a16="http://schemas.microsoft.com/office/drawing/2014/main" id="{2F41582F-8D0B-A43E-1CFC-81407DFF7836}"/>
              </a:ext>
            </a:extLst>
          </p:cNvPr>
          <p:cNvSpPr/>
          <p:nvPr/>
        </p:nvSpPr>
        <p:spPr>
          <a:xfrm>
            <a:off x="1501152" y="324959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llipse 8">
            <a:extLst>
              <a:ext uri="{FF2B5EF4-FFF2-40B4-BE49-F238E27FC236}">
                <a16:creationId xmlns:a16="http://schemas.microsoft.com/office/drawing/2014/main" id="{53F59944-F5AC-D650-3645-02075781E50F}"/>
              </a:ext>
            </a:extLst>
          </p:cNvPr>
          <p:cNvSpPr/>
          <p:nvPr/>
        </p:nvSpPr>
        <p:spPr>
          <a:xfrm>
            <a:off x="3253752" y="324959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Ellipse 12">
            <a:extLst>
              <a:ext uri="{FF2B5EF4-FFF2-40B4-BE49-F238E27FC236}">
                <a16:creationId xmlns:a16="http://schemas.microsoft.com/office/drawing/2014/main" id="{C4354183-BA2C-FBE5-DF72-19646FA22EDB}"/>
              </a:ext>
            </a:extLst>
          </p:cNvPr>
          <p:cNvSpPr/>
          <p:nvPr/>
        </p:nvSpPr>
        <p:spPr>
          <a:xfrm>
            <a:off x="9718604" y="235279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75007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6" grpId="0"/>
      <p:bldP spid="12" grpId="0" animBg="1"/>
      <p:bldP spid="10" grpId="0" animBg="1"/>
      <p:bldP spid="5" grpId="0" animBg="1"/>
      <p:bldP spid="8" grpId="0" animBg="1"/>
      <p:bldP spid="9"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Analyse grammaticale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87549" y="1434700"/>
            <a:ext cx="11994204" cy="1843582"/>
          </a:xfrm>
          <a:prstGeom prst="rect">
            <a:avLst/>
          </a:prstGeom>
          <a:noFill/>
        </p:spPr>
        <p:txBody>
          <a:bodyPr wrap="square" rtlCol="0">
            <a:spAutoFit/>
          </a:bodyPr>
          <a:lstStyle/>
          <a:p>
            <a:pPr>
              <a:lnSpc>
                <a:spcPct val="150000"/>
              </a:lnSpc>
            </a:pPr>
            <a:r>
              <a:rPr lang="fr-FR" sz="4000" dirty="0"/>
              <a:t>Un œil exercé peut lire un tableau grâce à ses lignes et ses couleurs.</a:t>
            </a:r>
          </a:p>
        </p:txBody>
      </p:sp>
      <p:sp>
        <p:nvSpPr>
          <p:cNvPr id="5" name="Rectangle : coins arrondis 4">
            <a:extLst>
              <a:ext uri="{FF2B5EF4-FFF2-40B4-BE49-F238E27FC236}">
                <a16:creationId xmlns:a16="http://schemas.microsoft.com/office/drawing/2014/main" id="{6CFE4771-70A8-7482-CA5B-7660A396A49B}"/>
              </a:ext>
            </a:extLst>
          </p:cNvPr>
          <p:cNvSpPr/>
          <p:nvPr/>
        </p:nvSpPr>
        <p:spPr>
          <a:xfrm flipH="1">
            <a:off x="881610" y="1774188"/>
            <a:ext cx="706074"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8" name="Rectangle : coins arrondis 7">
            <a:extLst>
              <a:ext uri="{FF2B5EF4-FFF2-40B4-BE49-F238E27FC236}">
                <a16:creationId xmlns:a16="http://schemas.microsoft.com/office/drawing/2014/main" id="{CFDB3655-F691-A299-D606-8781318D547D}"/>
              </a:ext>
            </a:extLst>
          </p:cNvPr>
          <p:cNvSpPr/>
          <p:nvPr/>
        </p:nvSpPr>
        <p:spPr>
          <a:xfrm>
            <a:off x="10894142" y="1782949"/>
            <a:ext cx="496302"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9" name="Rectangle : coins arrondis 8">
            <a:extLst>
              <a:ext uri="{FF2B5EF4-FFF2-40B4-BE49-F238E27FC236}">
                <a16:creationId xmlns:a16="http://schemas.microsoft.com/office/drawing/2014/main" id="{F8D62D9B-D13C-D905-C076-A83DD4A06719}"/>
              </a:ext>
            </a:extLst>
          </p:cNvPr>
          <p:cNvSpPr/>
          <p:nvPr/>
        </p:nvSpPr>
        <p:spPr>
          <a:xfrm flipH="1">
            <a:off x="8841670" y="1781260"/>
            <a:ext cx="706073" cy="472343"/>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10" name="ZoneTexte 9">
            <a:extLst>
              <a:ext uri="{FF2B5EF4-FFF2-40B4-BE49-F238E27FC236}">
                <a16:creationId xmlns:a16="http://schemas.microsoft.com/office/drawing/2014/main" id="{36F6676E-22F7-7390-F5E8-D7FB83C316E5}"/>
              </a:ext>
            </a:extLst>
          </p:cNvPr>
          <p:cNvSpPr txBox="1"/>
          <p:nvPr/>
        </p:nvSpPr>
        <p:spPr>
          <a:xfrm>
            <a:off x="0" y="3616128"/>
            <a:ext cx="11994204" cy="920252"/>
          </a:xfrm>
          <a:prstGeom prst="rect">
            <a:avLst/>
          </a:prstGeom>
          <a:noFill/>
        </p:spPr>
        <p:txBody>
          <a:bodyPr wrap="square" rtlCol="0">
            <a:spAutoFit/>
          </a:bodyPr>
          <a:lstStyle/>
          <a:p>
            <a:pPr>
              <a:lnSpc>
                <a:spcPct val="150000"/>
              </a:lnSpc>
            </a:pPr>
            <a:r>
              <a:rPr lang="fr-FR" sz="4000" dirty="0">
                <a:solidFill>
                  <a:schemeClr val="accent1"/>
                </a:solidFill>
              </a:rPr>
              <a:t>œil</a:t>
            </a:r>
            <a:r>
              <a:rPr lang="fr-FR" sz="4000" dirty="0">
                <a:solidFill>
                  <a:srgbClr val="7030A0"/>
                </a:solidFill>
              </a:rPr>
              <a:t> </a:t>
            </a:r>
            <a:r>
              <a:rPr lang="fr-FR" sz="3800" dirty="0"/>
              <a:t>: nom commun, masculin, singulier</a:t>
            </a:r>
          </a:p>
        </p:txBody>
      </p:sp>
      <p:sp>
        <p:nvSpPr>
          <p:cNvPr id="11" name="ZoneTexte 10">
            <a:extLst>
              <a:ext uri="{FF2B5EF4-FFF2-40B4-BE49-F238E27FC236}">
                <a16:creationId xmlns:a16="http://schemas.microsoft.com/office/drawing/2014/main" id="{9286D97A-0341-2B31-B5B9-532A34EB5DAA}"/>
              </a:ext>
            </a:extLst>
          </p:cNvPr>
          <p:cNvSpPr txBox="1"/>
          <p:nvPr/>
        </p:nvSpPr>
        <p:spPr>
          <a:xfrm>
            <a:off x="-40068" y="4791552"/>
            <a:ext cx="11712031" cy="707886"/>
          </a:xfrm>
          <a:prstGeom prst="rect">
            <a:avLst/>
          </a:prstGeom>
          <a:noFill/>
        </p:spPr>
        <p:txBody>
          <a:bodyPr wrap="square" rtlCol="0">
            <a:spAutoFit/>
          </a:bodyPr>
          <a:lstStyle/>
          <a:p>
            <a:r>
              <a:rPr lang="fr-FR" sz="4000" dirty="0">
                <a:solidFill>
                  <a:srgbClr val="00B050"/>
                </a:solidFill>
              </a:rPr>
              <a:t>ses</a:t>
            </a:r>
            <a:r>
              <a:rPr lang="fr-FR" sz="4000" dirty="0">
                <a:solidFill>
                  <a:srgbClr val="FF0000"/>
                </a:solidFill>
              </a:rPr>
              <a:t> </a:t>
            </a:r>
            <a:r>
              <a:rPr lang="fr-FR" sz="4000" dirty="0"/>
              <a:t>: déterminant possessif, féminin, pluriel</a:t>
            </a:r>
          </a:p>
        </p:txBody>
      </p:sp>
      <p:sp>
        <p:nvSpPr>
          <p:cNvPr id="12" name="ZoneTexte 11">
            <a:extLst>
              <a:ext uri="{FF2B5EF4-FFF2-40B4-BE49-F238E27FC236}">
                <a16:creationId xmlns:a16="http://schemas.microsoft.com/office/drawing/2014/main" id="{3ACAA1A9-97A6-3B3C-24EE-BD4A8C87568A}"/>
              </a:ext>
            </a:extLst>
          </p:cNvPr>
          <p:cNvSpPr txBox="1"/>
          <p:nvPr/>
        </p:nvSpPr>
        <p:spPr>
          <a:xfrm>
            <a:off x="0" y="5606729"/>
            <a:ext cx="11994204" cy="920252"/>
          </a:xfrm>
          <a:prstGeom prst="rect">
            <a:avLst/>
          </a:prstGeom>
          <a:noFill/>
        </p:spPr>
        <p:txBody>
          <a:bodyPr wrap="square" rtlCol="0">
            <a:spAutoFit/>
          </a:bodyPr>
          <a:lstStyle/>
          <a:p>
            <a:pPr>
              <a:lnSpc>
                <a:spcPct val="150000"/>
              </a:lnSpc>
            </a:pPr>
            <a:r>
              <a:rPr lang="fr-FR" sz="4000" dirty="0">
                <a:solidFill>
                  <a:schemeClr val="accent2"/>
                </a:solidFill>
              </a:rPr>
              <a:t>et</a:t>
            </a:r>
            <a:r>
              <a:rPr lang="fr-FR" sz="4000" dirty="0">
                <a:solidFill>
                  <a:srgbClr val="0070C0"/>
                </a:solidFill>
              </a:rPr>
              <a:t> </a:t>
            </a:r>
            <a:r>
              <a:rPr lang="fr-FR" sz="4000" dirty="0"/>
              <a:t>: conjonction de coordination, invariable</a:t>
            </a:r>
          </a:p>
        </p:txBody>
      </p:sp>
      <p:sp>
        <p:nvSpPr>
          <p:cNvPr id="22" name="Rectangle 21">
            <a:extLst>
              <a:ext uri="{FF2B5EF4-FFF2-40B4-BE49-F238E27FC236}">
                <a16:creationId xmlns:a16="http://schemas.microsoft.com/office/drawing/2014/main" id="{D528597B-455D-4C70-85D6-9719A71E5400}"/>
              </a:ext>
            </a:extLst>
          </p:cNvPr>
          <p:cNvSpPr/>
          <p:nvPr/>
        </p:nvSpPr>
        <p:spPr>
          <a:xfrm>
            <a:off x="4636805" y="2216456"/>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riangle isocèle 14">
            <a:extLst>
              <a:ext uri="{FF2B5EF4-FFF2-40B4-BE49-F238E27FC236}">
                <a16:creationId xmlns:a16="http://schemas.microsoft.com/office/drawing/2014/main" id="{EC395C9B-D010-46B2-8AB1-8CA69653A874}"/>
              </a:ext>
            </a:extLst>
          </p:cNvPr>
          <p:cNvSpPr/>
          <p:nvPr/>
        </p:nvSpPr>
        <p:spPr>
          <a:xfrm>
            <a:off x="8540192" y="2227939"/>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a:extLst>
              <a:ext uri="{FF2B5EF4-FFF2-40B4-BE49-F238E27FC236}">
                <a16:creationId xmlns:a16="http://schemas.microsoft.com/office/drawing/2014/main" id="{D76D5B93-3534-45FD-9206-ED81E2A29367}"/>
              </a:ext>
            </a:extLst>
          </p:cNvPr>
          <p:cNvSpPr/>
          <p:nvPr/>
        </p:nvSpPr>
        <p:spPr>
          <a:xfrm>
            <a:off x="6923977" y="223776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A4DA2F40-70BE-96D9-7B57-4468271CF529}"/>
              </a:ext>
            </a:extLst>
          </p:cNvPr>
          <p:cNvSpPr/>
          <p:nvPr/>
        </p:nvSpPr>
        <p:spPr>
          <a:xfrm>
            <a:off x="3920990" y="2219755"/>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Triangle isocèle 5">
            <a:extLst>
              <a:ext uri="{FF2B5EF4-FFF2-40B4-BE49-F238E27FC236}">
                <a16:creationId xmlns:a16="http://schemas.microsoft.com/office/drawing/2014/main" id="{00FC180E-6004-724A-AA4F-60DE2552E1E1}"/>
              </a:ext>
            </a:extLst>
          </p:cNvPr>
          <p:cNvSpPr/>
          <p:nvPr/>
        </p:nvSpPr>
        <p:spPr>
          <a:xfrm>
            <a:off x="11059608" y="2219755"/>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riangle isocèle 12">
            <a:extLst>
              <a:ext uri="{FF2B5EF4-FFF2-40B4-BE49-F238E27FC236}">
                <a16:creationId xmlns:a16="http://schemas.microsoft.com/office/drawing/2014/main" id="{4ABE8860-B485-9DA0-8233-EC105DED84DA}"/>
              </a:ext>
            </a:extLst>
          </p:cNvPr>
          <p:cNvSpPr/>
          <p:nvPr/>
        </p:nvSpPr>
        <p:spPr>
          <a:xfrm>
            <a:off x="9131771" y="2231038"/>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Triangle isocèle 13">
            <a:extLst>
              <a:ext uri="{FF2B5EF4-FFF2-40B4-BE49-F238E27FC236}">
                <a16:creationId xmlns:a16="http://schemas.microsoft.com/office/drawing/2014/main" id="{4F3C630F-F2FD-EA2E-CF3F-F165A6F49970}"/>
              </a:ext>
            </a:extLst>
          </p:cNvPr>
          <p:cNvSpPr/>
          <p:nvPr/>
        </p:nvSpPr>
        <p:spPr>
          <a:xfrm>
            <a:off x="428789" y="315848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llipse 6">
            <a:extLst>
              <a:ext uri="{FF2B5EF4-FFF2-40B4-BE49-F238E27FC236}">
                <a16:creationId xmlns:a16="http://schemas.microsoft.com/office/drawing/2014/main" id="{12A1E092-8484-E0CA-8473-E8EFC73F0FA0}"/>
              </a:ext>
            </a:extLst>
          </p:cNvPr>
          <p:cNvSpPr/>
          <p:nvPr/>
        </p:nvSpPr>
        <p:spPr>
          <a:xfrm>
            <a:off x="10524077" y="22238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llipse 16">
            <a:extLst>
              <a:ext uri="{FF2B5EF4-FFF2-40B4-BE49-F238E27FC236}">
                <a16:creationId xmlns:a16="http://schemas.microsoft.com/office/drawing/2014/main" id="{CDD4504E-AC14-42EA-6047-22218C9B0D01}"/>
              </a:ext>
            </a:extLst>
          </p:cNvPr>
          <p:cNvSpPr/>
          <p:nvPr/>
        </p:nvSpPr>
        <p:spPr>
          <a:xfrm>
            <a:off x="2810608" y="221803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Ellipse 17">
            <a:extLst>
              <a:ext uri="{FF2B5EF4-FFF2-40B4-BE49-F238E27FC236}">
                <a16:creationId xmlns:a16="http://schemas.microsoft.com/office/drawing/2014/main" id="{858EB57F-FA19-C659-C9F9-BD731C2AF489}"/>
              </a:ext>
            </a:extLst>
          </p:cNvPr>
          <p:cNvSpPr/>
          <p:nvPr/>
        </p:nvSpPr>
        <p:spPr>
          <a:xfrm>
            <a:off x="1377965" y="22238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Ellipse 18">
            <a:extLst>
              <a:ext uri="{FF2B5EF4-FFF2-40B4-BE49-F238E27FC236}">
                <a16:creationId xmlns:a16="http://schemas.microsoft.com/office/drawing/2014/main" id="{83A2A187-ADA8-B927-CD61-233F6F63BB2E}"/>
              </a:ext>
            </a:extLst>
          </p:cNvPr>
          <p:cNvSpPr/>
          <p:nvPr/>
        </p:nvSpPr>
        <p:spPr>
          <a:xfrm>
            <a:off x="2466542" y="315848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22332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animBg="1"/>
      <p:bldP spid="8" grpId="0" animBg="1"/>
      <p:bldP spid="9" grpId="0" animBg="1"/>
      <p:bldP spid="10" grpId="0"/>
      <p:bldP spid="11" grpId="0"/>
      <p:bldP spid="12" grpId="0"/>
      <p:bldP spid="22" grpId="0" animBg="1"/>
      <p:bldP spid="15" grpId="0" animBg="1"/>
      <p:bldP spid="21" grpId="0" animBg="1"/>
      <p:bldP spid="3" grpId="0" animBg="1"/>
      <p:bldP spid="6" grpId="0" animBg="1"/>
      <p:bldP spid="13" grpId="0" animBg="1"/>
      <p:bldP spid="14" grpId="0" animBg="1"/>
      <p:bldP spid="7" grpId="0" animBg="1"/>
      <p:bldP spid="17"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fr-FR" dirty="0"/>
              <a:t>Conjugue le verbe « </a:t>
            </a:r>
            <a:r>
              <a:rPr lang="fr-FR" dirty="0">
                <a:solidFill>
                  <a:srgbClr val="002060"/>
                </a:solidFill>
              </a:rPr>
              <a:t>voir</a:t>
            </a:r>
            <a:r>
              <a:rPr lang="fr-FR" dirty="0"/>
              <a:t>» au présent de l’indicatif.</a:t>
            </a:r>
          </a:p>
        </p:txBody>
      </p:sp>
      <p:sp>
        <p:nvSpPr>
          <p:cNvPr id="5" name="ZoneTexte 4">
            <a:extLst>
              <a:ext uri="{FF2B5EF4-FFF2-40B4-BE49-F238E27FC236}">
                <a16:creationId xmlns:a16="http://schemas.microsoft.com/office/drawing/2014/main" id="{2935AB39-377A-43FB-BAEA-C7AFC65303C0}"/>
              </a:ext>
            </a:extLst>
          </p:cNvPr>
          <p:cNvSpPr txBox="1"/>
          <p:nvPr/>
        </p:nvSpPr>
        <p:spPr>
          <a:xfrm>
            <a:off x="87549" y="1489434"/>
            <a:ext cx="5229169" cy="4387420"/>
          </a:xfrm>
          <a:prstGeom prst="rect">
            <a:avLst/>
          </a:prstGeom>
          <a:noFill/>
        </p:spPr>
        <p:txBody>
          <a:bodyPr wrap="square" rtlCol="0">
            <a:spAutoFit/>
          </a:bodyPr>
          <a:lstStyle/>
          <a:p>
            <a:pPr>
              <a:lnSpc>
                <a:spcPct val="150000"/>
              </a:lnSpc>
            </a:pPr>
            <a:r>
              <a:rPr lang="fr-FR" sz="4800" dirty="0">
                <a:latin typeface="Arial" panose="020B0604020202020204" pitchFamily="34" charset="0"/>
                <a:cs typeface="Arial" panose="020B0604020202020204" pitchFamily="34" charset="0"/>
              </a:rPr>
              <a:t>Je voi</a:t>
            </a:r>
            <a:r>
              <a:rPr lang="fr-FR" sz="4800" b="1" u="sng" dirty="0">
                <a:solidFill>
                  <a:srgbClr val="FF0000"/>
                </a:solidFill>
                <a:latin typeface="Arial" panose="020B0604020202020204" pitchFamily="34" charset="0"/>
                <a:cs typeface="Arial" panose="020B0604020202020204" pitchFamily="34" charset="0"/>
              </a:rPr>
              <a:t>s</a:t>
            </a:r>
          </a:p>
          <a:p>
            <a:pPr>
              <a:lnSpc>
                <a:spcPct val="150000"/>
              </a:lnSpc>
            </a:pPr>
            <a:r>
              <a:rPr lang="fr-FR" sz="4500" dirty="0">
                <a:latin typeface="Arial" panose="020B0604020202020204" pitchFamily="34" charset="0"/>
                <a:cs typeface="Arial" panose="020B0604020202020204" pitchFamily="34" charset="0"/>
              </a:rPr>
              <a:t>Tu </a:t>
            </a:r>
            <a:r>
              <a:rPr lang="fr-FR" sz="4400" dirty="0">
                <a:latin typeface="Arial" panose="020B0604020202020204" pitchFamily="34" charset="0"/>
                <a:cs typeface="Arial" panose="020B0604020202020204" pitchFamily="34" charset="0"/>
              </a:rPr>
              <a:t>voi</a:t>
            </a:r>
            <a:r>
              <a:rPr lang="fr-FR" sz="4400" b="1" u="sng" dirty="0">
                <a:solidFill>
                  <a:srgbClr val="FF0000"/>
                </a:solidFill>
                <a:latin typeface="Arial" panose="020B0604020202020204" pitchFamily="34" charset="0"/>
                <a:cs typeface="Arial" panose="020B0604020202020204" pitchFamily="34" charset="0"/>
              </a:rPr>
              <a:t>s</a:t>
            </a:r>
            <a:endParaRPr lang="fr-FR" sz="4500" b="1" u="sng" dirty="0">
              <a:solidFill>
                <a:srgbClr val="FF0000"/>
              </a:solidFill>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Il voi</a:t>
            </a:r>
            <a:r>
              <a:rPr lang="fr-FR" sz="4800" b="1" u="sng" dirty="0">
                <a:solidFill>
                  <a:srgbClr val="FF0000"/>
                </a:solidFill>
                <a:latin typeface="Arial" panose="020B0604020202020204" pitchFamily="34" charset="0"/>
                <a:cs typeface="Arial" panose="020B0604020202020204" pitchFamily="34" charset="0"/>
              </a:rPr>
              <a:t>t</a:t>
            </a:r>
          </a:p>
          <a:p>
            <a:pPr>
              <a:lnSpc>
                <a:spcPct val="150000"/>
              </a:lnSpc>
            </a:pPr>
            <a:r>
              <a:rPr lang="fr-FR" sz="4800" dirty="0">
                <a:latin typeface="Arial" panose="020B0604020202020204" pitchFamily="34" charset="0"/>
                <a:cs typeface="Arial" panose="020B0604020202020204" pitchFamily="34" charset="0"/>
              </a:rPr>
              <a:t>Elle voi</a:t>
            </a:r>
            <a:r>
              <a:rPr lang="fr-FR" sz="4800" b="1" u="sng" dirty="0">
                <a:solidFill>
                  <a:srgbClr val="FF0000"/>
                </a:solidFill>
                <a:latin typeface="Arial" panose="020B0604020202020204" pitchFamily="34" charset="0"/>
                <a:cs typeface="Arial" panose="020B0604020202020204" pitchFamily="34" charset="0"/>
              </a:rPr>
              <a:t>t</a:t>
            </a:r>
          </a:p>
        </p:txBody>
      </p:sp>
      <p:sp>
        <p:nvSpPr>
          <p:cNvPr id="7" name="ZoneTexte 6">
            <a:extLst>
              <a:ext uri="{FF2B5EF4-FFF2-40B4-BE49-F238E27FC236}">
                <a16:creationId xmlns:a16="http://schemas.microsoft.com/office/drawing/2014/main" id="{0CD00235-3573-4260-B527-8BBC3FC87925}"/>
              </a:ext>
            </a:extLst>
          </p:cNvPr>
          <p:cNvSpPr txBox="1"/>
          <p:nvPr/>
        </p:nvSpPr>
        <p:spPr>
          <a:xfrm>
            <a:off x="5663382" y="1489434"/>
            <a:ext cx="6528618" cy="4300793"/>
          </a:xfrm>
          <a:prstGeom prst="rect">
            <a:avLst/>
          </a:prstGeom>
          <a:noFill/>
        </p:spPr>
        <p:txBody>
          <a:bodyPr wrap="square" rtlCol="0">
            <a:spAutoFit/>
          </a:bodyPr>
          <a:lstStyle/>
          <a:p>
            <a:pPr>
              <a:lnSpc>
                <a:spcPct val="150000"/>
              </a:lnSpc>
            </a:pPr>
            <a:r>
              <a:rPr lang="fr-FR" sz="4600" dirty="0">
                <a:latin typeface="Arial" panose="020B0604020202020204" pitchFamily="34" charset="0"/>
                <a:cs typeface="Arial" panose="020B0604020202020204" pitchFamily="34" charset="0"/>
              </a:rPr>
              <a:t>Nous </a:t>
            </a:r>
            <a:r>
              <a:rPr lang="fr-FR" sz="4400" dirty="0">
                <a:latin typeface="Arial" panose="020B0604020202020204" pitchFamily="34" charset="0"/>
                <a:cs typeface="Arial" panose="020B0604020202020204" pitchFamily="34" charset="0"/>
              </a:rPr>
              <a:t>voy</a:t>
            </a:r>
            <a:r>
              <a:rPr lang="fr-FR" sz="4400" b="1" u="sng" dirty="0">
                <a:solidFill>
                  <a:srgbClr val="FF0000"/>
                </a:solidFill>
                <a:latin typeface="Arial" panose="020B0604020202020204" pitchFamily="34" charset="0"/>
                <a:cs typeface="Arial" panose="020B0604020202020204" pitchFamily="34" charset="0"/>
              </a:rPr>
              <a:t>ons</a:t>
            </a:r>
          </a:p>
          <a:p>
            <a:pPr>
              <a:lnSpc>
                <a:spcPct val="150000"/>
              </a:lnSpc>
            </a:pPr>
            <a:r>
              <a:rPr lang="fr-FR" sz="4600" dirty="0">
                <a:latin typeface="Arial" panose="020B0604020202020204" pitchFamily="34" charset="0"/>
                <a:cs typeface="Arial" panose="020B0604020202020204" pitchFamily="34" charset="0"/>
              </a:rPr>
              <a:t>Vous </a:t>
            </a:r>
            <a:r>
              <a:rPr lang="fr-FR" sz="4800" dirty="0">
                <a:latin typeface="Arial" panose="020B0604020202020204" pitchFamily="34" charset="0"/>
                <a:cs typeface="Arial" panose="020B0604020202020204" pitchFamily="34" charset="0"/>
              </a:rPr>
              <a:t>voy</a:t>
            </a:r>
            <a:r>
              <a:rPr lang="fr-FR" sz="4800" b="1" u="sng" dirty="0">
                <a:solidFill>
                  <a:srgbClr val="FF0000"/>
                </a:solidFill>
                <a:latin typeface="Arial" panose="020B0604020202020204" pitchFamily="34" charset="0"/>
                <a:cs typeface="Arial" panose="020B0604020202020204" pitchFamily="34" charset="0"/>
              </a:rPr>
              <a:t>ez</a:t>
            </a:r>
          </a:p>
          <a:p>
            <a:pPr>
              <a:lnSpc>
                <a:spcPct val="150000"/>
              </a:lnSpc>
            </a:pPr>
            <a:r>
              <a:rPr lang="fr-FR" sz="4600" dirty="0">
                <a:latin typeface="Arial" panose="020B0604020202020204" pitchFamily="34" charset="0"/>
                <a:cs typeface="Arial" panose="020B0604020202020204" pitchFamily="34" charset="0"/>
              </a:rPr>
              <a:t>Ils </a:t>
            </a:r>
            <a:r>
              <a:rPr lang="fr-FR" sz="4800" dirty="0">
                <a:latin typeface="Arial" panose="020B0604020202020204" pitchFamily="34" charset="0"/>
                <a:cs typeface="Arial" panose="020B0604020202020204" pitchFamily="34" charset="0"/>
              </a:rPr>
              <a:t>voi</a:t>
            </a:r>
            <a:r>
              <a:rPr lang="fr-FR" sz="4800" b="1" u="sng" dirty="0">
                <a:solidFill>
                  <a:srgbClr val="FF0000"/>
                </a:solidFill>
                <a:latin typeface="Arial" panose="020B0604020202020204" pitchFamily="34" charset="0"/>
                <a:cs typeface="Arial" panose="020B0604020202020204" pitchFamily="34" charset="0"/>
              </a:rPr>
              <a:t>ent</a:t>
            </a:r>
            <a:endParaRPr lang="fr-FR" sz="4600" b="1" u="sng" dirty="0">
              <a:solidFill>
                <a:srgbClr val="FF0000"/>
              </a:solidFill>
              <a:latin typeface="Arial" panose="020B0604020202020204" pitchFamily="34" charset="0"/>
              <a:cs typeface="Arial" panose="020B0604020202020204" pitchFamily="34" charset="0"/>
            </a:endParaRPr>
          </a:p>
          <a:p>
            <a:pPr>
              <a:lnSpc>
                <a:spcPct val="150000"/>
              </a:lnSpc>
            </a:pPr>
            <a:r>
              <a:rPr lang="fr-FR" sz="4600" dirty="0">
                <a:latin typeface="Arial" panose="020B0604020202020204" pitchFamily="34" charset="0"/>
                <a:cs typeface="Arial" panose="020B0604020202020204" pitchFamily="34" charset="0"/>
              </a:rPr>
              <a:t>Elles </a:t>
            </a:r>
            <a:r>
              <a:rPr lang="fr-FR" sz="4400" dirty="0">
                <a:latin typeface="Arial" panose="020B0604020202020204" pitchFamily="34" charset="0"/>
                <a:cs typeface="Arial" panose="020B0604020202020204" pitchFamily="34" charset="0"/>
              </a:rPr>
              <a:t>voi</a:t>
            </a:r>
            <a:r>
              <a:rPr lang="fr-FR" sz="4400" b="1" u="sng" dirty="0">
                <a:solidFill>
                  <a:srgbClr val="FF0000"/>
                </a:solidFill>
                <a:latin typeface="Arial" panose="020B0604020202020204" pitchFamily="34" charset="0"/>
                <a:cs typeface="Arial" panose="020B0604020202020204" pitchFamily="34" charset="0"/>
              </a:rPr>
              <a:t>ent</a:t>
            </a:r>
            <a:endParaRPr lang="fr-FR" sz="4600" b="1" u="sng"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854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5951C17-922D-EA8D-F08D-69F3ED1BF2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4465" y="1487976"/>
            <a:ext cx="5823069" cy="38820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3876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3917C-DC65-E87B-3E9A-B40D0164EC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619E717-0165-4B47-297A-988B042F6711}"/>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fr-FR" dirty="0"/>
              <a:t>Vocabulaire de la dictée</a:t>
            </a:r>
          </a:p>
        </p:txBody>
      </p:sp>
      <p:sp>
        <p:nvSpPr>
          <p:cNvPr id="5" name="ZoneTexte 4">
            <a:extLst>
              <a:ext uri="{FF2B5EF4-FFF2-40B4-BE49-F238E27FC236}">
                <a16:creationId xmlns:a16="http://schemas.microsoft.com/office/drawing/2014/main" id="{F9EF0747-C070-E01D-3324-86B3B21492A0}"/>
              </a:ext>
            </a:extLst>
          </p:cNvPr>
          <p:cNvSpPr txBox="1"/>
          <p:nvPr/>
        </p:nvSpPr>
        <p:spPr>
          <a:xfrm>
            <a:off x="-11349" y="2000712"/>
            <a:ext cx="12192000" cy="3557512"/>
          </a:xfrm>
          <a:prstGeom prst="rect">
            <a:avLst/>
          </a:prstGeom>
          <a:noFill/>
        </p:spPr>
        <p:txBody>
          <a:bodyPr wrap="square" rtlCol="0">
            <a:spAutoFit/>
          </a:bodyPr>
          <a:lstStyle/>
          <a:p>
            <a:pPr algn="ctr">
              <a:lnSpc>
                <a:spcPct val="150000"/>
              </a:lnSpc>
            </a:pPr>
            <a:r>
              <a:rPr lang="fr-FR" sz="8000" dirty="0">
                <a:latin typeface="Arial" panose="020B0604020202020204" pitchFamily="34" charset="0"/>
                <a:cs typeface="Arial" panose="020B0604020202020204" pitchFamily="34" charset="0"/>
              </a:rPr>
              <a:t>Laval</a:t>
            </a:r>
          </a:p>
          <a:p>
            <a:pPr algn="ctr">
              <a:lnSpc>
                <a:spcPct val="150000"/>
              </a:lnSpc>
            </a:pPr>
            <a:r>
              <a:rPr lang="fr-FR" sz="8000" dirty="0">
                <a:latin typeface="Arial" panose="020B0604020202020204" pitchFamily="34" charset="0"/>
                <a:cs typeface="Arial" panose="020B0604020202020204" pitchFamily="34" charset="0"/>
              </a:rPr>
              <a:t>Hans Baumann</a:t>
            </a:r>
          </a:p>
        </p:txBody>
      </p:sp>
    </p:spTree>
    <p:extLst>
      <p:ext uri="{BB962C8B-B14F-4D97-AF65-F5344CB8AC3E}">
        <p14:creationId xmlns:p14="http://schemas.microsoft.com/office/powerpoint/2010/main" val="3324609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E45D8-21A2-FF76-2E09-27BFD1903B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DDEE24-D8AC-AADA-DBC5-506237EC1A26}"/>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s’évaluer (à coller)</a:t>
            </a:r>
          </a:p>
        </p:txBody>
      </p:sp>
      <p:sp>
        <p:nvSpPr>
          <p:cNvPr id="6" name="ZoneTexte 5">
            <a:extLst>
              <a:ext uri="{FF2B5EF4-FFF2-40B4-BE49-F238E27FC236}">
                <a16:creationId xmlns:a16="http://schemas.microsoft.com/office/drawing/2014/main" id="{328F5110-1BB8-86BF-0320-A4CA00210E88}"/>
              </a:ext>
            </a:extLst>
          </p:cNvPr>
          <p:cNvSpPr txBox="1"/>
          <p:nvPr/>
        </p:nvSpPr>
        <p:spPr>
          <a:xfrm>
            <a:off x="0" y="1157592"/>
            <a:ext cx="12192000" cy="1815882"/>
          </a:xfrm>
          <a:prstGeom prst="rect">
            <a:avLst/>
          </a:prstGeom>
          <a:noFill/>
        </p:spPr>
        <p:txBody>
          <a:bodyPr wrap="square" rtlCol="0">
            <a:spAutoFit/>
          </a:bodyPr>
          <a:lstStyle/>
          <a:p>
            <a:r>
              <a:rPr lang="fr-FR" sz="2800" dirty="0">
                <a:latin typeface="Arial" panose="020B0604020202020204" pitchFamily="34" charset="0"/>
                <a:cs typeface="Arial" panose="020B0604020202020204" pitchFamily="34" charset="0"/>
              </a:rPr>
              <a:t>Pendant la Préhistoire, les hommes préhistoriques utilisaient des pierres pour fabriquer des outils et des armes. Imaginons que dans une grotte, des archéologues ont découvert un ensemble de pierres taillées. Voici les poids de quelques-unes de ces pierres :</a:t>
            </a:r>
          </a:p>
        </p:txBody>
      </p:sp>
      <p:sp>
        <p:nvSpPr>
          <p:cNvPr id="3" name="ZoneTexte 2">
            <a:extLst>
              <a:ext uri="{FF2B5EF4-FFF2-40B4-BE49-F238E27FC236}">
                <a16:creationId xmlns:a16="http://schemas.microsoft.com/office/drawing/2014/main" id="{23C988CD-9947-6FD6-1303-EBC396604A85}"/>
              </a:ext>
            </a:extLst>
          </p:cNvPr>
          <p:cNvSpPr txBox="1"/>
          <p:nvPr/>
        </p:nvSpPr>
        <p:spPr>
          <a:xfrm>
            <a:off x="2664824" y="3429000"/>
            <a:ext cx="3352799" cy="2554545"/>
          </a:xfrm>
          <a:prstGeom prst="rect">
            <a:avLst/>
          </a:prstGeom>
          <a:solidFill>
            <a:srgbClr val="FF0000"/>
          </a:solidFill>
          <a:ln>
            <a:solidFill>
              <a:srgbClr val="FF0000"/>
            </a:solidFill>
          </a:ln>
        </p:spPr>
        <p:txBody>
          <a:bodyPr wrap="square" rtlCol="0">
            <a:spAutoFit/>
          </a:bodyPr>
          <a:lstStyle/>
          <a:p>
            <a:r>
              <a:rPr lang="fr-FR" sz="3200" dirty="0">
                <a:latin typeface="Arial" panose="020B0604020202020204" pitchFamily="34" charset="0"/>
                <a:cs typeface="Arial" panose="020B0604020202020204" pitchFamily="34" charset="0"/>
              </a:rPr>
              <a:t>Pierre A : 3,75 kg</a:t>
            </a:r>
          </a:p>
          <a:p>
            <a:r>
              <a:rPr lang="fr-FR" sz="3200" dirty="0">
                <a:latin typeface="Arial" panose="020B0604020202020204" pitchFamily="34" charset="0"/>
                <a:cs typeface="Arial" panose="020B0604020202020204" pitchFamily="34" charset="0"/>
              </a:rPr>
              <a:t>Pierre B : 1,6 kg</a:t>
            </a:r>
          </a:p>
          <a:p>
            <a:r>
              <a:rPr lang="fr-FR" sz="3200" dirty="0">
                <a:latin typeface="Arial" panose="020B0604020202020204" pitchFamily="34" charset="0"/>
                <a:cs typeface="Arial" panose="020B0604020202020204" pitchFamily="34" charset="0"/>
              </a:rPr>
              <a:t>Pierre C : 2,45 kg</a:t>
            </a:r>
          </a:p>
          <a:p>
            <a:r>
              <a:rPr lang="fr-FR" sz="3200" dirty="0">
                <a:latin typeface="Arial" panose="020B0604020202020204" pitchFamily="34" charset="0"/>
                <a:cs typeface="Arial" panose="020B0604020202020204" pitchFamily="34" charset="0"/>
              </a:rPr>
              <a:t>Pierre D : 5,8 kg</a:t>
            </a:r>
          </a:p>
          <a:p>
            <a:r>
              <a:rPr lang="fr-FR" sz="3200" dirty="0">
                <a:latin typeface="Arial" panose="020B0604020202020204" pitchFamily="34" charset="0"/>
                <a:cs typeface="Arial" panose="020B0604020202020204" pitchFamily="34" charset="0"/>
              </a:rPr>
              <a:t>Pierre E : 4,3 kg</a:t>
            </a:r>
          </a:p>
        </p:txBody>
      </p:sp>
      <p:sp>
        <p:nvSpPr>
          <p:cNvPr id="4" name="ZoneTexte 3">
            <a:extLst>
              <a:ext uri="{FF2B5EF4-FFF2-40B4-BE49-F238E27FC236}">
                <a16:creationId xmlns:a16="http://schemas.microsoft.com/office/drawing/2014/main" id="{60804451-0E5E-11D2-81B3-BD4C391D08CB}"/>
              </a:ext>
            </a:extLst>
          </p:cNvPr>
          <p:cNvSpPr txBox="1"/>
          <p:nvPr/>
        </p:nvSpPr>
        <p:spPr>
          <a:xfrm>
            <a:off x="6174378" y="2625131"/>
            <a:ext cx="5907375" cy="3785652"/>
          </a:xfrm>
          <a:prstGeom prst="rect">
            <a:avLst/>
          </a:prstGeom>
          <a:noFill/>
        </p:spPr>
        <p:txBody>
          <a:bodyPr wrap="square" rtlCol="0">
            <a:spAutoFit/>
          </a:bodyPr>
          <a:lstStyle/>
          <a:p>
            <a:pPr marL="514350" indent="-514350">
              <a:buAutoNum type="arabicPeriod"/>
            </a:pPr>
            <a:r>
              <a:rPr lang="fr-FR" sz="2400" dirty="0">
                <a:latin typeface="Arial" panose="020B0604020202020204" pitchFamily="34" charset="0"/>
                <a:cs typeface="Arial" panose="020B0604020202020204" pitchFamily="34" charset="0"/>
              </a:rPr>
              <a:t>Quel est le poids total de ces cinq pierres ?</a:t>
            </a:r>
          </a:p>
          <a:p>
            <a:pPr marL="514350" indent="-514350">
              <a:buAutoNum type="arabicPeriod"/>
            </a:pPr>
            <a:r>
              <a:rPr lang="fr-FR" sz="2400" dirty="0">
                <a:latin typeface="Arial" panose="020B0604020202020204" pitchFamily="34" charset="0"/>
                <a:cs typeface="Arial" panose="020B0604020202020204" pitchFamily="34" charset="0"/>
              </a:rPr>
              <a:t>Quelle est la différence de poids entre la pierre la plus lourde et la pierre la plus légère ?</a:t>
            </a:r>
          </a:p>
          <a:p>
            <a:pPr marL="514350" indent="-514350">
              <a:buAutoNum type="arabicPeriod"/>
            </a:pPr>
            <a:r>
              <a:rPr lang="fr-FR" sz="2400" dirty="0">
                <a:latin typeface="Arial" panose="020B0604020202020204" pitchFamily="34" charset="0"/>
                <a:cs typeface="Arial" panose="020B0604020202020204" pitchFamily="34" charset="0"/>
              </a:rPr>
              <a:t>Si un archéologue peut transporter un maximum de 12 kg à la fois combien de pierres au maximum pourra-t-il transporter en une fois et quel serait le poids total transporté ?</a:t>
            </a:r>
          </a:p>
        </p:txBody>
      </p:sp>
      <p:pic>
        <p:nvPicPr>
          <p:cNvPr id="7" name="Image 6" descr="Une image contenant Danse, Visage humain, art&#10;&#10;Le contenu généré par l’IA peut être incorrect.">
            <a:extLst>
              <a:ext uri="{FF2B5EF4-FFF2-40B4-BE49-F238E27FC236}">
                <a16:creationId xmlns:a16="http://schemas.microsoft.com/office/drawing/2014/main" id="{26FC4B81-979F-A645-8DEE-0CED38EEE5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14" y="3272245"/>
            <a:ext cx="3055597" cy="3055597"/>
          </a:xfrm>
          <a:prstGeom prst="rect">
            <a:avLst/>
          </a:prstGeom>
        </p:spPr>
      </p:pic>
    </p:spTree>
    <p:extLst>
      <p:ext uri="{BB962C8B-B14F-4D97-AF65-F5344CB8AC3E}">
        <p14:creationId xmlns:p14="http://schemas.microsoft.com/office/powerpoint/2010/main" val="2636573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3"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Calcul mental</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498058"/>
            <a:ext cx="11971506" cy="92025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40 – 27 – 36 – 81 – 15 – 36 – 25 – 42 </a:t>
            </a:r>
          </a:p>
        </p:txBody>
      </p:sp>
      <p:sp>
        <p:nvSpPr>
          <p:cNvPr id="3" name="ZoneTexte 2">
            <a:extLst>
              <a:ext uri="{FF2B5EF4-FFF2-40B4-BE49-F238E27FC236}">
                <a16:creationId xmlns:a16="http://schemas.microsoft.com/office/drawing/2014/main" id="{23330168-2105-64CE-BBCA-B9AEE043FCEA}"/>
              </a:ext>
            </a:extLst>
          </p:cNvPr>
          <p:cNvSpPr txBox="1"/>
          <p:nvPr/>
        </p:nvSpPr>
        <p:spPr>
          <a:xfrm>
            <a:off x="0" y="2330245"/>
            <a:ext cx="11971506" cy="92025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7400 – 1200 – 25600 – 12000</a:t>
            </a:r>
          </a:p>
        </p:txBody>
      </p:sp>
      <p:sp>
        <p:nvSpPr>
          <p:cNvPr id="5" name="ZoneTexte 4">
            <a:extLst>
              <a:ext uri="{FF2B5EF4-FFF2-40B4-BE49-F238E27FC236}">
                <a16:creationId xmlns:a16="http://schemas.microsoft.com/office/drawing/2014/main" id="{49F2E297-38AE-425A-BD45-36877342F175}"/>
              </a:ext>
            </a:extLst>
          </p:cNvPr>
          <p:cNvSpPr txBox="1"/>
          <p:nvPr/>
        </p:nvSpPr>
        <p:spPr>
          <a:xfrm>
            <a:off x="0" y="3250497"/>
            <a:ext cx="11971506" cy="184358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a:t>
            </a:r>
            <a:r>
              <a:rPr lang="fr-FR" sz="4000" dirty="0">
                <a:solidFill>
                  <a:srgbClr val="7030A0"/>
                </a:solidFill>
              </a:rPr>
              <a:t>80 – 1955 – 1035 – 340</a:t>
            </a:r>
          </a:p>
          <a:p>
            <a:pPr>
              <a:lnSpc>
                <a:spcPct val="150000"/>
              </a:lnSpc>
            </a:pPr>
            <a:r>
              <a:rPr lang="fr-FR" sz="4000" dirty="0"/>
              <a:t>			</a:t>
            </a:r>
            <a:r>
              <a:rPr lang="fr-FR" sz="4000" dirty="0">
                <a:solidFill>
                  <a:schemeClr val="accent2"/>
                </a:solidFill>
              </a:rPr>
              <a:t>16,9 – 9,43 – 69,4 – 20 </a:t>
            </a:r>
          </a:p>
        </p:txBody>
      </p:sp>
      <p:sp>
        <p:nvSpPr>
          <p:cNvPr id="6" name="ZoneTexte 5">
            <a:extLst>
              <a:ext uri="{FF2B5EF4-FFF2-40B4-BE49-F238E27FC236}">
                <a16:creationId xmlns:a16="http://schemas.microsoft.com/office/drawing/2014/main" id="{3FC87C6E-4FAB-49E3-8AFD-BFAC49D0E7AA}"/>
              </a:ext>
            </a:extLst>
          </p:cNvPr>
          <p:cNvSpPr txBox="1"/>
          <p:nvPr/>
        </p:nvSpPr>
        <p:spPr>
          <a:xfrm>
            <a:off x="-75414" y="5014418"/>
            <a:ext cx="11971506" cy="184358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2 569 000 145 – 301 789 600 201 </a:t>
            </a:r>
          </a:p>
          <a:p>
            <a:pPr>
              <a:lnSpc>
                <a:spcPct val="150000"/>
              </a:lnSpc>
            </a:pPr>
            <a:r>
              <a:rPr lang="fr-FR" sz="4000" dirty="0"/>
              <a:t>			23 032 250 000 – 35 458 520 000</a:t>
            </a:r>
          </a:p>
        </p:txBody>
      </p:sp>
    </p:spTree>
    <p:extLst>
      <p:ext uri="{BB962C8B-B14F-4D97-AF65-F5344CB8AC3E}">
        <p14:creationId xmlns:p14="http://schemas.microsoft.com/office/powerpoint/2010/main" val="267029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107092"/>
            <a:ext cx="12192000" cy="5536900"/>
          </a:xfrm>
          <a:prstGeom prst="rect">
            <a:avLst/>
          </a:prstGeom>
          <a:noFill/>
        </p:spPr>
        <p:txBody>
          <a:bodyPr wrap="square" rtlCol="0">
            <a:spAutoFit/>
          </a:bodyPr>
          <a:lstStyle/>
          <a:p>
            <a:pPr marL="571500" indent="-571500">
              <a:lnSpc>
                <a:spcPct val="150000"/>
              </a:lnSpc>
              <a:buFontTx/>
              <a:buChar char="-"/>
            </a:pPr>
            <a:r>
              <a:rPr lang="fr-FR" sz="4000" dirty="0"/>
              <a:t>Les pensées ne durent qu’un instant, après c’est du passé, il n’en reste plus rien.</a:t>
            </a:r>
          </a:p>
          <a:p>
            <a:pPr>
              <a:lnSpc>
                <a:spcPct val="150000"/>
              </a:lnSpc>
            </a:pPr>
            <a:r>
              <a:rPr lang="fr-FR" sz="4000" dirty="0"/>
              <a:t>Le regard fixé au loin M. Laval répondit lentement :</a:t>
            </a:r>
          </a:p>
          <a:p>
            <a:pPr marL="571500" indent="-571500">
              <a:lnSpc>
                <a:spcPct val="150000"/>
              </a:lnSpc>
              <a:buFontTx/>
              <a:buChar char="-"/>
            </a:pPr>
            <a:r>
              <a:rPr lang="fr-FR" sz="4000" dirty="0"/>
              <a:t>Il n’en est pas toujours ainsi. Il y a des pensées qui deviennent des actes dont on parle encore longtemps après ; d’autres peuvent s’exprimer dans des tableaux.</a:t>
            </a:r>
          </a:p>
        </p:txBody>
      </p:sp>
      <p:sp>
        <p:nvSpPr>
          <p:cNvPr id="6" name="Ellipse 5">
            <a:extLst>
              <a:ext uri="{FF2B5EF4-FFF2-40B4-BE49-F238E27FC236}">
                <a16:creationId xmlns:a16="http://schemas.microsoft.com/office/drawing/2014/main" id="{D8A14982-00D0-1D3F-55CB-04C2801247AD}"/>
              </a:ext>
            </a:extLst>
          </p:cNvPr>
          <p:cNvSpPr/>
          <p:nvPr/>
        </p:nvSpPr>
        <p:spPr>
          <a:xfrm>
            <a:off x="7809748" y="189582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llipse 7">
            <a:extLst>
              <a:ext uri="{FF2B5EF4-FFF2-40B4-BE49-F238E27FC236}">
                <a16:creationId xmlns:a16="http://schemas.microsoft.com/office/drawing/2014/main" id="{DB14893C-DDF4-8BE8-6447-7EB400FE3B36}"/>
              </a:ext>
            </a:extLst>
          </p:cNvPr>
          <p:cNvSpPr/>
          <p:nvPr/>
        </p:nvSpPr>
        <p:spPr>
          <a:xfrm>
            <a:off x="2913608" y="189582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15">
            <a:extLst>
              <a:ext uri="{FF2B5EF4-FFF2-40B4-BE49-F238E27FC236}">
                <a16:creationId xmlns:a16="http://schemas.microsoft.com/office/drawing/2014/main" id="{4D020FCA-7E9F-3502-E0F6-3543DA93AC24}"/>
              </a:ext>
            </a:extLst>
          </p:cNvPr>
          <p:cNvSpPr/>
          <p:nvPr/>
        </p:nvSpPr>
        <p:spPr>
          <a:xfrm>
            <a:off x="1600080" y="282316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Ellipse 18">
            <a:extLst>
              <a:ext uri="{FF2B5EF4-FFF2-40B4-BE49-F238E27FC236}">
                <a16:creationId xmlns:a16="http://schemas.microsoft.com/office/drawing/2014/main" id="{4AB25562-AFF5-3503-0CB7-0BD9F88C2409}"/>
              </a:ext>
            </a:extLst>
          </p:cNvPr>
          <p:cNvSpPr/>
          <p:nvPr/>
        </p:nvSpPr>
        <p:spPr>
          <a:xfrm>
            <a:off x="2665553" y="374890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Ellipse 40">
            <a:extLst>
              <a:ext uri="{FF2B5EF4-FFF2-40B4-BE49-F238E27FC236}">
                <a16:creationId xmlns:a16="http://schemas.microsoft.com/office/drawing/2014/main" id="{84B05FCC-7A61-4DCD-9EE0-0509532097EF}"/>
              </a:ext>
            </a:extLst>
          </p:cNvPr>
          <p:cNvSpPr/>
          <p:nvPr/>
        </p:nvSpPr>
        <p:spPr>
          <a:xfrm>
            <a:off x="3625858" y="645694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Ellipse 42">
            <a:extLst>
              <a:ext uri="{FF2B5EF4-FFF2-40B4-BE49-F238E27FC236}">
                <a16:creationId xmlns:a16="http://schemas.microsoft.com/office/drawing/2014/main" id="{347F5467-0409-4AFF-809D-B77A642E72C6}"/>
              </a:ext>
            </a:extLst>
          </p:cNvPr>
          <p:cNvSpPr/>
          <p:nvPr/>
        </p:nvSpPr>
        <p:spPr>
          <a:xfrm>
            <a:off x="1765450" y="375413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Rectangle 21">
            <a:extLst>
              <a:ext uri="{FF2B5EF4-FFF2-40B4-BE49-F238E27FC236}">
                <a16:creationId xmlns:a16="http://schemas.microsoft.com/office/drawing/2014/main" id="{77C3D9CD-EFB8-4B49-B67A-6B9DCF169445}"/>
              </a:ext>
            </a:extLst>
          </p:cNvPr>
          <p:cNvSpPr/>
          <p:nvPr/>
        </p:nvSpPr>
        <p:spPr>
          <a:xfrm>
            <a:off x="4923507" y="189582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Rectangle 38">
            <a:extLst>
              <a:ext uri="{FF2B5EF4-FFF2-40B4-BE49-F238E27FC236}">
                <a16:creationId xmlns:a16="http://schemas.microsoft.com/office/drawing/2014/main" id="{37F0F040-1824-4FB3-853B-5A7644D61C21}"/>
              </a:ext>
            </a:extLst>
          </p:cNvPr>
          <p:cNvSpPr/>
          <p:nvPr/>
        </p:nvSpPr>
        <p:spPr>
          <a:xfrm>
            <a:off x="7851249" y="375923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1" name="Triangle isocèle 50">
            <a:extLst>
              <a:ext uri="{FF2B5EF4-FFF2-40B4-BE49-F238E27FC236}">
                <a16:creationId xmlns:a16="http://schemas.microsoft.com/office/drawing/2014/main" id="{763728AF-ECA5-453F-972B-CA011628BB91}"/>
              </a:ext>
            </a:extLst>
          </p:cNvPr>
          <p:cNvSpPr/>
          <p:nvPr/>
        </p:nvSpPr>
        <p:spPr>
          <a:xfrm>
            <a:off x="10029420" y="1895824"/>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Ellipse 27">
            <a:extLst>
              <a:ext uri="{FF2B5EF4-FFF2-40B4-BE49-F238E27FC236}">
                <a16:creationId xmlns:a16="http://schemas.microsoft.com/office/drawing/2014/main" id="{5967F3DF-24E9-4276-93DD-30250E7F979B}"/>
              </a:ext>
            </a:extLst>
          </p:cNvPr>
          <p:cNvSpPr/>
          <p:nvPr/>
        </p:nvSpPr>
        <p:spPr>
          <a:xfrm>
            <a:off x="4183487" y="375759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Ellipse 28">
            <a:extLst>
              <a:ext uri="{FF2B5EF4-FFF2-40B4-BE49-F238E27FC236}">
                <a16:creationId xmlns:a16="http://schemas.microsoft.com/office/drawing/2014/main" id="{A8899737-C7CB-43EB-8AFD-4336531CD231}"/>
              </a:ext>
            </a:extLst>
          </p:cNvPr>
          <p:cNvSpPr/>
          <p:nvPr/>
        </p:nvSpPr>
        <p:spPr>
          <a:xfrm>
            <a:off x="9864050" y="463465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37">
            <a:extLst>
              <a:ext uri="{FF2B5EF4-FFF2-40B4-BE49-F238E27FC236}">
                <a16:creationId xmlns:a16="http://schemas.microsoft.com/office/drawing/2014/main" id="{96C456CB-516F-4F44-8AE6-8C2ACD07F313}"/>
              </a:ext>
            </a:extLst>
          </p:cNvPr>
          <p:cNvSpPr/>
          <p:nvPr/>
        </p:nvSpPr>
        <p:spPr>
          <a:xfrm>
            <a:off x="2245265" y="463465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Triangle isocèle 26">
            <a:extLst>
              <a:ext uri="{FF2B5EF4-FFF2-40B4-BE49-F238E27FC236}">
                <a16:creationId xmlns:a16="http://schemas.microsoft.com/office/drawing/2014/main" id="{E11BD275-A9E3-45D0-8F96-A63561D3099B}"/>
              </a:ext>
            </a:extLst>
          </p:cNvPr>
          <p:cNvSpPr/>
          <p:nvPr/>
        </p:nvSpPr>
        <p:spPr>
          <a:xfrm>
            <a:off x="6371008" y="556383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Rectangle 35">
            <a:extLst>
              <a:ext uri="{FF2B5EF4-FFF2-40B4-BE49-F238E27FC236}">
                <a16:creationId xmlns:a16="http://schemas.microsoft.com/office/drawing/2014/main" id="{0E71D593-78A8-4528-AAE9-72EA803515D1}"/>
              </a:ext>
            </a:extLst>
          </p:cNvPr>
          <p:cNvSpPr/>
          <p:nvPr/>
        </p:nvSpPr>
        <p:spPr>
          <a:xfrm>
            <a:off x="10029420" y="208065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D14D6927-7975-4E76-8B97-9C0A9A072150}"/>
              </a:ext>
            </a:extLst>
          </p:cNvPr>
          <p:cNvSpPr/>
          <p:nvPr/>
        </p:nvSpPr>
        <p:spPr>
          <a:xfrm>
            <a:off x="4185655" y="282316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5" name="Ellipse 54">
            <a:extLst>
              <a:ext uri="{FF2B5EF4-FFF2-40B4-BE49-F238E27FC236}">
                <a16:creationId xmlns:a16="http://schemas.microsoft.com/office/drawing/2014/main" id="{5875E68E-F869-4223-AE84-978CC547DF76}"/>
              </a:ext>
            </a:extLst>
          </p:cNvPr>
          <p:cNvSpPr/>
          <p:nvPr/>
        </p:nvSpPr>
        <p:spPr>
          <a:xfrm>
            <a:off x="4808025" y="55638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DD5238E2-1932-4691-9650-1B99AEFDE87C}"/>
              </a:ext>
            </a:extLst>
          </p:cNvPr>
          <p:cNvSpPr/>
          <p:nvPr/>
        </p:nvSpPr>
        <p:spPr>
          <a:xfrm>
            <a:off x="2238943" y="482507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llipse 4">
            <a:extLst>
              <a:ext uri="{FF2B5EF4-FFF2-40B4-BE49-F238E27FC236}">
                <a16:creationId xmlns:a16="http://schemas.microsoft.com/office/drawing/2014/main" id="{5A05B3A7-E763-8A65-D5B0-92ABDAC8A948}"/>
              </a:ext>
            </a:extLst>
          </p:cNvPr>
          <p:cNvSpPr/>
          <p:nvPr/>
        </p:nvSpPr>
        <p:spPr>
          <a:xfrm>
            <a:off x="11531436" y="645916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riangle isocèle 6">
            <a:extLst>
              <a:ext uri="{FF2B5EF4-FFF2-40B4-BE49-F238E27FC236}">
                <a16:creationId xmlns:a16="http://schemas.microsoft.com/office/drawing/2014/main" id="{FB14277B-EC41-BBC5-9005-FDE3F13A3A29}"/>
              </a:ext>
            </a:extLst>
          </p:cNvPr>
          <p:cNvSpPr/>
          <p:nvPr/>
        </p:nvSpPr>
        <p:spPr>
          <a:xfrm>
            <a:off x="7327855" y="463465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783D3138-9366-493A-67D5-54E920AF1E95}"/>
              </a:ext>
            </a:extLst>
          </p:cNvPr>
          <p:cNvSpPr/>
          <p:nvPr/>
        </p:nvSpPr>
        <p:spPr>
          <a:xfrm>
            <a:off x="7685879" y="556383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1C2270E1-787E-24CA-AFBF-20303AF40121}"/>
              </a:ext>
            </a:extLst>
          </p:cNvPr>
          <p:cNvSpPr/>
          <p:nvPr/>
        </p:nvSpPr>
        <p:spPr>
          <a:xfrm>
            <a:off x="7626590" y="645694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B6CBA865-0910-398D-A2B2-35DDBB70AD17}"/>
              </a:ext>
            </a:extLst>
          </p:cNvPr>
          <p:cNvSpPr/>
          <p:nvPr/>
        </p:nvSpPr>
        <p:spPr>
          <a:xfrm>
            <a:off x="5249976" y="6464887"/>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Rectangle 19">
            <a:extLst>
              <a:ext uri="{FF2B5EF4-FFF2-40B4-BE49-F238E27FC236}">
                <a16:creationId xmlns:a16="http://schemas.microsoft.com/office/drawing/2014/main" id="{A4CB2A84-ADBB-5BBC-1EB1-8B3B9D7DE544}"/>
              </a:ext>
            </a:extLst>
          </p:cNvPr>
          <p:cNvSpPr/>
          <p:nvPr/>
        </p:nvSpPr>
        <p:spPr>
          <a:xfrm>
            <a:off x="2568230" y="556383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25342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551339"/>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fr-FR" dirty="0"/>
              <a:t>Dictée – suite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32692" y="1099153"/>
            <a:ext cx="12273698" cy="5536900"/>
          </a:xfrm>
          <a:prstGeom prst="rect">
            <a:avLst/>
          </a:prstGeom>
          <a:noFill/>
        </p:spPr>
        <p:txBody>
          <a:bodyPr wrap="square" rtlCol="0">
            <a:spAutoFit/>
          </a:bodyPr>
          <a:lstStyle/>
          <a:p>
            <a:pPr>
              <a:lnSpc>
                <a:spcPct val="150000"/>
              </a:lnSpc>
            </a:pPr>
            <a:r>
              <a:rPr lang="fr-FR" sz="4000" dirty="0"/>
              <a:t>D’autre part, le temps n’a pas si facilement prise sur nous. Un œil exercé, malgré la distance des années, peut parfois lire la pensée d’un tableau d’après ses lignes et ses couleurs. Naturellement, pour nous qui les voyons pour la première fois, ces fresques ne signifient pas grand-chose.</a:t>
            </a:r>
          </a:p>
          <a:p>
            <a:pPr algn="r">
              <a:lnSpc>
                <a:spcPct val="150000"/>
              </a:lnSpc>
            </a:pPr>
            <a:r>
              <a:rPr lang="fr-FR" sz="4000" u="sng" dirty="0"/>
              <a:t>Le Mystère des Grottes oubliées</a:t>
            </a:r>
            <a:r>
              <a:rPr lang="fr-FR" sz="4000" dirty="0"/>
              <a:t>, Hans Baumann</a:t>
            </a:r>
          </a:p>
        </p:txBody>
      </p:sp>
      <p:sp>
        <p:nvSpPr>
          <p:cNvPr id="12" name="Ellipse 11">
            <a:extLst>
              <a:ext uri="{FF2B5EF4-FFF2-40B4-BE49-F238E27FC236}">
                <a16:creationId xmlns:a16="http://schemas.microsoft.com/office/drawing/2014/main" id="{1E4C3018-98E9-026B-D32F-7CFA533E4B37}"/>
              </a:ext>
            </a:extLst>
          </p:cNvPr>
          <p:cNvSpPr/>
          <p:nvPr/>
        </p:nvSpPr>
        <p:spPr>
          <a:xfrm>
            <a:off x="2587888" y="374178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llipse 16">
            <a:extLst>
              <a:ext uri="{FF2B5EF4-FFF2-40B4-BE49-F238E27FC236}">
                <a16:creationId xmlns:a16="http://schemas.microsoft.com/office/drawing/2014/main" id="{8DD2AB67-C616-7770-FC20-F80CEFDB6757}"/>
              </a:ext>
            </a:extLst>
          </p:cNvPr>
          <p:cNvSpPr/>
          <p:nvPr/>
        </p:nvSpPr>
        <p:spPr>
          <a:xfrm>
            <a:off x="6706801" y="283898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23">
            <a:extLst>
              <a:ext uri="{FF2B5EF4-FFF2-40B4-BE49-F238E27FC236}">
                <a16:creationId xmlns:a16="http://schemas.microsoft.com/office/drawing/2014/main" id="{9630D5D5-B4C4-E9A0-FCA6-9E41F5F98513}"/>
              </a:ext>
            </a:extLst>
          </p:cNvPr>
          <p:cNvSpPr/>
          <p:nvPr/>
        </p:nvSpPr>
        <p:spPr>
          <a:xfrm>
            <a:off x="5042406" y="2087491"/>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Rectangle 25">
            <a:extLst>
              <a:ext uri="{FF2B5EF4-FFF2-40B4-BE49-F238E27FC236}">
                <a16:creationId xmlns:a16="http://schemas.microsoft.com/office/drawing/2014/main" id="{DAAD3C70-660F-A507-2D07-EB32141FBFFF}"/>
              </a:ext>
            </a:extLst>
          </p:cNvPr>
          <p:cNvSpPr/>
          <p:nvPr/>
        </p:nvSpPr>
        <p:spPr>
          <a:xfrm>
            <a:off x="9910600" y="4644998"/>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llipse 13">
            <a:extLst>
              <a:ext uri="{FF2B5EF4-FFF2-40B4-BE49-F238E27FC236}">
                <a16:creationId xmlns:a16="http://schemas.microsoft.com/office/drawing/2014/main" id="{CC7FCF6E-BE84-6D54-81D0-B234AF83AABC}"/>
              </a:ext>
            </a:extLst>
          </p:cNvPr>
          <p:cNvSpPr/>
          <p:nvPr/>
        </p:nvSpPr>
        <p:spPr>
          <a:xfrm>
            <a:off x="9093437" y="283898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Ellipse 45">
            <a:extLst>
              <a:ext uri="{FF2B5EF4-FFF2-40B4-BE49-F238E27FC236}">
                <a16:creationId xmlns:a16="http://schemas.microsoft.com/office/drawing/2014/main" id="{2E6FD76B-F8D4-415B-9FC4-0BC21535C8CE}"/>
              </a:ext>
            </a:extLst>
          </p:cNvPr>
          <p:cNvSpPr/>
          <p:nvPr/>
        </p:nvSpPr>
        <p:spPr>
          <a:xfrm>
            <a:off x="2364939" y="190857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8" name="Ellipse 47">
            <a:extLst>
              <a:ext uri="{FF2B5EF4-FFF2-40B4-BE49-F238E27FC236}">
                <a16:creationId xmlns:a16="http://schemas.microsoft.com/office/drawing/2014/main" id="{1F908A0D-FA1C-4423-8FDB-18F2A87C9376}"/>
              </a:ext>
            </a:extLst>
          </p:cNvPr>
          <p:cNvSpPr/>
          <p:nvPr/>
        </p:nvSpPr>
        <p:spPr>
          <a:xfrm>
            <a:off x="4387097" y="190113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a:extLst>
              <a:ext uri="{FF2B5EF4-FFF2-40B4-BE49-F238E27FC236}">
                <a16:creationId xmlns:a16="http://schemas.microsoft.com/office/drawing/2014/main" id="{CAFA9FE4-F1E7-4A5F-9D6F-C4F2D9E826C8}"/>
              </a:ext>
            </a:extLst>
          </p:cNvPr>
          <p:cNvSpPr/>
          <p:nvPr/>
        </p:nvSpPr>
        <p:spPr>
          <a:xfrm>
            <a:off x="1204234" y="283898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EC0AAF9F-BAAC-43BB-A3EB-33F1D69B591F}"/>
              </a:ext>
            </a:extLst>
          </p:cNvPr>
          <p:cNvSpPr/>
          <p:nvPr/>
        </p:nvSpPr>
        <p:spPr>
          <a:xfrm>
            <a:off x="7874254" y="5590199"/>
            <a:ext cx="179703"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5" name="Ellipse 44">
            <a:extLst>
              <a:ext uri="{FF2B5EF4-FFF2-40B4-BE49-F238E27FC236}">
                <a16:creationId xmlns:a16="http://schemas.microsoft.com/office/drawing/2014/main" id="{E8A27C36-F348-400C-AB38-9CF2AE949B60}"/>
              </a:ext>
            </a:extLst>
          </p:cNvPr>
          <p:cNvSpPr/>
          <p:nvPr/>
        </p:nvSpPr>
        <p:spPr>
          <a:xfrm>
            <a:off x="2566184" y="559019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Ellipse 24">
            <a:extLst>
              <a:ext uri="{FF2B5EF4-FFF2-40B4-BE49-F238E27FC236}">
                <a16:creationId xmlns:a16="http://schemas.microsoft.com/office/drawing/2014/main" id="{12884543-FED8-494D-BE49-EAB847F55F95}"/>
              </a:ext>
            </a:extLst>
          </p:cNvPr>
          <p:cNvSpPr/>
          <p:nvPr/>
        </p:nvSpPr>
        <p:spPr>
          <a:xfrm>
            <a:off x="8361505" y="464543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C7286053-2105-45CD-B6D1-1A96307F03EC}"/>
              </a:ext>
            </a:extLst>
          </p:cNvPr>
          <p:cNvSpPr/>
          <p:nvPr/>
        </p:nvSpPr>
        <p:spPr>
          <a:xfrm>
            <a:off x="7358659" y="190113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0" name="Rectangle 49">
            <a:extLst>
              <a:ext uri="{FF2B5EF4-FFF2-40B4-BE49-F238E27FC236}">
                <a16:creationId xmlns:a16="http://schemas.microsoft.com/office/drawing/2014/main" id="{E64681A2-73AA-4603-B242-230AA331BFB8}"/>
              </a:ext>
            </a:extLst>
          </p:cNvPr>
          <p:cNvSpPr/>
          <p:nvPr/>
        </p:nvSpPr>
        <p:spPr>
          <a:xfrm>
            <a:off x="514522" y="3732401"/>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2" name="Ellipse 51">
            <a:extLst>
              <a:ext uri="{FF2B5EF4-FFF2-40B4-BE49-F238E27FC236}">
                <a16:creationId xmlns:a16="http://schemas.microsoft.com/office/drawing/2014/main" id="{B1AA1EDA-337F-42D3-8178-8FE0A4C33C73}"/>
              </a:ext>
            </a:extLst>
          </p:cNvPr>
          <p:cNvSpPr/>
          <p:nvPr/>
        </p:nvSpPr>
        <p:spPr>
          <a:xfrm>
            <a:off x="9744376" y="190113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Ellipse 40">
            <a:extLst>
              <a:ext uri="{FF2B5EF4-FFF2-40B4-BE49-F238E27FC236}">
                <a16:creationId xmlns:a16="http://schemas.microsoft.com/office/drawing/2014/main" id="{4665AF23-B104-4301-8AD2-DD37B132AD11}"/>
              </a:ext>
            </a:extLst>
          </p:cNvPr>
          <p:cNvSpPr/>
          <p:nvPr/>
        </p:nvSpPr>
        <p:spPr>
          <a:xfrm>
            <a:off x="1369604" y="190857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Ellipse 33">
            <a:extLst>
              <a:ext uri="{FF2B5EF4-FFF2-40B4-BE49-F238E27FC236}">
                <a16:creationId xmlns:a16="http://schemas.microsoft.com/office/drawing/2014/main" id="{E40DE876-2875-4A64-B74D-B5D6C6EF81C2}"/>
              </a:ext>
            </a:extLst>
          </p:cNvPr>
          <p:cNvSpPr/>
          <p:nvPr/>
        </p:nvSpPr>
        <p:spPr>
          <a:xfrm>
            <a:off x="2702581" y="283898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Ellipse 43">
            <a:extLst>
              <a:ext uri="{FF2B5EF4-FFF2-40B4-BE49-F238E27FC236}">
                <a16:creationId xmlns:a16="http://schemas.microsoft.com/office/drawing/2014/main" id="{BC24A41A-279A-4830-97F8-009FE2FD2213}"/>
              </a:ext>
            </a:extLst>
          </p:cNvPr>
          <p:cNvSpPr/>
          <p:nvPr/>
        </p:nvSpPr>
        <p:spPr>
          <a:xfrm>
            <a:off x="5212561" y="373240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5" name="Triangle isocèle 54">
            <a:extLst>
              <a:ext uri="{FF2B5EF4-FFF2-40B4-BE49-F238E27FC236}">
                <a16:creationId xmlns:a16="http://schemas.microsoft.com/office/drawing/2014/main" id="{0D0EC833-4699-4E62-BFDC-D6C542BC5697}"/>
              </a:ext>
            </a:extLst>
          </p:cNvPr>
          <p:cNvSpPr/>
          <p:nvPr/>
        </p:nvSpPr>
        <p:spPr>
          <a:xfrm>
            <a:off x="7467848" y="3737194"/>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C0DC51F6-A362-4E04-AC65-74CF5820BE06}"/>
              </a:ext>
            </a:extLst>
          </p:cNvPr>
          <p:cNvSpPr/>
          <p:nvPr/>
        </p:nvSpPr>
        <p:spPr>
          <a:xfrm>
            <a:off x="10274684" y="2842506"/>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llipse 2">
            <a:extLst>
              <a:ext uri="{FF2B5EF4-FFF2-40B4-BE49-F238E27FC236}">
                <a16:creationId xmlns:a16="http://schemas.microsoft.com/office/drawing/2014/main" id="{97AD7EED-DB87-7573-5674-DE44F3F73903}"/>
              </a:ext>
            </a:extLst>
          </p:cNvPr>
          <p:cNvSpPr/>
          <p:nvPr/>
        </p:nvSpPr>
        <p:spPr>
          <a:xfrm>
            <a:off x="5325683" y="559019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llipse 4">
            <a:extLst>
              <a:ext uri="{FF2B5EF4-FFF2-40B4-BE49-F238E27FC236}">
                <a16:creationId xmlns:a16="http://schemas.microsoft.com/office/drawing/2014/main" id="{2A522E85-65CC-E6AC-1493-CC7AD95F3F51}"/>
              </a:ext>
            </a:extLst>
          </p:cNvPr>
          <p:cNvSpPr/>
          <p:nvPr/>
        </p:nvSpPr>
        <p:spPr>
          <a:xfrm>
            <a:off x="1608856" y="464543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llipse 5">
            <a:extLst>
              <a:ext uri="{FF2B5EF4-FFF2-40B4-BE49-F238E27FC236}">
                <a16:creationId xmlns:a16="http://schemas.microsoft.com/office/drawing/2014/main" id="{C8DC0F88-8F99-E45A-C3F6-230E8F3E901E}"/>
              </a:ext>
            </a:extLst>
          </p:cNvPr>
          <p:cNvSpPr/>
          <p:nvPr/>
        </p:nvSpPr>
        <p:spPr>
          <a:xfrm>
            <a:off x="8932224" y="374178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llipse 7">
            <a:extLst>
              <a:ext uri="{FF2B5EF4-FFF2-40B4-BE49-F238E27FC236}">
                <a16:creationId xmlns:a16="http://schemas.microsoft.com/office/drawing/2014/main" id="{B7E27879-4C87-3C8C-9343-E7632CB08E65}"/>
              </a:ext>
            </a:extLst>
          </p:cNvPr>
          <p:cNvSpPr/>
          <p:nvPr/>
        </p:nvSpPr>
        <p:spPr>
          <a:xfrm>
            <a:off x="1723482" y="559019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riangle isocèle 6">
            <a:extLst>
              <a:ext uri="{FF2B5EF4-FFF2-40B4-BE49-F238E27FC236}">
                <a16:creationId xmlns:a16="http://schemas.microsoft.com/office/drawing/2014/main" id="{C53E6380-5C98-33D0-0926-CCDC898B4958}"/>
              </a:ext>
            </a:extLst>
          </p:cNvPr>
          <p:cNvSpPr/>
          <p:nvPr/>
        </p:nvSpPr>
        <p:spPr>
          <a:xfrm>
            <a:off x="5032664" y="1902665"/>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riangle isocèle 8">
            <a:extLst>
              <a:ext uri="{FF2B5EF4-FFF2-40B4-BE49-F238E27FC236}">
                <a16:creationId xmlns:a16="http://schemas.microsoft.com/office/drawing/2014/main" id="{6EB246F5-64D2-4B33-55DF-02CB0A0E5BC9}"/>
              </a:ext>
            </a:extLst>
          </p:cNvPr>
          <p:cNvSpPr/>
          <p:nvPr/>
        </p:nvSpPr>
        <p:spPr>
          <a:xfrm>
            <a:off x="3314638" y="5590199"/>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Triangle isocèle 19">
            <a:extLst>
              <a:ext uri="{FF2B5EF4-FFF2-40B4-BE49-F238E27FC236}">
                <a16:creationId xmlns:a16="http://schemas.microsoft.com/office/drawing/2014/main" id="{8363B3BB-EFD9-C621-E1BB-8BB08062263F}"/>
              </a:ext>
            </a:extLst>
          </p:cNvPr>
          <p:cNvSpPr/>
          <p:nvPr/>
        </p:nvSpPr>
        <p:spPr>
          <a:xfrm>
            <a:off x="9421412" y="3741782"/>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Triangle isocèle 21">
            <a:extLst>
              <a:ext uri="{FF2B5EF4-FFF2-40B4-BE49-F238E27FC236}">
                <a16:creationId xmlns:a16="http://schemas.microsoft.com/office/drawing/2014/main" id="{08FE7219-4906-A6FF-EED5-0DE946D74547}"/>
              </a:ext>
            </a:extLst>
          </p:cNvPr>
          <p:cNvSpPr/>
          <p:nvPr/>
        </p:nvSpPr>
        <p:spPr>
          <a:xfrm>
            <a:off x="10075970" y="3737194"/>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Triangle isocèle 22">
            <a:extLst>
              <a:ext uri="{FF2B5EF4-FFF2-40B4-BE49-F238E27FC236}">
                <a16:creationId xmlns:a16="http://schemas.microsoft.com/office/drawing/2014/main" id="{29FE4462-2006-08AC-808A-6FD60BD5B1F5}"/>
              </a:ext>
            </a:extLst>
          </p:cNvPr>
          <p:cNvSpPr/>
          <p:nvPr/>
        </p:nvSpPr>
        <p:spPr>
          <a:xfrm>
            <a:off x="7708884" y="1901139"/>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Ellipse 26">
            <a:extLst>
              <a:ext uri="{FF2B5EF4-FFF2-40B4-BE49-F238E27FC236}">
                <a16:creationId xmlns:a16="http://schemas.microsoft.com/office/drawing/2014/main" id="{6882681C-ECB4-6F8A-5606-CC45634F5EE3}"/>
              </a:ext>
            </a:extLst>
          </p:cNvPr>
          <p:cNvSpPr/>
          <p:nvPr/>
        </p:nvSpPr>
        <p:spPr>
          <a:xfrm>
            <a:off x="4221727" y="650905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Ellipse 27">
            <a:extLst>
              <a:ext uri="{FF2B5EF4-FFF2-40B4-BE49-F238E27FC236}">
                <a16:creationId xmlns:a16="http://schemas.microsoft.com/office/drawing/2014/main" id="{276FFEDA-43A3-B4FE-E5D9-082D677B2101}"/>
              </a:ext>
            </a:extLst>
          </p:cNvPr>
          <p:cNvSpPr/>
          <p:nvPr/>
        </p:nvSpPr>
        <p:spPr>
          <a:xfrm>
            <a:off x="6712577" y="650977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A2CC8EA6-28DC-4B1E-5447-F0373B1457E3}"/>
              </a:ext>
            </a:extLst>
          </p:cNvPr>
          <p:cNvSpPr/>
          <p:nvPr/>
        </p:nvSpPr>
        <p:spPr>
          <a:xfrm>
            <a:off x="8526875" y="651018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62747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1F846-52D9-B715-5B4F-8CA49CEA1D6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BCEAF34-6CF7-0EE9-0BC8-8519A5E77C84}"/>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 - correction</a:t>
            </a:r>
          </a:p>
        </p:txBody>
      </p:sp>
      <p:sp>
        <p:nvSpPr>
          <p:cNvPr id="6" name="ZoneTexte 5">
            <a:extLst>
              <a:ext uri="{FF2B5EF4-FFF2-40B4-BE49-F238E27FC236}">
                <a16:creationId xmlns:a16="http://schemas.microsoft.com/office/drawing/2014/main" id="{CE9DADC5-C04F-3B2B-A951-588143BBDED6}"/>
              </a:ext>
            </a:extLst>
          </p:cNvPr>
          <p:cNvSpPr txBox="1"/>
          <p:nvPr/>
        </p:nvSpPr>
        <p:spPr>
          <a:xfrm>
            <a:off x="2397117"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réfléchis</a:t>
            </a:r>
          </a:p>
        </p:txBody>
      </p:sp>
      <p:cxnSp>
        <p:nvCxnSpPr>
          <p:cNvPr id="4" name="Connecteur droit 3">
            <a:extLst>
              <a:ext uri="{FF2B5EF4-FFF2-40B4-BE49-F238E27FC236}">
                <a16:creationId xmlns:a16="http://schemas.microsoft.com/office/drawing/2014/main" id="{C8FB9D62-E999-B0FF-34C7-4F0FA096BAC0}"/>
              </a:ext>
            </a:extLst>
          </p:cNvPr>
          <p:cNvCxnSpPr>
            <a:cxnSpLocks/>
          </p:cNvCxnSpPr>
          <p:nvPr/>
        </p:nvCxnSpPr>
        <p:spPr>
          <a:xfrm>
            <a:off x="7909089" y="1329179"/>
            <a:ext cx="29642" cy="429884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Légende : encadrée à une bordure 4">
            <a:extLst>
              <a:ext uri="{FF2B5EF4-FFF2-40B4-BE49-F238E27FC236}">
                <a16:creationId xmlns:a16="http://schemas.microsoft.com/office/drawing/2014/main" id="{3B358A72-0972-F986-E5EF-1344A02873EB}"/>
              </a:ext>
            </a:extLst>
          </p:cNvPr>
          <p:cNvSpPr/>
          <p:nvPr/>
        </p:nvSpPr>
        <p:spPr>
          <a:xfrm>
            <a:off x="8917755" y="1223580"/>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Trace un trait à 7 carreaux du bord</a:t>
            </a:r>
          </a:p>
        </p:txBody>
      </p:sp>
      <p:sp>
        <p:nvSpPr>
          <p:cNvPr id="8" name="ZoneTexte 7">
            <a:extLst>
              <a:ext uri="{FF2B5EF4-FFF2-40B4-BE49-F238E27FC236}">
                <a16:creationId xmlns:a16="http://schemas.microsoft.com/office/drawing/2014/main" id="{A9168775-1B22-0BEC-65E9-1B20D3716D3B}"/>
              </a:ext>
            </a:extLst>
          </p:cNvPr>
          <p:cNvSpPr txBox="1"/>
          <p:nvPr/>
        </p:nvSpPr>
        <p:spPr>
          <a:xfrm>
            <a:off x="8601525"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réponds</a:t>
            </a:r>
          </a:p>
        </p:txBody>
      </p:sp>
      <p:sp>
        <p:nvSpPr>
          <p:cNvPr id="9" name="Légende : encadrée à une bordure 8">
            <a:extLst>
              <a:ext uri="{FF2B5EF4-FFF2-40B4-BE49-F238E27FC236}">
                <a16:creationId xmlns:a16="http://schemas.microsoft.com/office/drawing/2014/main" id="{DBABA8F0-6CAE-0AA8-4B99-4B99186D2313}"/>
              </a:ext>
            </a:extLst>
          </p:cNvPr>
          <p:cNvSpPr/>
          <p:nvPr/>
        </p:nvSpPr>
        <p:spPr>
          <a:xfrm>
            <a:off x="2380493" y="1583922"/>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Fais une phrase par opération</a:t>
            </a:r>
          </a:p>
        </p:txBody>
      </p:sp>
      <p:sp>
        <p:nvSpPr>
          <p:cNvPr id="10" name="ZoneTexte 9">
            <a:extLst>
              <a:ext uri="{FF2B5EF4-FFF2-40B4-BE49-F238E27FC236}">
                <a16:creationId xmlns:a16="http://schemas.microsoft.com/office/drawing/2014/main" id="{33CE21B4-7A89-AC98-CAAF-B711247A213A}"/>
              </a:ext>
            </a:extLst>
          </p:cNvPr>
          <p:cNvSpPr txBox="1"/>
          <p:nvPr/>
        </p:nvSpPr>
        <p:spPr>
          <a:xfrm>
            <a:off x="-63060" y="1934604"/>
            <a:ext cx="8152333" cy="646331"/>
          </a:xfrm>
          <a:prstGeom prst="rect">
            <a:avLst/>
          </a:prstGeom>
          <a:noFill/>
        </p:spPr>
        <p:txBody>
          <a:bodyPr wrap="square" rtlCol="0">
            <a:spAutoFit/>
          </a:bodyPr>
          <a:lstStyle/>
          <a:p>
            <a:r>
              <a:rPr lang="fr-FR" sz="3600" dirty="0">
                <a:latin typeface="Arial" panose="020B0604020202020204" pitchFamily="34" charset="0"/>
                <a:cs typeface="Arial" panose="020B0604020202020204" pitchFamily="34" charset="0"/>
              </a:rPr>
              <a:t>1. Je calcule le poids total des pierres :</a:t>
            </a:r>
          </a:p>
        </p:txBody>
      </p:sp>
      <p:sp>
        <p:nvSpPr>
          <p:cNvPr id="11" name="ZoneTexte 10">
            <a:extLst>
              <a:ext uri="{FF2B5EF4-FFF2-40B4-BE49-F238E27FC236}">
                <a16:creationId xmlns:a16="http://schemas.microsoft.com/office/drawing/2014/main" id="{FF544A74-5569-B75F-5693-E845F9837636}"/>
              </a:ext>
            </a:extLst>
          </p:cNvPr>
          <p:cNvSpPr txBox="1"/>
          <p:nvPr/>
        </p:nvSpPr>
        <p:spPr>
          <a:xfrm>
            <a:off x="-1" y="2435078"/>
            <a:ext cx="7909089"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3,75+1,6+2,45+5,8+4,3 = 17,9</a:t>
            </a:r>
          </a:p>
        </p:txBody>
      </p:sp>
      <p:sp>
        <p:nvSpPr>
          <p:cNvPr id="12" name="ZoneTexte 11">
            <a:extLst>
              <a:ext uri="{FF2B5EF4-FFF2-40B4-BE49-F238E27FC236}">
                <a16:creationId xmlns:a16="http://schemas.microsoft.com/office/drawing/2014/main" id="{27771276-5238-A309-CD8D-53DD9D9343DC}"/>
              </a:ext>
            </a:extLst>
          </p:cNvPr>
          <p:cNvSpPr txBox="1"/>
          <p:nvPr/>
        </p:nvSpPr>
        <p:spPr>
          <a:xfrm>
            <a:off x="7938731" y="1684996"/>
            <a:ext cx="4132068" cy="901593"/>
          </a:xfrm>
          <a:prstGeom prst="rect">
            <a:avLst/>
          </a:prstGeom>
          <a:noFill/>
        </p:spPr>
        <p:txBody>
          <a:bodyPr wrap="square" rtlCol="0">
            <a:spAutoFit/>
          </a:bodyPr>
          <a:lstStyle/>
          <a:p>
            <a:pPr marL="742950" indent="-742950">
              <a:lnSpc>
                <a:spcPct val="150000"/>
              </a:lnSpc>
              <a:buAutoNum type="arabicPeriod"/>
            </a:pPr>
            <a:r>
              <a:rPr lang="fr-FR" sz="4000" dirty="0">
                <a:latin typeface="Arial" panose="020B0604020202020204" pitchFamily="34" charset="0"/>
                <a:cs typeface="Arial" panose="020B0604020202020204" pitchFamily="34" charset="0"/>
              </a:rPr>
              <a:t>17,9 kg</a:t>
            </a:r>
          </a:p>
        </p:txBody>
      </p:sp>
      <p:sp>
        <p:nvSpPr>
          <p:cNvPr id="13" name="ZoneTexte 12">
            <a:extLst>
              <a:ext uri="{FF2B5EF4-FFF2-40B4-BE49-F238E27FC236}">
                <a16:creationId xmlns:a16="http://schemas.microsoft.com/office/drawing/2014/main" id="{AC282CEC-3399-AFE2-9141-09642ED3463F}"/>
              </a:ext>
            </a:extLst>
          </p:cNvPr>
          <p:cNvSpPr txBox="1"/>
          <p:nvPr/>
        </p:nvSpPr>
        <p:spPr>
          <a:xfrm>
            <a:off x="-76834" y="3190963"/>
            <a:ext cx="8069245" cy="692497"/>
          </a:xfrm>
          <a:prstGeom prst="rect">
            <a:avLst/>
          </a:prstGeom>
          <a:noFill/>
        </p:spPr>
        <p:txBody>
          <a:bodyPr wrap="square" rtlCol="0">
            <a:spAutoFit/>
          </a:bodyPr>
          <a:lstStyle/>
          <a:p>
            <a:r>
              <a:rPr lang="fr-FR" sz="3900" dirty="0">
                <a:latin typeface="Arial" panose="020B0604020202020204" pitchFamily="34" charset="0"/>
                <a:cs typeface="Arial" panose="020B0604020202020204" pitchFamily="34" charset="0"/>
              </a:rPr>
              <a:t>2. Je calcule la différence de poids :</a:t>
            </a:r>
          </a:p>
        </p:txBody>
      </p:sp>
      <p:sp>
        <p:nvSpPr>
          <p:cNvPr id="14" name="ZoneTexte 13">
            <a:extLst>
              <a:ext uri="{FF2B5EF4-FFF2-40B4-BE49-F238E27FC236}">
                <a16:creationId xmlns:a16="http://schemas.microsoft.com/office/drawing/2014/main" id="{08884253-20AF-2F3D-9208-C6BE48394548}"/>
              </a:ext>
            </a:extLst>
          </p:cNvPr>
          <p:cNvSpPr txBox="1"/>
          <p:nvPr/>
        </p:nvSpPr>
        <p:spPr>
          <a:xfrm>
            <a:off x="0" y="3732791"/>
            <a:ext cx="7895466"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5,8 -1,6 = 4,2</a:t>
            </a:r>
          </a:p>
        </p:txBody>
      </p:sp>
      <p:sp>
        <p:nvSpPr>
          <p:cNvPr id="15" name="ZoneTexte 14">
            <a:extLst>
              <a:ext uri="{FF2B5EF4-FFF2-40B4-BE49-F238E27FC236}">
                <a16:creationId xmlns:a16="http://schemas.microsoft.com/office/drawing/2014/main" id="{65EA5BDC-0106-6ECF-5D78-545467C7ECAC}"/>
              </a:ext>
            </a:extLst>
          </p:cNvPr>
          <p:cNvSpPr txBox="1"/>
          <p:nvPr/>
        </p:nvSpPr>
        <p:spPr>
          <a:xfrm>
            <a:off x="7992411" y="3210984"/>
            <a:ext cx="413206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4,2 kg</a:t>
            </a:r>
          </a:p>
        </p:txBody>
      </p:sp>
      <p:sp>
        <p:nvSpPr>
          <p:cNvPr id="3" name="ZoneTexte 2">
            <a:extLst>
              <a:ext uri="{FF2B5EF4-FFF2-40B4-BE49-F238E27FC236}">
                <a16:creationId xmlns:a16="http://schemas.microsoft.com/office/drawing/2014/main" id="{2DC8FCF2-6E16-3680-AB6E-BB014153B95F}"/>
              </a:ext>
            </a:extLst>
          </p:cNvPr>
          <p:cNvSpPr txBox="1"/>
          <p:nvPr/>
        </p:nvSpPr>
        <p:spPr>
          <a:xfrm>
            <a:off x="20028" y="4373597"/>
            <a:ext cx="7932326"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3. Je cherche les pierres :</a:t>
            </a:r>
          </a:p>
        </p:txBody>
      </p:sp>
      <p:sp>
        <p:nvSpPr>
          <p:cNvPr id="7" name="ZoneTexte 6">
            <a:extLst>
              <a:ext uri="{FF2B5EF4-FFF2-40B4-BE49-F238E27FC236}">
                <a16:creationId xmlns:a16="http://schemas.microsoft.com/office/drawing/2014/main" id="{E136F495-4197-CFC9-BAAA-AF07FFBB6BC9}"/>
              </a:ext>
            </a:extLst>
          </p:cNvPr>
          <p:cNvSpPr txBox="1"/>
          <p:nvPr/>
        </p:nvSpPr>
        <p:spPr>
          <a:xfrm>
            <a:off x="-1" y="5048460"/>
            <a:ext cx="467082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B, C, A = 7,8 kg</a:t>
            </a:r>
          </a:p>
        </p:txBody>
      </p:sp>
      <p:sp>
        <p:nvSpPr>
          <p:cNvPr id="19" name="ZoneTexte 18">
            <a:extLst>
              <a:ext uri="{FF2B5EF4-FFF2-40B4-BE49-F238E27FC236}">
                <a16:creationId xmlns:a16="http://schemas.microsoft.com/office/drawing/2014/main" id="{44C02B44-BAD2-2670-2E61-CAD0946C01F4}"/>
              </a:ext>
            </a:extLst>
          </p:cNvPr>
          <p:cNvSpPr txBox="1"/>
          <p:nvPr/>
        </p:nvSpPr>
        <p:spPr>
          <a:xfrm>
            <a:off x="7923910" y="4373597"/>
            <a:ext cx="4670828" cy="1323439"/>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3. B, C, A </a:t>
            </a:r>
          </a:p>
          <a:p>
            <a:r>
              <a:rPr lang="fr-FR" sz="4000">
                <a:latin typeface="Arial" panose="020B0604020202020204" pitchFamily="34" charset="0"/>
                <a:cs typeface="Arial" panose="020B0604020202020204" pitchFamily="34" charset="0"/>
              </a:rPr>
              <a:t>7,8 </a:t>
            </a:r>
            <a:r>
              <a:rPr lang="fr-FR" sz="4000" dirty="0">
                <a:latin typeface="Arial" panose="020B0604020202020204" pitchFamily="34" charset="0"/>
                <a:cs typeface="Arial" panose="020B0604020202020204" pitchFamily="34" charset="0"/>
              </a:rPr>
              <a:t>kg</a:t>
            </a:r>
          </a:p>
        </p:txBody>
      </p:sp>
    </p:spTree>
    <p:extLst>
      <p:ext uri="{BB962C8B-B14F-4D97-AF65-F5344CB8AC3E}">
        <p14:creationId xmlns:p14="http://schemas.microsoft.com/office/powerpoint/2010/main" val="64190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animBg="1"/>
      <p:bldP spid="5" grpId="1" animBg="1"/>
      <p:bldP spid="8" grpId="0"/>
      <p:bldP spid="9" grpId="0" animBg="1"/>
      <p:bldP spid="9" grpId="1" animBg="1"/>
      <p:bldP spid="10" grpId="0"/>
      <p:bldP spid="11" grpId="0"/>
      <p:bldP spid="12" grpId="0"/>
      <p:bldP spid="13" grpId="0"/>
      <p:bldP spid="14" grpId="0"/>
      <p:bldP spid="15" grpId="0"/>
      <p:bldP spid="3" grpId="0"/>
      <p:bldP spid="7" grpId="0"/>
      <p:bldP spid="19"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16611</TotalTime>
  <Words>917</Words>
  <Application>Microsoft Office PowerPoint</Application>
  <PresentationFormat>Grand écran</PresentationFormat>
  <Paragraphs>131</Paragraphs>
  <Slides>18</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18</vt:i4>
      </vt:variant>
    </vt:vector>
  </HeadingPairs>
  <TitlesOfParts>
    <vt:vector size="22" baseType="lpstr">
      <vt:lpstr>Arial</vt:lpstr>
      <vt:lpstr>Calibri</vt:lpstr>
      <vt:lpstr>Calibri Light</vt:lpstr>
      <vt:lpstr>Thème Office</vt:lpstr>
      <vt:lpstr>Présentation PowerPoint</vt:lpstr>
      <vt:lpstr>Le vocabulaire à apprendre</vt:lpstr>
      <vt:lpstr>Les fonctions grammaticales</vt:lpstr>
      <vt:lpstr>Les classes grammaticales</vt:lpstr>
      <vt:lpstr>Conjugue le verbe « pouvoir » au présent de l’ indicatif.</vt:lpstr>
      <vt:lpstr>Problème pour s’entraîner</vt:lpstr>
      <vt:lpstr>Problème pour s’entraîner - correction</vt:lpstr>
      <vt:lpstr>Le vocabulaire à apprendre</vt:lpstr>
      <vt:lpstr>Transposition</vt:lpstr>
      <vt:lpstr>Analyse grammaticale</vt:lpstr>
      <vt:lpstr>Conjugue le verbe « voir» au présent de l’indicatif.</vt:lpstr>
      <vt:lpstr>Présentation PowerPoint</vt:lpstr>
      <vt:lpstr>Vocabulaire de la dictée</vt:lpstr>
      <vt:lpstr>Problème pour s’évaluer (à coller)</vt:lpstr>
      <vt:lpstr>Calcul mental</vt:lpstr>
      <vt:lpstr>Dictée</vt:lpstr>
      <vt:lpstr>Dictée – suite</vt:lpstr>
      <vt:lpstr>Problème pour s’entraîner - correction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Stéphanie escoin</dc:creator>
  <cp:lastModifiedBy>Timekeeper Peyton</cp:lastModifiedBy>
  <cp:revision>171</cp:revision>
  <dcterms:created xsi:type="dcterms:W3CDTF">2024-09-15T19:35:32Z</dcterms:created>
  <dcterms:modified xsi:type="dcterms:W3CDTF">2026-02-23T18:26:59Z</dcterms:modified>
</cp:coreProperties>
</file>