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16" r:id="rId8"/>
    <p:sldId id="339" r:id="rId9"/>
    <p:sldId id="265" r:id="rId10"/>
    <p:sldId id="266" r:id="rId11"/>
    <p:sldId id="324" r:id="rId12"/>
    <p:sldId id="268" r:id="rId13"/>
    <p:sldId id="338" r:id="rId14"/>
    <p:sldId id="335" r:id="rId15"/>
    <p:sldId id="282" r:id="rId16"/>
    <p:sldId id="273" r:id="rId17"/>
    <p:sldId id="278" r:id="rId18"/>
    <p:sldId id="340"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2599"/>
    <a:srgbClr val="FF33CC"/>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30/01/2026</a:t>
            </a:fld>
            <a:endParaRPr lang="fr-FR" dirty="0"/>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30/01/2026</a:t>
            </a:fld>
            <a:endParaRPr lang="fr-FR" dirty="0"/>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dirty="0"/>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Visage humain, personne, sourire, habits&#10;&#10;Le contenu généré par l’IA peut être incorrect.">
            <a:extLst>
              <a:ext uri="{FF2B5EF4-FFF2-40B4-BE49-F238E27FC236}">
                <a16:creationId xmlns:a16="http://schemas.microsoft.com/office/drawing/2014/main" id="{54EF7120-0B52-C2B8-713F-C7492E077361}"/>
              </a:ext>
            </a:extLst>
          </p:cNvPr>
          <p:cNvPicPr>
            <a:picLocks noChangeAspect="1"/>
          </p:cNvPicPr>
          <p:nvPr/>
        </p:nvPicPr>
        <p:blipFill>
          <a:blip r:embed="rId2">
            <a:extLst>
              <a:ext uri="{28A0092B-C50C-407E-A947-70E740481C1C}">
                <a14:useLocalDpi xmlns:a14="http://schemas.microsoft.com/office/drawing/2010/main" val="0"/>
              </a:ext>
            </a:extLst>
          </a:blip>
          <a:srcRect l="12194" r="6928" b="-1"/>
          <a:stretch>
            <a:fillRect/>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15" name="Group 14">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6" name="Freeform: Shape 15">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oup 16">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8" name="Group 17">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2" name="Freeform: Shape 21">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 name="Group 18">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20" name="Freeform: Shape 19">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9" name="ZoneTexte 8">
            <a:extLst>
              <a:ext uri="{FF2B5EF4-FFF2-40B4-BE49-F238E27FC236}">
                <a16:creationId xmlns:a16="http://schemas.microsoft.com/office/drawing/2014/main" id="{94E71ADA-AAD1-4C2E-7447-256BF8E11271}"/>
              </a:ext>
            </a:extLst>
          </p:cNvPr>
          <p:cNvSpPr txBox="1"/>
          <p:nvPr/>
        </p:nvSpPr>
        <p:spPr>
          <a:xfrm>
            <a:off x="196640" y="1010923"/>
            <a:ext cx="3422287" cy="2585323"/>
          </a:xfrm>
          <a:prstGeom prst="rect">
            <a:avLst/>
          </a:prstGeom>
          <a:noFill/>
        </p:spPr>
        <p:txBody>
          <a:bodyPr wrap="square" rtlCol="0">
            <a:spAutoFit/>
          </a:bodyPr>
          <a:lstStyle/>
          <a:p>
            <a:pPr algn="ctr"/>
            <a:r>
              <a:rPr lang="fr-FR" sz="5400" dirty="0">
                <a:solidFill>
                  <a:schemeClr val="bg1"/>
                </a:solidFill>
                <a:latin typeface="Comic Sans MS" panose="030F0702030302020204" pitchFamily="66" charset="0"/>
              </a:rPr>
              <a:t>Lucie et Raymond</a:t>
            </a:r>
          </a:p>
          <a:p>
            <a:pPr algn="ctr"/>
            <a:r>
              <a:rPr lang="fr-FR" sz="5400" dirty="0">
                <a:solidFill>
                  <a:schemeClr val="bg1"/>
                </a:solidFill>
                <a:latin typeface="Comic Sans MS" panose="030F0702030302020204" pitchFamily="66" charset="0"/>
              </a:rPr>
              <a:t>Aubrac</a:t>
            </a:r>
          </a:p>
        </p:txBody>
      </p:sp>
      <p:pic>
        <p:nvPicPr>
          <p:cNvPr id="12" name="Image 11" descr="Une image contenant Visage humain, portrait, personne, habits&#10;&#10;Le contenu généré par l’IA peut être incorrect.">
            <a:extLst>
              <a:ext uri="{FF2B5EF4-FFF2-40B4-BE49-F238E27FC236}">
                <a16:creationId xmlns:a16="http://schemas.microsoft.com/office/drawing/2014/main" id="{2A79EAC7-694D-CFB3-A41C-D2DD6CA72C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70" y="4924226"/>
            <a:ext cx="1289184" cy="1933776"/>
          </a:xfrm>
          <a:prstGeom prst="rect">
            <a:avLst/>
          </a:prstGeom>
        </p:spPr>
      </p:pic>
      <p:sp>
        <p:nvSpPr>
          <p:cNvPr id="13" name="ZoneTexte 12">
            <a:extLst>
              <a:ext uri="{FF2B5EF4-FFF2-40B4-BE49-F238E27FC236}">
                <a16:creationId xmlns:a16="http://schemas.microsoft.com/office/drawing/2014/main" id="{A89941F3-61A5-DA90-05A3-E535BB260422}"/>
              </a:ext>
            </a:extLst>
          </p:cNvPr>
          <p:cNvSpPr txBox="1"/>
          <p:nvPr/>
        </p:nvSpPr>
        <p:spPr>
          <a:xfrm>
            <a:off x="982086" y="5789567"/>
            <a:ext cx="3422287" cy="461665"/>
          </a:xfrm>
          <a:prstGeom prst="rect">
            <a:avLst/>
          </a:prstGeom>
          <a:noFill/>
        </p:spPr>
        <p:txBody>
          <a:bodyPr wrap="square" rtlCol="0">
            <a:spAutoFit/>
          </a:bodyPr>
          <a:lstStyle/>
          <a:p>
            <a:pPr algn="ctr"/>
            <a:r>
              <a:rPr lang="fr-FR" sz="2400" dirty="0">
                <a:solidFill>
                  <a:schemeClr val="bg1"/>
                </a:solidFill>
                <a:latin typeface="Comic Sans MS" panose="030F0702030302020204" pitchFamily="66" charset="0"/>
              </a:rPr>
              <a:t>Nancy Wake</a:t>
            </a:r>
          </a:p>
        </p:txBody>
      </p:sp>
    </p:spTree>
    <p:extLst>
      <p:ext uri="{BB962C8B-B14F-4D97-AF65-F5344CB8AC3E}">
        <p14:creationId xmlns:p14="http://schemas.microsoft.com/office/powerpoint/2010/main" val="3647727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rgbClr val="0070C0"/>
                </a:solidFill>
              </a:rPr>
              <a:t>l’occupation (</a:t>
            </a:r>
            <a:r>
              <a:rPr lang="fr-FR" sz="4000" dirty="0" err="1">
                <a:solidFill>
                  <a:srgbClr val="0070C0"/>
                </a:solidFill>
              </a:rPr>
              <a:t>nc</a:t>
            </a:r>
            <a:r>
              <a:rPr lang="fr-FR" sz="4000" dirty="0">
                <a:solidFill>
                  <a:srgbClr val="0070C0"/>
                </a:solidFill>
              </a:rPr>
              <a:t>)</a:t>
            </a:r>
          </a:p>
          <a:p>
            <a:pPr>
              <a:lnSpc>
                <a:spcPct val="150000"/>
              </a:lnSpc>
            </a:pPr>
            <a:r>
              <a:rPr lang="fr-FR" sz="4000" dirty="0">
                <a:solidFill>
                  <a:schemeClr val="accent2">
                    <a:lumMod val="50000"/>
                  </a:schemeClr>
                </a:solidFill>
              </a:rPr>
              <a:t>allemand (adj)</a:t>
            </a:r>
          </a:p>
          <a:p>
            <a:pPr>
              <a:lnSpc>
                <a:spcPct val="150000"/>
              </a:lnSpc>
            </a:pPr>
            <a:r>
              <a:rPr lang="fr-FR" sz="4000" dirty="0">
                <a:solidFill>
                  <a:srgbClr val="FF0000"/>
                </a:solidFill>
              </a:rPr>
              <a:t>s’engager (v1)</a:t>
            </a:r>
          </a:p>
          <a:p>
            <a:pPr>
              <a:lnSpc>
                <a:spcPct val="150000"/>
              </a:lnSpc>
            </a:pPr>
            <a:r>
              <a:rPr lang="fr-FR" sz="4000" dirty="0">
                <a:solidFill>
                  <a:srgbClr val="FF0000"/>
                </a:solidFill>
              </a:rPr>
              <a:t>élaborer (v1)</a:t>
            </a:r>
          </a:p>
          <a:p>
            <a:pPr>
              <a:lnSpc>
                <a:spcPct val="150000"/>
              </a:lnSpc>
            </a:pPr>
            <a:r>
              <a:rPr lang="fr-FR" sz="4000" dirty="0">
                <a:solidFill>
                  <a:schemeClr val="accent4">
                    <a:lumMod val="50000"/>
                  </a:schemeClr>
                </a:solidFill>
              </a:rPr>
              <a:t>audacieux (adj)</a:t>
            </a:r>
            <a:r>
              <a:rPr lang="fr-FR" sz="4000" dirty="0">
                <a:solidFill>
                  <a:srgbClr val="FF0000"/>
                </a:solidFill>
              </a:rPr>
              <a:t> </a:t>
            </a:r>
          </a:p>
          <a:p>
            <a:pPr>
              <a:lnSpc>
                <a:spcPct val="150000"/>
              </a:lnSpc>
            </a:pPr>
            <a:r>
              <a:rPr lang="fr-FR" sz="4000" dirty="0">
                <a:solidFill>
                  <a:schemeClr val="accent4">
                    <a:lumMod val="50000"/>
                  </a:schemeClr>
                </a:solidFill>
              </a:rPr>
              <a:t>enceinte (adj)</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748492" y="1745539"/>
            <a:ext cx="5330757" cy="4652043"/>
          </a:xfrm>
          <a:prstGeom prst="rect">
            <a:avLst/>
          </a:prstGeom>
          <a:noFill/>
        </p:spPr>
        <p:txBody>
          <a:bodyPr wrap="square" rtlCol="0">
            <a:spAutoFit/>
          </a:bodyPr>
          <a:lstStyle/>
          <a:p>
            <a:pPr>
              <a:lnSpc>
                <a:spcPts val="6000"/>
              </a:lnSpc>
            </a:pPr>
            <a:r>
              <a:rPr lang="fr-FR" sz="4000" dirty="0"/>
              <a:t>sur-le-champ</a:t>
            </a:r>
          </a:p>
          <a:p>
            <a:pPr>
              <a:lnSpc>
                <a:spcPts val="6000"/>
              </a:lnSpc>
            </a:pPr>
            <a:r>
              <a:rPr lang="fr-FR" sz="4000" dirty="0">
                <a:solidFill>
                  <a:srgbClr val="0070C0"/>
                </a:solidFill>
              </a:rPr>
              <a:t>l’audace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le sang-froid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l’évasion (</a:t>
            </a:r>
            <a:r>
              <a:rPr lang="fr-FR" sz="4000" dirty="0" err="1">
                <a:solidFill>
                  <a:srgbClr val="0070C0"/>
                </a:solidFill>
              </a:rPr>
              <a:t>nc</a:t>
            </a:r>
            <a:r>
              <a:rPr lang="fr-FR" sz="4000" dirty="0">
                <a:solidFill>
                  <a:srgbClr val="0070C0"/>
                </a:solidFill>
              </a:rPr>
              <a:t>)</a:t>
            </a:r>
          </a:p>
          <a:p>
            <a:pPr>
              <a:lnSpc>
                <a:spcPts val="6000"/>
              </a:lnSpc>
            </a:pPr>
            <a:r>
              <a:rPr lang="fr-FR" sz="4000" dirty="0">
                <a:solidFill>
                  <a:schemeClr val="accent2">
                    <a:lumMod val="50000"/>
                  </a:schemeClr>
                </a:solidFill>
              </a:rPr>
              <a:t>héroïque (adj)</a:t>
            </a:r>
          </a:p>
          <a:p>
            <a:pPr>
              <a:lnSpc>
                <a:spcPts val="6000"/>
              </a:lnSpc>
            </a:pPr>
            <a:r>
              <a:rPr lang="fr-FR" sz="4000" dirty="0">
                <a:solidFill>
                  <a:schemeClr val="accent2">
                    <a:lumMod val="50000"/>
                  </a:schemeClr>
                </a:solidFill>
              </a:rPr>
              <a:t>emblématique (adj)</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1843582"/>
          </a:xfrm>
          <a:prstGeom prst="rect">
            <a:avLst/>
          </a:prstGeom>
          <a:noFill/>
        </p:spPr>
        <p:txBody>
          <a:bodyPr wrap="square" rtlCol="0">
            <a:spAutoFit/>
          </a:bodyPr>
          <a:lstStyle/>
          <a:p>
            <a:pPr algn="ctr">
              <a:lnSpc>
                <a:spcPct val="150000"/>
              </a:lnSpc>
            </a:pPr>
            <a:r>
              <a:rPr lang="fr-FR" sz="4000" dirty="0"/>
              <a:t>Un jour, Lucie élabore un plan audacieux</a:t>
            </a:r>
          </a:p>
          <a:p>
            <a:pPr algn="ctr">
              <a:lnSpc>
                <a:spcPct val="150000"/>
              </a:lnSpc>
            </a:pPr>
            <a:r>
              <a:rPr lang="fr-FR" sz="4000" dirty="0"/>
              <a:t>pour libérer son mari.</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4877062" y="3794074"/>
            <a:ext cx="152373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3785419" y="3789710"/>
            <a:ext cx="92423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E34B68D-E8BA-41B3-B9FB-7B548D115E28}"/>
              </a:ext>
            </a:extLst>
          </p:cNvPr>
          <p:cNvCxnSpPr>
            <a:cxnSpLocks/>
          </p:cNvCxnSpPr>
          <p:nvPr/>
        </p:nvCxnSpPr>
        <p:spPr>
          <a:xfrm>
            <a:off x="1917290" y="3789710"/>
            <a:ext cx="149450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A8F67F3-E5CE-4A90-A3C2-F7DCF5608E1D}"/>
              </a:ext>
            </a:extLst>
          </p:cNvPr>
          <p:cNvSpPr txBox="1"/>
          <p:nvPr/>
        </p:nvSpPr>
        <p:spPr>
          <a:xfrm>
            <a:off x="2437876" y="3789710"/>
            <a:ext cx="865762" cy="369332"/>
          </a:xfrm>
          <a:prstGeom prst="rect">
            <a:avLst/>
          </a:prstGeom>
          <a:noFill/>
        </p:spPr>
        <p:txBody>
          <a:bodyPr wrap="square" rtlCol="0">
            <a:spAutoFit/>
          </a:bodyPr>
          <a:lstStyle/>
          <a:p>
            <a:r>
              <a:rPr lang="fr-FR" dirty="0"/>
              <a:t>CCT</a:t>
            </a:r>
          </a:p>
        </p:txBody>
      </p:sp>
      <p:cxnSp>
        <p:nvCxnSpPr>
          <p:cNvPr id="8" name="Connecteur droit 7">
            <a:extLst>
              <a:ext uri="{FF2B5EF4-FFF2-40B4-BE49-F238E27FC236}">
                <a16:creationId xmlns:a16="http://schemas.microsoft.com/office/drawing/2014/main" id="{0112C7A1-74D5-3A03-0788-0C28F1746B73}"/>
              </a:ext>
            </a:extLst>
          </p:cNvPr>
          <p:cNvCxnSpPr>
            <a:cxnSpLocks/>
          </p:cNvCxnSpPr>
          <p:nvPr/>
        </p:nvCxnSpPr>
        <p:spPr>
          <a:xfrm>
            <a:off x="6607277" y="3789710"/>
            <a:ext cx="374609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036733E-B087-94EC-D663-B06EB15001E8}"/>
              </a:ext>
            </a:extLst>
          </p:cNvPr>
          <p:cNvSpPr txBox="1"/>
          <p:nvPr/>
        </p:nvSpPr>
        <p:spPr>
          <a:xfrm>
            <a:off x="7909537" y="3789710"/>
            <a:ext cx="865762" cy="369332"/>
          </a:xfrm>
          <a:prstGeom prst="rect">
            <a:avLst/>
          </a:prstGeom>
          <a:noFill/>
        </p:spPr>
        <p:txBody>
          <a:bodyPr wrap="square" rtlCol="0">
            <a:spAutoFit/>
          </a:bodyPr>
          <a:lstStyle/>
          <a:p>
            <a:r>
              <a:rPr lang="fr-FR" dirty="0"/>
              <a:t>COD</a:t>
            </a:r>
          </a:p>
        </p:txBody>
      </p:sp>
      <p:cxnSp>
        <p:nvCxnSpPr>
          <p:cNvPr id="18" name="Connecteur droit 17">
            <a:extLst>
              <a:ext uri="{FF2B5EF4-FFF2-40B4-BE49-F238E27FC236}">
                <a16:creationId xmlns:a16="http://schemas.microsoft.com/office/drawing/2014/main" id="{98DAB6D7-D1FC-7764-35FF-91254452D6BD}"/>
              </a:ext>
            </a:extLst>
          </p:cNvPr>
          <p:cNvCxnSpPr>
            <a:cxnSpLocks/>
          </p:cNvCxnSpPr>
          <p:nvPr/>
        </p:nvCxnSpPr>
        <p:spPr>
          <a:xfrm>
            <a:off x="3898490" y="4709026"/>
            <a:ext cx="428194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817DE1FF-DD15-1C3C-FB34-72E28B2DED0E}"/>
              </a:ext>
            </a:extLst>
          </p:cNvPr>
          <p:cNvSpPr txBox="1"/>
          <p:nvPr/>
        </p:nvSpPr>
        <p:spPr>
          <a:xfrm>
            <a:off x="5766104" y="4715933"/>
            <a:ext cx="865762" cy="369332"/>
          </a:xfrm>
          <a:prstGeom prst="rect">
            <a:avLst/>
          </a:prstGeom>
          <a:noFill/>
        </p:spPr>
        <p:txBody>
          <a:bodyPr wrap="square" rtlCol="0">
            <a:spAutoFit/>
          </a:bodyPr>
          <a:lstStyle/>
          <a:p>
            <a:r>
              <a:rPr lang="fr-FR" dirty="0"/>
              <a:t>COI</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7" grpId="0"/>
      <p:bldP spid="12"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58993"/>
            <a:ext cx="11887200" cy="2382191"/>
          </a:xfrm>
          <a:prstGeom prst="rect">
            <a:avLst/>
          </a:prstGeom>
          <a:noFill/>
        </p:spPr>
        <p:txBody>
          <a:bodyPr wrap="square" rtlCol="0">
            <a:spAutoFit/>
          </a:bodyPr>
          <a:lstStyle/>
          <a:p>
            <a:pPr algn="ctr">
              <a:lnSpc>
                <a:spcPct val="200000"/>
              </a:lnSpc>
            </a:pPr>
            <a:r>
              <a:rPr lang="fr-FR" sz="4000" dirty="0"/>
              <a:t>Elle organise l’évasion de son mari en se faisant passer pour sa fiancée enceinte.</a:t>
            </a:r>
          </a:p>
        </p:txBody>
      </p:sp>
      <p:sp>
        <p:nvSpPr>
          <p:cNvPr id="40" name="ZoneTexte 39">
            <a:extLst>
              <a:ext uri="{FF2B5EF4-FFF2-40B4-BE49-F238E27FC236}">
                <a16:creationId xmlns:a16="http://schemas.microsoft.com/office/drawing/2014/main" id="{E170D65E-CCE9-4C78-B734-68AD01108A68}"/>
              </a:ext>
            </a:extLst>
          </p:cNvPr>
          <p:cNvSpPr txBox="1"/>
          <p:nvPr/>
        </p:nvSpPr>
        <p:spPr>
          <a:xfrm>
            <a:off x="2856693" y="2997435"/>
            <a:ext cx="649782" cy="369332"/>
          </a:xfrm>
          <a:prstGeom prst="rect">
            <a:avLst/>
          </a:prstGeom>
          <a:noFill/>
        </p:spPr>
        <p:txBody>
          <a:bodyPr wrap="square" rtlCol="0">
            <a:spAutoFit/>
          </a:bodyPr>
          <a:lstStyle/>
          <a:p>
            <a:pPr algn="ctr"/>
            <a:r>
              <a:rPr lang="fr-FR" dirty="0" err="1"/>
              <a:t>a.d</a:t>
            </a:r>
            <a:r>
              <a:rPr lang="fr-FR" dirty="0"/>
              <a:t>.</a:t>
            </a:r>
          </a:p>
        </p:txBody>
      </p:sp>
      <p:cxnSp>
        <p:nvCxnSpPr>
          <p:cNvPr id="23" name="Connecteur droit 22">
            <a:extLst>
              <a:ext uri="{FF2B5EF4-FFF2-40B4-BE49-F238E27FC236}">
                <a16:creationId xmlns:a16="http://schemas.microsoft.com/office/drawing/2014/main" id="{DB4C6E50-7F2B-41AB-8E7D-39A9F1F80539}"/>
              </a:ext>
            </a:extLst>
          </p:cNvPr>
          <p:cNvCxnSpPr>
            <a:cxnSpLocks/>
          </p:cNvCxnSpPr>
          <p:nvPr/>
        </p:nvCxnSpPr>
        <p:spPr>
          <a:xfrm>
            <a:off x="3274054" y="3038886"/>
            <a:ext cx="16109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B5911BB-6D8D-4FB6-87E4-56256ACF7009}"/>
              </a:ext>
            </a:extLst>
          </p:cNvPr>
          <p:cNvCxnSpPr>
            <a:cxnSpLocks/>
          </p:cNvCxnSpPr>
          <p:nvPr/>
        </p:nvCxnSpPr>
        <p:spPr>
          <a:xfrm>
            <a:off x="3382297" y="4230929"/>
            <a:ext cx="95497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286F280C-2801-49AD-A00B-30828E053F47}"/>
              </a:ext>
            </a:extLst>
          </p:cNvPr>
          <p:cNvCxnSpPr>
            <a:cxnSpLocks/>
          </p:cNvCxnSpPr>
          <p:nvPr/>
        </p:nvCxnSpPr>
        <p:spPr>
          <a:xfrm>
            <a:off x="6627163" y="4230929"/>
            <a:ext cx="1759753"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43CA8CFC-D4BA-4BC1-932B-08E0A28AF5F9}"/>
              </a:ext>
            </a:extLst>
          </p:cNvPr>
          <p:cNvSpPr txBox="1"/>
          <p:nvPr/>
        </p:nvSpPr>
        <p:spPr>
          <a:xfrm>
            <a:off x="3506475" y="4135792"/>
            <a:ext cx="725304" cy="369332"/>
          </a:xfrm>
          <a:prstGeom prst="rect">
            <a:avLst/>
          </a:prstGeom>
          <a:noFill/>
        </p:spPr>
        <p:txBody>
          <a:bodyPr wrap="square" rtlCol="0">
            <a:spAutoFit/>
          </a:bodyPr>
          <a:lstStyle/>
          <a:p>
            <a:pPr algn="ctr"/>
            <a:r>
              <a:rPr lang="fr-FR" dirty="0" err="1"/>
              <a:t>prep</a:t>
            </a:r>
            <a:endParaRPr lang="fr-FR" dirty="0"/>
          </a:p>
        </p:txBody>
      </p:sp>
      <p:cxnSp>
        <p:nvCxnSpPr>
          <p:cNvPr id="16" name="Connecteur droit 15">
            <a:extLst>
              <a:ext uri="{FF2B5EF4-FFF2-40B4-BE49-F238E27FC236}">
                <a16:creationId xmlns:a16="http://schemas.microsoft.com/office/drawing/2014/main" id="{083795E6-005F-44C9-9AB8-6ED2F404695C}"/>
              </a:ext>
            </a:extLst>
          </p:cNvPr>
          <p:cNvCxnSpPr>
            <a:cxnSpLocks/>
          </p:cNvCxnSpPr>
          <p:nvPr/>
        </p:nvCxnSpPr>
        <p:spPr>
          <a:xfrm>
            <a:off x="3001216" y="3037107"/>
            <a:ext cx="30344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BF380769-99DF-4A2F-9131-F65486521261}"/>
              </a:ext>
            </a:extLst>
          </p:cNvPr>
          <p:cNvCxnSpPr>
            <a:cxnSpLocks/>
          </p:cNvCxnSpPr>
          <p:nvPr/>
        </p:nvCxnSpPr>
        <p:spPr>
          <a:xfrm>
            <a:off x="6396183" y="3037107"/>
            <a:ext cx="92884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2073927-60A2-4C21-AF36-2F93872465D9}"/>
              </a:ext>
            </a:extLst>
          </p:cNvPr>
          <p:cNvCxnSpPr>
            <a:cxnSpLocks/>
          </p:cNvCxnSpPr>
          <p:nvPr/>
        </p:nvCxnSpPr>
        <p:spPr>
          <a:xfrm>
            <a:off x="1224415" y="3037107"/>
            <a:ext cx="163227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BF243F50-A496-47FB-B62C-CD78ED832BB6}"/>
              </a:ext>
            </a:extLst>
          </p:cNvPr>
          <p:cNvSpPr txBox="1"/>
          <p:nvPr/>
        </p:nvSpPr>
        <p:spPr>
          <a:xfrm>
            <a:off x="4923581" y="2997435"/>
            <a:ext cx="725304" cy="369332"/>
          </a:xfrm>
          <a:prstGeom prst="rect">
            <a:avLst/>
          </a:prstGeom>
          <a:noFill/>
        </p:spPr>
        <p:txBody>
          <a:bodyPr wrap="square" rtlCol="0">
            <a:spAutoFit/>
          </a:bodyPr>
          <a:lstStyle/>
          <a:p>
            <a:pPr algn="ctr"/>
            <a:r>
              <a:rPr lang="fr-FR" dirty="0"/>
              <a:t>prep</a:t>
            </a:r>
          </a:p>
        </p:txBody>
      </p:sp>
      <p:cxnSp>
        <p:nvCxnSpPr>
          <p:cNvPr id="33" name="Connecteur droit 32">
            <a:extLst>
              <a:ext uri="{FF2B5EF4-FFF2-40B4-BE49-F238E27FC236}">
                <a16:creationId xmlns:a16="http://schemas.microsoft.com/office/drawing/2014/main" id="{8D035E60-287F-4AB9-A285-7C956A84E4F3}"/>
              </a:ext>
            </a:extLst>
          </p:cNvPr>
          <p:cNvCxnSpPr>
            <a:cxnSpLocks/>
          </p:cNvCxnSpPr>
          <p:nvPr/>
        </p:nvCxnSpPr>
        <p:spPr>
          <a:xfrm>
            <a:off x="321452" y="3034649"/>
            <a:ext cx="902963"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8B655C8B-4DB8-4CAB-82BE-8AAF8668D682}"/>
              </a:ext>
            </a:extLst>
          </p:cNvPr>
          <p:cNvCxnSpPr>
            <a:cxnSpLocks/>
          </p:cNvCxnSpPr>
          <p:nvPr/>
        </p:nvCxnSpPr>
        <p:spPr>
          <a:xfrm>
            <a:off x="5016175" y="4230929"/>
            <a:ext cx="145345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F2544790-F72A-442E-8AD8-453A4AF03941}"/>
              </a:ext>
            </a:extLst>
          </p:cNvPr>
          <p:cNvCxnSpPr>
            <a:cxnSpLocks/>
          </p:cNvCxnSpPr>
          <p:nvPr/>
        </p:nvCxnSpPr>
        <p:spPr>
          <a:xfrm>
            <a:off x="5016175" y="3034649"/>
            <a:ext cx="4966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7362716C-D36F-4F4D-A458-73563280FD3C}"/>
              </a:ext>
            </a:extLst>
          </p:cNvPr>
          <p:cNvCxnSpPr>
            <a:cxnSpLocks/>
          </p:cNvCxnSpPr>
          <p:nvPr/>
        </p:nvCxnSpPr>
        <p:spPr>
          <a:xfrm>
            <a:off x="5611958" y="3037107"/>
            <a:ext cx="71484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2CE33E81-1BB2-455F-A3FE-EE68717E63AE}"/>
              </a:ext>
            </a:extLst>
          </p:cNvPr>
          <p:cNvSpPr txBox="1"/>
          <p:nvPr/>
        </p:nvSpPr>
        <p:spPr>
          <a:xfrm>
            <a:off x="257356" y="3026214"/>
            <a:ext cx="725304" cy="369332"/>
          </a:xfrm>
          <a:prstGeom prst="rect">
            <a:avLst/>
          </a:prstGeom>
          <a:noFill/>
        </p:spPr>
        <p:txBody>
          <a:bodyPr wrap="square" rtlCol="0">
            <a:spAutoFit/>
          </a:bodyPr>
          <a:lstStyle/>
          <a:p>
            <a:pPr algn="ctr"/>
            <a:r>
              <a:rPr lang="fr-FR" dirty="0"/>
              <a:t>p.p.</a:t>
            </a:r>
          </a:p>
        </p:txBody>
      </p:sp>
      <p:sp>
        <p:nvSpPr>
          <p:cNvPr id="10" name="ZoneTexte 9">
            <a:extLst>
              <a:ext uri="{FF2B5EF4-FFF2-40B4-BE49-F238E27FC236}">
                <a16:creationId xmlns:a16="http://schemas.microsoft.com/office/drawing/2014/main" id="{405A5F28-C350-878A-2608-74983F4F78DD}"/>
              </a:ext>
            </a:extLst>
          </p:cNvPr>
          <p:cNvSpPr txBox="1"/>
          <p:nvPr/>
        </p:nvSpPr>
        <p:spPr>
          <a:xfrm>
            <a:off x="5628229" y="2965422"/>
            <a:ext cx="698569" cy="369332"/>
          </a:xfrm>
          <a:prstGeom prst="rect">
            <a:avLst/>
          </a:prstGeom>
          <a:noFill/>
        </p:spPr>
        <p:txBody>
          <a:bodyPr wrap="square" rtlCol="0">
            <a:spAutoFit/>
          </a:bodyPr>
          <a:lstStyle/>
          <a:p>
            <a:pPr algn="ctr"/>
            <a:r>
              <a:rPr lang="fr-FR" dirty="0" err="1"/>
              <a:t>d.p</a:t>
            </a:r>
            <a:r>
              <a:rPr lang="fr-FR" dirty="0"/>
              <a:t>.</a:t>
            </a:r>
          </a:p>
        </p:txBody>
      </p:sp>
      <p:cxnSp>
        <p:nvCxnSpPr>
          <p:cNvPr id="22" name="Connecteur droit 21">
            <a:extLst>
              <a:ext uri="{FF2B5EF4-FFF2-40B4-BE49-F238E27FC236}">
                <a16:creationId xmlns:a16="http://schemas.microsoft.com/office/drawing/2014/main" id="{AFE2FA03-CA83-77D2-52AF-09D8BD100D42}"/>
              </a:ext>
            </a:extLst>
          </p:cNvPr>
          <p:cNvCxnSpPr>
            <a:cxnSpLocks/>
          </p:cNvCxnSpPr>
          <p:nvPr/>
        </p:nvCxnSpPr>
        <p:spPr>
          <a:xfrm>
            <a:off x="7411147" y="3034649"/>
            <a:ext cx="56551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A06DFEFB-D586-C72F-761D-9E3FF5A5472F}"/>
              </a:ext>
            </a:extLst>
          </p:cNvPr>
          <p:cNvCxnSpPr>
            <a:cxnSpLocks/>
          </p:cNvCxnSpPr>
          <p:nvPr/>
        </p:nvCxnSpPr>
        <p:spPr>
          <a:xfrm>
            <a:off x="4459542" y="4230929"/>
            <a:ext cx="425426"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CD3726B7-7D67-D6B4-85C9-ADBD706F911B}"/>
              </a:ext>
            </a:extLst>
          </p:cNvPr>
          <p:cNvSpPr txBox="1"/>
          <p:nvPr/>
        </p:nvSpPr>
        <p:spPr>
          <a:xfrm>
            <a:off x="7341130" y="2965422"/>
            <a:ext cx="725304" cy="369332"/>
          </a:xfrm>
          <a:prstGeom prst="rect">
            <a:avLst/>
          </a:prstGeom>
          <a:noFill/>
        </p:spPr>
        <p:txBody>
          <a:bodyPr wrap="square" rtlCol="0">
            <a:spAutoFit/>
          </a:bodyPr>
          <a:lstStyle/>
          <a:p>
            <a:pPr algn="ctr"/>
            <a:r>
              <a:rPr lang="fr-FR" dirty="0"/>
              <a:t>prep</a:t>
            </a:r>
          </a:p>
        </p:txBody>
      </p:sp>
      <p:sp>
        <p:nvSpPr>
          <p:cNvPr id="14" name="ZoneTexte 13">
            <a:extLst>
              <a:ext uri="{FF2B5EF4-FFF2-40B4-BE49-F238E27FC236}">
                <a16:creationId xmlns:a16="http://schemas.microsoft.com/office/drawing/2014/main" id="{29C15CFF-F333-3788-3063-3DDE0E130A33}"/>
              </a:ext>
            </a:extLst>
          </p:cNvPr>
          <p:cNvSpPr txBox="1"/>
          <p:nvPr/>
        </p:nvSpPr>
        <p:spPr>
          <a:xfrm>
            <a:off x="4355271" y="4156518"/>
            <a:ext cx="698569" cy="369332"/>
          </a:xfrm>
          <a:prstGeom prst="rect">
            <a:avLst/>
          </a:prstGeom>
          <a:noFill/>
        </p:spPr>
        <p:txBody>
          <a:bodyPr wrap="square" rtlCol="0">
            <a:spAutoFit/>
          </a:bodyPr>
          <a:lstStyle/>
          <a:p>
            <a:pPr algn="ctr"/>
            <a:r>
              <a:rPr lang="fr-FR" dirty="0" err="1"/>
              <a:t>d.p</a:t>
            </a:r>
            <a:r>
              <a:rPr lang="fr-FR" dirty="0"/>
              <a:t>.</a:t>
            </a:r>
          </a:p>
        </p:txBody>
      </p:sp>
      <p:cxnSp>
        <p:nvCxnSpPr>
          <p:cNvPr id="19" name="Connecteur droit 18">
            <a:extLst>
              <a:ext uri="{FF2B5EF4-FFF2-40B4-BE49-F238E27FC236}">
                <a16:creationId xmlns:a16="http://schemas.microsoft.com/office/drawing/2014/main" id="{4C5FD0A5-86A8-A266-CE8E-9C1531DB0693}"/>
              </a:ext>
            </a:extLst>
          </p:cNvPr>
          <p:cNvCxnSpPr>
            <a:cxnSpLocks/>
          </p:cNvCxnSpPr>
          <p:nvPr/>
        </p:nvCxnSpPr>
        <p:spPr>
          <a:xfrm>
            <a:off x="10166853" y="3037107"/>
            <a:ext cx="12680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02B25615-07AC-F3B0-D069-90D8504D636C}"/>
              </a:ext>
            </a:extLst>
          </p:cNvPr>
          <p:cNvCxnSpPr>
            <a:cxnSpLocks/>
          </p:cNvCxnSpPr>
          <p:nvPr/>
        </p:nvCxnSpPr>
        <p:spPr>
          <a:xfrm>
            <a:off x="8687099" y="3026214"/>
            <a:ext cx="136590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329C4EE5-A5EF-8486-F6B7-CE63CAA4C8A3}"/>
              </a:ext>
            </a:extLst>
          </p:cNvPr>
          <p:cNvCxnSpPr>
            <a:cxnSpLocks/>
          </p:cNvCxnSpPr>
          <p:nvPr/>
        </p:nvCxnSpPr>
        <p:spPr>
          <a:xfrm>
            <a:off x="8118837" y="3026214"/>
            <a:ext cx="536157"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833477B2-E892-25BC-763C-D81C3A744C55}"/>
              </a:ext>
            </a:extLst>
          </p:cNvPr>
          <p:cNvSpPr txBox="1"/>
          <p:nvPr/>
        </p:nvSpPr>
        <p:spPr>
          <a:xfrm>
            <a:off x="8066434" y="2965422"/>
            <a:ext cx="725304" cy="369332"/>
          </a:xfrm>
          <a:prstGeom prst="rect">
            <a:avLst/>
          </a:prstGeom>
          <a:noFill/>
        </p:spPr>
        <p:txBody>
          <a:bodyPr wrap="square" rtlCol="0">
            <a:spAutoFit/>
          </a:bodyPr>
          <a:lstStyle/>
          <a:p>
            <a:pPr algn="ctr"/>
            <a:r>
              <a:rPr lang="fr-FR" dirty="0"/>
              <a:t>p.p.</a:t>
            </a:r>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2"/>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36" grpId="0"/>
      <p:bldP spid="27" grpId="0"/>
      <p:bldP spid="45" grpId="0"/>
      <p:bldP spid="10" grpId="0"/>
      <p:bldP spid="12" grpId="0"/>
      <p:bldP spid="14"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7" y="68093"/>
            <a:ext cx="4749924" cy="2370307"/>
          </a:xfr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solidFill>
                  <a:schemeClr val="bg1"/>
                </a:solidFill>
              </a:rPr>
              <a:t>Quels sont les participes passés et présents des verbes faire et arrêter ?</a:t>
            </a:r>
          </a:p>
        </p:txBody>
      </p:sp>
      <p:sp>
        <p:nvSpPr>
          <p:cNvPr id="3" name="ZoneTexte 2">
            <a:extLst>
              <a:ext uri="{FF2B5EF4-FFF2-40B4-BE49-F238E27FC236}">
                <a16:creationId xmlns:a16="http://schemas.microsoft.com/office/drawing/2014/main" id="{364D8C4C-FC12-4850-AD8A-C4648CB7F2DC}"/>
              </a:ext>
            </a:extLst>
          </p:cNvPr>
          <p:cNvSpPr txBox="1"/>
          <p:nvPr/>
        </p:nvSpPr>
        <p:spPr>
          <a:xfrm>
            <a:off x="780722" y="2236685"/>
            <a:ext cx="3363574" cy="4387420"/>
          </a:xfrm>
          <a:prstGeom prst="rect">
            <a:avLst/>
          </a:prstGeom>
          <a:noFill/>
        </p:spPr>
        <p:txBody>
          <a:bodyPr wrap="square" rtlCol="0">
            <a:spAutoFit/>
          </a:bodyPr>
          <a:lstStyle/>
          <a:p>
            <a:pPr algn="ctr">
              <a:lnSpc>
                <a:spcPct val="150000"/>
              </a:lnSpc>
            </a:pPr>
            <a:r>
              <a:rPr lang="fr-FR" sz="4800" dirty="0">
                <a:latin typeface="Arial" panose="020B0604020202020204" pitchFamily="34" charset="0"/>
                <a:cs typeface="Arial" panose="020B0604020202020204" pitchFamily="34" charset="0"/>
              </a:rPr>
              <a:t>   f</a:t>
            </a:r>
            <a:r>
              <a:rPr lang="fr-FR" sz="48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ai</a:t>
            </a:r>
            <a:r>
              <a:rPr lang="fr-FR" sz="4800" dirty="0">
                <a:latin typeface="Arial" panose="020B0604020202020204" pitchFamily="34" charset="0"/>
                <a:cs typeface="Arial" panose="020B0604020202020204" pitchFamily="34" charset="0"/>
              </a:rPr>
              <a:t>s</a:t>
            </a:r>
            <a:r>
              <a:rPr lang="fr-FR" sz="4800" dirty="0">
                <a:solidFill>
                  <a:srgbClr val="FF0000"/>
                </a:solidFill>
                <a:latin typeface="Arial" panose="020B0604020202020204" pitchFamily="34" charset="0"/>
                <a:cs typeface="Arial" panose="020B0604020202020204" pitchFamily="34" charset="0"/>
              </a:rPr>
              <a:t>ant</a:t>
            </a:r>
            <a:r>
              <a:rPr lang="fr-FR" sz="4800" dirty="0">
                <a:latin typeface="Arial" panose="020B0604020202020204" pitchFamily="34" charset="0"/>
                <a:cs typeface="Arial" panose="020B0604020202020204" pitchFamily="34" charset="0"/>
              </a:rPr>
              <a:t>	</a:t>
            </a:r>
          </a:p>
          <a:p>
            <a:pPr algn="ctr">
              <a:lnSpc>
                <a:spcPct val="150000"/>
              </a:lnSpc>
            </a:pPr>
            <a:r>
              <a:rPr lang="fr-FR" sz="4800" dirty="0">
                <a:latin typeface="Arial" panose="020B0604020202020204" pitchFamily="34" charset="0"/>
                <a:cs typeface="Arial" panose="020B0604020202020204" pitchFamily="34" charset="0"/>
              </a:rPr>
              <a:t>fai</a:t>
            </a:r>
            <a:r>
              <a:rPr lang="fr-FR" sz="4800" dirty="0">
                <a:solidFill>
                  <a:srgbClr val="FF0000"/>
                </a:solidFill>
                <a:latin typeface="Arial" panose="020B0604020202020204" pitchFamily="34" charset="0"/>
                <a:cs typeface="Arial" panose="020B0604020202020204" pitchFamily="34" charset="0"/>
              </a:rPr>
              <a:t>t</a:t>
            </a:r>
          </a:p>
          <a:p>
            <a:pPr algn="ctr">
              <a:lnSpc>
                <a:spcPct val="150000"/>
              </a:lnSpc>
            </a:pPr>
            <a:r>
              <a:rPr lang="fr-FR" sz="4800" dirty="0">
                <a:latin typeface="Arial" panose="020B0604020202020204" pitchFamily="34" charset="0"/>
                <a:cs typeface="Arial" panose="020B0604020202020204" pitchFamily="34" charset="0"/>
              </a:rPr>
              <a:t>arrêt</a:t>
            </a:r>
            <a:r>
              <a:rPr lang="fr-FR" sz="4800" dirty="0">
                <a:solidFill>
                  <a:srgbClr val="FF0000"/>
                </a:solidFill>
                <a:latin typeface="Arial" panose="020B0604020202020204" pitchFamily="34" charset="0"/>
                <a:cs typeface="Arial" panose="020B0604020202020204" pitchFamily="34" charset="0"/>
              </a:rPr>
              <a:t>ant</a:t>
            </a:r>
          </a:p>
          <a:p>
            <a:pPr algn="ctr">
              <a:lnSpc>
                <a:spcPct val="150000"/>
              </a:lnSpc>
            </a:pPr>
            <a:r>
              <a:rPr lang="fr-FR" sz="4800" dirty="0">
                <a:latin typeface="Arial" panose="020B0604020202020204" pitchFamily="34" charset="0"/>
                <a:cs typeface="Arial" panose="020B0604020202020204" pitchFamily="34" charset="0"/>
              </a:rPr>
              <a:t>arrêt</a:t>
            </a:r>
            <a:r>
              <a:rPr lang="fr-FR" sz="4800" dirty="0">
                <a:solidFill>
                  <a:srgbClr val="FF0000"/>
                </a:solidFill>
                <a:latin typeface="Arial" panose="020B0604020202020204" pitchFamily="34" charset="0"/>
                <a:cs typeface="Arial" panose="020B0604020202020204" pitchFamily="34" charset="0"/>
              </a:rPr>
              <a:t>é</a:t>
            </a:r>
          </a:p>
        </p:txBody>
      </p:sp>
      <p:sp>
        <p:nvSpPr>
          <p:cNvPr id="7" name="ZoneTexte 6">
            <a:extLst>
              <a:ext uri="{FF2B5EF4-FFF2-40B4-BE49-F238E27FC236}">
                <a16:creationId xmlns:a16="http://schemas.microsoft.com/office/drawing/2014/main" id="{A7830CCE-7353-4005-BAE6-12E88467EA24}"/>
              </a:ext>
            </a:extLst>
          </p:cNvPr>
          <p:cNvSpPr txBox="1"/>
          <p:nvPr/>
        </p:nvSpPr>
        <p:spPr>
          <a:xfrm>
            <a:off x="5076010" y="1803927"/>
            <a:ext cx="7028443" cy="4985980"/>
          </a:xfrm>
          <a:prstGeom prst="rect">
            <a:avLst/>
          </a:prstGeom>
          <a:noFill/>
        </p:spPr>
        <p:txBody>
          <a:bodyPr wrap="square" rtlCol="0">
            <a:spAutoFit/>
          </a:bodyPr>
          <a:lstStyle/>
          <a:p>
            <a:r>
              <a:rPr lang="fr-FR" sz="4800" dirty="0">
                <a:latin typeface="Arial" panose="020B0604020202020204" pitchFamily="34" charset="0"/>
                <a:cs typeface="Arial" panose="020B0604020202020204" pitchFamily="34" charset="0"/>
              </a:rPr>
              <a:t>Je m’engag</a:t>
            </a:r>
            <a:r>
              <a:rPr lang="fr-FR" sz="54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sz="4800" dirty="0">
                <a:solidFill>
                  <a:srgbClr val="FF0000"/>
                </a:solidFill>
                <a:latin typeface="Arial" panose="020B0604020202020204" pitchFamily="34" charset="0"/>
                <a:cs typeface="Arial" panose="020B0604020202020204" pitchFamily="34" charset="0"/>
              </a:rPr>
              <a:t>ai</a:t>
            </a:r>
          </a:p>
          <a:p>
            <a:r>
              <a:rPr lang="fr-FR" sz="4800" dirty="0">
                <a:latin typeface="Arial" panose="020B0604020202020204" pitchFamily="34" charset="0"/>
                <a:cs typeface="Arial" panose="020B0604020202020204" pitchFamily="34" charset="0"/>
              </a:rPr>
              <a:t>Tu t’engag</a:t>
            </a:r>
            <a:r>
              <a:rPr lang="fr-FR" sz="54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sz="4800" dirty="0">
                <a:solidFill>
                  <a:srgbClr val="FF0000"/>
                </a:solidFill>
                <a:latin typeface="Arial" panose="020B0604020202020204" pitchFamily="34" charset="0"/>
                <a:cs typeface="Arial" panose="020B0604020202020204" pitchFamily="34" charset="0"/>
              </a:rPr>
              <a:t>as</a:t>
            </a:r>
          </a:p>
          <a:p>
            <a:r>
              <a:rPr lang="fr-FR" sz="4800" dirty="0">
                <a:latin typeface="Arial" panose="020B0604020202020204" pitchFamily="34" charset="0"/>
                <a:cs typeface="Arial" panose="020B0604020202020204" pitchFamily="34" charset="0"/>
              </a:rPr>
              <a:t>Il/elle s’engag</a:t>
            </a:r>
            <a:r>
              <a:rPr lang="fr-FR" sz="54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sz="4800" dirty="0">
                <a:solidFill>
                  <a:srgbClr val="FF0000"/>
                </a:solidFill>
                <a:latin typeface="Arial" panose="020B0604020202020204" pitchFamily="34" charset="0"/>
                <a:cs typeface="Arial" panose="020B0604020202020204" pitchFamily="34" charset="0"/>
              </a:rPr>
              <a:t>a</a:t>
            </a:r>
          </a:p>
          <a:p>
            <a:r>
              <a:rPr lang="fr-FR" sz="4800" dirty="0">
                <a:latin typeface="Arial" panose="020B0604020202020204" pitchFamily="34" charset="0"/>
                <a:cs typeface="Arial" panose="020B0604020202020204" pitchFamily="34" charset="0"/>
              </a:rPr>
              <a:t>Nous nous engag</a:t>
            </a:r>
            <a:r>
              <a:rPr lang="fr-FR" sz="54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sz="4800" dirty="0">
                <a:solidFill>
                  <a:srgbClr val="FF0000"/>
                </a:solidFill>
                <a:latin typeface="Arial" panose="020B0604020202020204" pitchFamily="34" charset="0"/>
                <a:cs typeface="Arial" panose="020B0604020202020204" pitchFamily="34" charset="0"/>
              </a:rPr>
              <a:t>âmes</a:t>
            </a:r>
          </a:p>
          <a:p>
            <a:r>
              <a:rPr lang="fr-FR" sz="4800" dirty="0">
                <a:latin typeface="Arial" panose="020B0604020202020204" pitchFamily="34" charset="0"/>
                <a:cs typeface="Arial" panose="020B0604020202020204" pitchFamily="34" charset="0"/>
              </a:rPr>
              <a:t>Vous vous engag</a:t>
            </a:r>
            <a:r>
              <a:rPr lang="fr-FR" sz="5400" b="1" dirty="0">
                <a:solidFill>
                  <a:schemeClr val="accent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fr-FR" sz="4800" dirty="0">
                <a:solidFill>
                  <a:srgbClr val="FF0000"/>
                </a:solidFill>
                <a:latin typeface="Arial" panose="020B0604020202020204" pitchFamily="34" charset="0"/>
                <a:cs typeface="Arial" panose="020B0604020202020204" pitchFamily="34" charset="0"/>
              </a:rPr>
              <a:t>âtes</a:t>
            </a:r>
          </a:p>
          <a:p>
            <a:r>
              <a:rPr lang="fr-FR" sz="4800" dirty="0">
                <a:latin typeface="Arial" panose="020B0604020202020204" pitchFamily="34" charset="0"/>
                <a:cs typeface="Arial" panose="020B0604020202020204" pitchFamily="34" charset="0"/>
              </a:rPr>
              <a:t>Ils s’engag</a:t>
            </a:r>
            <a:r>
              <a:rPr lang="fr-FR" sz="4800" dirty="0">
                <a:solidFill>
                  <a:srgbClr val="FF0000"/>
                </a:solidFill>
                <a:latin typeface="Arial" panose="020B0604020202020204" pitchFamily="34" charset="0"/>
                <a:cs typeface="Arial" panose="020B0604020202020204" pitchFamily="34" charset="0"/>
              </a:rPr>
              <a:t>èrent</a:t>
            </a:r>
          </a:p>
        </p:txBody>
      </p:sp>
      <p:sp>
        <p:nvSpPr>
          <p:cNvPr id="4" name="Titre 1">
            <a:extLst>
              <a:ext uri="{FF2B5EF4-FFF2-40B4-BE49-F238E27FC236}">
                <a16:creationId xmlns:a16="http://schemas.microsoft.com/office/drawing/2014/main" id="{A8601113-27FE-6408-6BF1-8B77A0601029}"/>
              </a:ext>
            </a:extLst>
          </p:cNvPr>
          <p:cNvSpPr txBox="1">
            <a:spLocks/>
          </p:cNvSpPr>
          <p:nvPr/>
        </p:nvSpPr>
        <p:spPr>
          <a:xfrm>
            <a:off x="5076010" y="68093"/>
            <a:ext cx="7028442" cy="183936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dirty="0"/>
              <a:t>Conjugue le verbe s’engager au passé simple</a:t>
            </a: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2192000" cy="5940088"/>
          </a:xfrm>
          <a:prstGeom prst="rect">
            <a:avLst/>
          </a:prstGeom>
          <a:noFill/>
        </p:spPr>
        <p:txBody>
          <a:bodyPr wrap="square" rtlCol="0">
            <a:spAutoFit/>
          </a:bodyPr>
          <a:lstStyle/>
          <a:p>
            <a:r>
              <a:rPr lang="fr-FR" sz="3200" dirty="0">
                <a:latin typeface="Arial" panose="020B0604020202020204" pitchFamily="34" charset="0"/>
                <a:cs typeface="Arial" panose="020B0604020202020204" pitchFamily="34" charset="0"/>
              </a:rPr>
              <a:t>Pendant la Seconde Guerre mondiale, un groupe de résistants doit distribuer des tracts pour informer les habitants de la région. Ils ont imprimé 1200 tracts. Ils se répartissent en équipes de résistants pour les distribuer. Chaque équipe peut distribuer 150 tracts en une heure.</a:t>
            </a:r>
          </a:p>
          <a:p>
            <a:pPr marL="742950" indent="-742950">
              <a:buAutoNum type="arabicPeriod"/>
            </a:pPr>
            <a:r>
              <a:rPr lang="fr-FR" sz="3200" dirty="0">
                <a:latin typeface="Arial" panose="020B0604020202020204" pitchFamily="34" charset="0"/>
                <a:cs typeface="Arial" panose="020B0604020202020204" pitchFamily="34" charset="0"/>
              </a:rPr>
              <a:t>Combien d’heures faut-il à une seule équipe pour distribuer tous les tracts ?</a:t>
            </a:r>
          </a:p>
          <a:p>
            <a:pPr marL="742950" indent="-742950">
              <a:buAutoNum type="arabicPeriod"/>
            </a:pPr>
            <a:r>
              <a:rPr lang="fr-FR" sz="3200" dirty="0">
                <a:latin typeface="Arial" panose="020B0604020202020204" pitchFamily="34" charset="0"/>
                <a:cs typeface="Arial" panose="020B0604020202020204" pitchFamily="34" charset="0"/>
              </a:rPr>
              <a:t>S’il y a 4 équipes, combien de temps mettront-elles pour distribuer tous les tracts ?</a:t>
            </a:r>
          </a:p>
          <a:p>
            <a:pPr marL="742950" indent="-742950">
              <a:buAutoNum type="arabicPeriod"/>
            </a:pPr>
            <a:r>
              <a:rPr lang="fr-FR" sz="3200" dirty="0">
                <a:latin typeface="Arial" panose="020B0604020202020204" pitchFamily="34" charset="0"/>
                <a:cs typeface="Arial" panose="020B0604020202020204" pitchFamily="34" charset="0"/>
              </a:rPr>
              <a:t>Si une équipe met 4 heures pour distribuer tous les tracs, combien de tracts peuvent-elles distribuer en une heure ?</a:t>
            </a:r>
          </a:p>
          <a:p>
            <a:pPr marL="514350" indent="-514350">
              <a:buAutoNum type="arabicPeriod"/>
            </a:pP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1666831B-D31A-4896-BCDD-EE7A81F2EBED}"/>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9936273-5CC1-4C5F-BC59-5F175E35A6C1}"/>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969BC81B-97E7-4716-94C6-BB95F3EEE37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55203FE2-8E62-4F3A-9057-BFF348E2C9A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3DB52F9-A4D0-4F24-A1BD-C964BC1152C3}"/>
              </a:ext>
            </a:extLst>
          </p:cNvPr>
          <p:cNvSpPr txBox="1"/>
          <p:nvPr/>
        </p:nvSpPr>
        <p:spPr>
          <a:xfrm>
            <a:off x="0" y="1924870"/>
            <a:ext cx="7972383"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calcule le nombre d’heures pour une équipe :</a:t>
            </a:r>
          </a:p>
        </p:txBody>
      </p:sp>
      <p:sp>
        <p:nvSpPr>
          <p:cNvPr id="11" name="ZoneTexte 10">
            <a:extLst>
              <a:ext uri="{FF2B5EF4-FFF2-40B4-BE49-F238E27FC236}">
                <a16:creationId xmlns:a16="http://schemas.microsoft.com/office/drawing/2014/main" id="{E3C95181-A793-4D17-AA5A-6851920AA729}"/>
              </a:ext>
            </a:extLst>
          </p:cNvPr>
          <p:cNvSpPr txBox="1"/>
          <p:nvPr/>
        </p:nvSpPr>
        <p:spPr>
          <a:xfrm>
            <a:off x="4079881" y="2549265"/>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1200 ÷ 150 = 8</a:t>
            </a:r>
          </a:p>
        </p:txBody>
      </p:sp>
      <p:sp>
        <p:nvSpPr>
          <p:cNvPr id="12" name="ZoneTexte 11">
            <a:extLst>
              <a:ext uri="{FF2B5EF4-FFF2-40B4-BE49-F238E27FC236}">
                <a16:creationId xmlns:a16="http://schemas.microsoft.com/office/drawing/2014/main" id="{D67B86E5-E943-467E-85AB-102BB0B95AF3}"/>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8 heures</a:t>
            </a:r>
          </a:p>
        </p:txBody>
      </p:sp>
      <p:sp>
        <p:nvSpPr>
          <p:cNvPr id="13" name="ZoneTexte 12">
            <a:extLst>
              <a:ext uri="{FF2B5EF4-FFF2-40B4-BE49-F238E27FC236}">
                <a16:creationId xmlns:a16="http://schemas.microsoft.com/office/drawing/2014/main" id="{3B90060A-7781-4ED8-9D95-A6E941231EF7}"/>
              </a:ext>
            </a:extLst>
          </p:cNvPr>
          <p:cNvSpPr txBox="1"/>
          <p:nvPr/>
        </p:nvSpPr>
        <p:spPr>
          <a:xfrm>
            <a:off x="20028" y="3193589"/>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calcule le temps mis par 4 équipes :</a:t>
            </a:r>
          </a:p>
        </p:txBody>
      </p:sp>
      <p:sp>
        <p:nvSpPr>
          <p:cNvPr id="14" name="ZoneTexte 13">
            <a:extLst>
              <a:ext uri="{FF2B5EF4-FFF2-40B4-BE49-F238E27FC236}">
                <a16:creationId xmlns:a16="http://schemas.microsoft.com/office/drawing/2014/main" id="{DD731975-1607-4028-BBB3-6E702BF18EB9}"/>
              </a:ext>
            </a:extLst>
          </p:cNvPr>
          <p:cNvSpPr txBox="1"/>
          <p:nvPr/>
        </p:nvSpPr>
        <p:spPr>
          <a:xfrm>
            <a:off x="1850857" y="3837294"/>
            <a:ext cx="3081577"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8 ÷ 4 = 2</a:t>
            </a:r>
          </a:p>
        </p:txBody>
      </p:sp>
      <p:sp>
        <p:nvSpPr>
          <p:cNvPr id="15" name="ZoneTexte 14">
            <a:extLst>
              <a:ext uri="{FF2B5EF4-FFF2-40B4-BE49-F238E27FC236}">
                <a16:creationId xmlns:a16="http://schemas.microsoft.com/office/drawing/2014/main" id="{BB90B67E-DD6F-49D0-9ED4-6356C015824C}"/>
              </a:ext>
            </a:extLst>
          </p:cNvPr>
          <p:cNvSpPr txBox="1"/>
          <p:nvPr/>
        </p:nvSpPr>
        <p:spPr>
          <a:xfrm>
            <a:off x="7992411" y="3210984"/>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2 équipes</a:t>
            </a:r>
          </a:p>
        </p:txBody>
      </p:sp>
      <p:sp>
        <p:nvSpPr>
          <p:cNvPr id="17" name="Légende : encadrée à une bordure 16">
            <a:extLst>
              <a:ext uri="{FF2B5EF4-FFF2-40B4-BE49-F238E27FC236}">
                <a16:creationId xmlns:a16="http://schemas.microsoft.com/office/drawing/2014/main" id="{3CC99ADD-E71E-4D4A-BB23-30A9297775F3}"/>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30EEBAD5-9397-457B-97DB-8BCE187800F1}"/>
              </a:ext>
            </a:extLst>
          </p:cNvPr>
          <p:cNvSpPr txBox="1"/>
          <p:nvPr/>
        </p:nvSpPr>
        <p:spPr>
          <a:xfrm>
            <a:off x="-63060" y="619632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En une heure 300 tracts pourront être distribués.</a:t>
            </a:r>
          </a:p>
        </p:txBody>
      </p:sp>
      <p:sp>
        <p:nvSpPr>
          <p:cNvPr id="3" name="ZoneTexte 2">
            <a:extLst>
              <a:ext uri="{FF2B5EF4-FFF2-40B4-BE49-F238E27FC236}">
                <a16:creationId xmlns:a16="http://schemas.microsoft.com/office/drawing/2014/main" id="{9270FB34-252D-516C-89F2-795A97BE451D}"/>
              </a:ext>
            </a:extLst>
          </p:cNvPr>
          <p:cNvSpPr txBox="1"/>
          <p:nvPr/>
        </p:nvSpPr>
        <p:spPr>
          <a:xfrm>
            <a:off x="20028" y="4373597"/>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Je calcule le nombre de tracts distribués en 1 heure :</a:t>
            </a:r>
          </a:p>
        </p:txBody>
      </p:sp>
      <p:sp>
        <p:nvSpPr>
          <p:cNvPr id="7" name="ZoneTexte 6">
            <a:extLst>
              <a:ext uri="{FF2B5EF4-FFF2-40B4-BE49-F238E27FC236}">
                <a16:creationId xmlns:a16="http://schemas.microsoft.com/office/drawing/2014/main" id="{2CDF7DE8-0435-568D-7983-7D1E5A456628}"/>
              </a:ext>
            </a:extLst>
          </p:cNvPr>
          <p:cNvSpPr txBox="1"/>
          <p:nvPr/>
        </p:nvSpPr>
        <p:spPr>
          <a:xfrm>
            <a:off x="439382" y="5525453"/>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1200 ÷ 4 = 300</a:t>
            </a:r>
          </a:p>
        </p:txBody>
      </p:sp>
      <p:sp>
        <p:nvSpPr>
          <p:cNvPr id="16" name="ZoneTexte 15">
            <a:extLst>
              <a:ext uri="{FF2B5EF4-FFF2-40B4-BE49-F238E27FC236}">
                <a16:creationId xmlns:a16="http://schemas.microsoft.com/office/drawing/2014/main" id="{054BEDC4-467B-E532-8AE9-3AFF09B602B2}"/>
              </a:ext>
            </a:extLst>
          </p:cNvPr>
          <p:cNvSpPr txBox="1"/>
          <p:nvPr/>
        </p:nvSpPr>
        <p:spPr>
          <a:xfrm>
            <a:off x="7909089" y="4349712"/>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300 tracts</a:t>
            </a:r>
          </a:p>
        </p:txBody>
      </p:sp>
    </p:spTree>
    <p:extLst>
      <p:ext uri="{BB962C8B-B14F-4D97-AF65-F5344CB8AC3E}">
        <p14:creationId xmlns:p14="http://schemas.microsoft.com/office/powerpoint/2010/main" val="29896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17"/>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P spid="3" grpId="0"/>
      <p:bldP spid="7"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8B0D9-7827-C0D4-448E-F902CD30C5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C92299-9FC1-D7C9-1CF5-247DBBEF341A}"/>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4EE58AB9-7279-43AC-1714-7DD2D07EB0AF}"/>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rgbClr val="0070C0"/>
                </a:solidFill>
              </a:rPr>
              <a:t>l’occupation (</a:t>
            </a:r>
            <a:r>
              <a:rPr lang="fr-FR" sz="4000" dirty="0" err="1">
                <a:solidFill>
                  <a:srgbClr val="0070C0"/>
                </a:solidFill>
              </a:rPr>
              <a:t>nc</a:t>
            </a:r>
            <a:r>
              <a:rPr lang="fr-FR" sz="4000" dirty="0">
                <a:solidFill>
                  <a:srgbClr val="0070C0"/>
                </a:solidFill>
              </a:rPr>
              <a:t>)</a:t>
            </a:r>
          </a:p>
          <a:p>
            <a:pPr>
              <a:lnSpc>
                <a:spcPct val="150000"/>
              </a:lnSpc>
            </a:pPr>
            <a:r>
              <a:rPr lang="fr-FR" sz="4000" dirty="0">
                <a:solidFill>
                  <a:schemeClr val="accent2">
                    <a:lumMod val="50000"/>
                  </a:schemeClr>
                </a:solidFill>
              </a:rPr>
              <a:t>allemand (adj)</a:t>
            </a:r>
          </a:p>
          <a:p>
            <a:pPr>
              <a:lnSpc>
                <a:spcPct val="150000"/>
              </a:lnSpc>
            </a:pPr>
            <a:r>
              <a:rPr lang="fr-FR" sz="4000" dirty="0">
                <a:solidFill>
                  <a:srgbClr val="FF0000"/>
                </a:solidFill>
              </a:rPr>
              <a:t>s’engager (v1)</a:t>
            </a:r>
          </a:p>
          <a:p>
            <a:pPr>
              <a:lnSpc>
                <a:spcPct val="150000"/>
              </a:lnSpc>
            </a:pPr>
            <a:r>
              <a:rPr lang="fr-FR" sz="4000" dirty="0">
                <a:solidFill>
                  <a:srgbClr val="FF0000"/>
                </a:solidFill>
              </a:rPr>
              <a:t>élaborer (v1)</a:t>
            </a:r>
          </a:p>
          <a:p>
            <a:pPr>
              <a:lnSpc>
                <a:spcPct val="150000"/>
              </a:lnSpc>
            </a:pPr>
            <a:r>
              <a:rPr lang="fr-FR" sz="4000" dirty="0">
                <a:solidFill>
                  <a:schemeClr val="accent4">
                    <a:lumMod val="50000"/>
                  </a:schemeClr>
                </a:solidFill>
              </a:rPr>
              <a:t>audacieux (adj)</a:t>
            </a:r>
            <a:r>
              <a:rPr lang="fr-FR" sz="4000" dirty="0">
                <a:solidFill>
                  <a:srgbClr val="FF0000"/>
                </a:solidFill>
              </a:rPr>
              <a:t> </a:t>
            </a:r>
          </a:p>
          <a:p>
            <a:pPr>
              <a:lnSpc>
                <a:spcPct val="150000"/>
              </a:lnSpc>
            </a:pPr>
            <a:r>
              <a:rPr lang="fr-FR" sz="4000" dirty="0">
                <a:solidFill>
                  <a:schemeClr val="accent4">
                    <a:lumMod val="50000"/>
                  </a:schemeClr>
                </a:solidFill>
              </a:rPr>
              <a:t>enceinte (adj)</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A5E9C094-ED9B-405B-0268-E67440B1F889}"/>
              </a:ext>
            </a:extLst>
          </p:cNvPr>
          <p:cNvSpPr txBox="1"/>
          <p:nvPr/>
        </p:nvSpPr>
        <p:spPr>
          <a:xfrm>
            <a:off x="6748492" y="1745539"/>
            <a:ext cx="5330757" cy="4652043"/>
          </a:xfrm>
          <a:prstGeom prst="rect">
            <a:avLst/>
          </a:prstGeom>
          <a:noFill/>
        </p:spPr>
        <p:txBody>
          <a:bodyPr wrap="square" rtlCol="0">
            <a:spAutoFit/>
          </a:bodyPr>
          <a:lstStyle/>
          <a:p>
            <a:pPr>
              <a:lnSpc>
                <a:spcPts val="6000"/>
              </a:lnSpc>
            </a:pPr>
            <a:r>
              <a:rPr lang="fr-FR" sz="4000" dirty="0"/>
              <a:t>sur-le-champ</a:t>
            </a:r>
          </a:p>
          <a:p>
            <a:pPr>
              <a:lnSpc>
                <a:spcPts val="6000"/>
              </a:lnSpc>
            </a:pPr>
            <a:r>
              <a:rPr lang="fr-FR" sz="4000" dirty="0">
                <a:solidFill>
                  <a:srgbClr val="0070C0"/>
                </a:solidFill>
              </a:rPr>
              <a:t>l’audace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le sang-froid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l’évasion (</a:t>
            </a:r>
            <a:r>
              <a:rPr lang="fr-FR" sz="4000" dirty="0" err="1">
                <a:solidFill>
                  <a:srgbClr val="0070C0"/>
                </a:solidFill>
              </a:rPr>
              <a:t>nc</a:t>
            </a:r>
            <a:r>
              <a:rPr lang="fr-FR" sz="4000" dirty="0">
                <a:solidFill>
                  <a:srgbClr val="0070C0"/>
                </a:solidFill>
              </a:rPr>
              <a:t>)</a:t>
            </a:r>
          </a:p>
          <a:p>
            <a:pPr>
              <a:lnSpc>
                <a:spcPts val="6000"/>
              </a:lnSpc>
            </a:pPr>
            <a:r>
              <a:rPr lang="fr-FR" sz="4000" dirty="0">
                <a:solidFill>
                  <a:schemeClr val="accent2">
                    <a:lumMod val="50000"/>
                  </a:schemeClr>
                </a:solidFill>
              </a:rPr>
              <a:t>héroïque (adj)</a:t>
            </a:r>
          </a:p>
          <a:p>
            <a:pPr>
              <a:lnSpc>
                <a:spcPts val="6000"/>
              </a:lnSpc>
            </a:pPr>
            <a:r>
              <a:rPr lang="fr-FR" sz="4000" dirty="0">
                <a:solidFill>
                  <a:schemeClr val="accent2">
                    <a:lumMod val="50000"/>
                  </a:schemeClr>
                </a:solidFill>
              </a:rPr>
              <a:t>emblématique (adj)</a:t>
            </a:r>
          </a:p>
        </p:txBody>
      </p:sp>
    </p:spTree>
    <p:extLst>
      <p:ext uri="{BB962C8B-B14F-4D97-AF65-F5344CB8AC3E}">
        <p14:creationId xmlns:p14="http://schemas.microsoft.com/office/powerpoint/2010/main" val="71707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71300" y="1529224"/>
            <a:ext cx="11994204" cy="920252"/>
          </a:xfrm>
          <a:prstGeom prst="rect">
            <a:avLst/>
          </a:prstGeom>
          <a:noFill/>
        </p:spPr>
        <p:txBody>
          <a:bodyPr wrap="square" rtlCol="0">
            <a:spAutoFit/>
          </a:bodyPr>
          <a:lstStyle/>
          <a:p>
            <a:pPr>
              <a:lnSpc>
                <a:spcPct val="150000"/>
              </a:lnSpc>
            </a:pPr>
            <a:r>
              <a:rPr lang="fr-FR" sz="4000" dirty="0"/>
              <a:t>Elle était prête à se marier sur-le-champ.</a:t>
            </a:r>
          </a:p>
        </p:txBody>
      </p:sp>
      <p:sp>
        <p:nvSpPr>
          <p:cNvPr id="3" name="ZoneTexte 2">
            <a:extLst>
              <a:ext uri="{FF2B5EF4-FFF2-40B4-BE49-F238E27FC236}">
                <a16:creationId xmlns:a16="http://schemas.microsoft.com/office/drawing/2014/main" id="{38EE40D8-6217-FE1B-7DED-A9A477F1A451}"/>
              </a:ext>
            </a:extLst>
          </p:cNvPr>
          <p:cNvSpPr txBox="1"/>
          <p:nvPr/>
        </p:nvSpPr>
        <p:spPr>
          <a:xfrm>
            <a:off x="-26496" y="2847671"/>
            <a:ext cx="12192000" cy="920252"/>
          </a:xfrm>
          <a:prstGeom prst="rect">
            <a:avLst/>
          </a:prstGeom>
          <a:noFill/>
        </p:spPr>
        <p:txBody>
          <a:bodyPr wrap="square" rtlCol="0">
            <a:spAutoFit/>
          </a:bodyPr>
          <a:lstStyle/>
          <a:p>
            <a:pPr algn="ctr">
              <a:lnSpc>
                <a:spcPct val="150000"/>
              </a:lnSpc>
            </a:pPr>
            <a:r>
              <a:rPr lang="fr-FR" sz="4000" dirty="0"/>
              <a:t>Réécris cette phrase à la forme négative.</a:t>
            </a:r>
          </a:p>
        </p:txBody>
      </p:sp>
      <p:sp>
        <p:nvSpPr>
          <p:cNvPr id="6" name="ZoneTexte 5">
            <a:extLst>
              <a:ext uri="{FF2B5EF4-FFF2-40B4-BE49-F238E27FC236}">
                <a16:creationId xmlns:a16="http://schemas.microsoft.com/office/drawing/2014/main" id="{9EF12C77-6910-4063-A47B-0159F855DD5B}"/>
              </a:ext>
            </a:extLst>
          </p:cNvPr>
          <p:cNvSpPr txBox="1"/>
          <p:nvPr/>
        </p:nvSpPr>
        <p:spPr>
          <a:xfrm>
            <a:off x="0" y="4691253"/>
            <a:ext cx="12192000" cy="1085810"/>
          </a:xfrm>
          <a:prstGeom prst="rect">
            <a:avLst/>
          </a:prstGeom>
          <a:noFill/>
        </p:spPr>
        <p:txBody>
          <a:bodyPr wrap="square" rtlCol="0">
            <a:spAutoFit/>
          </a:bodyPr>
          <a:lstStyle/>
          <a:p>
            <a:pPr algn="ctr">
              <a:lnSpc>
                <a:spcPct val="150000"/>
              </a:lnSpc>
            </a:pPr>
            <a:r>
              <a:rPr lang="fr-FR" sz="4000" dirty="0"/>
              <a:t>Elle </a:t>
            </a:r>
            <a:r>
              <a:rPr lang="fr-FR" sz="4800" b="1" dirty="0">
                <a:solidFill>
                  <a:srgbClr val="FF0000"/>
                </a:solidFill>
              </a:rPr>
              <a:t>n’</a:t>
            </a:r>
            <a:r>
              <a:rPr lang="fr-FR" sz="4000" dirty="0"/>
              <a:t>était</a:t>
            </a:r>
            <a:r>
              <a:rPr lang="fr-FR" sz="4800" b="1" dirty="0">
                <a:solidFill>
                  <a:srgbClr val="FF0000"/>
                </a:solidFill>
              </a:rPr>
              <a:t> pas </a:t>
            </a:r>
            <a:r>
              <a:rPr lang="fr-FR" sz="4000" dirty="0"/>
              <a:t>prête à se marier sur-le-champ.</a:t>
            </a:r>
          </a:p>
        </p:txBody>
      </p:sp>
      <p:sp>
        <p:nvSpPr>
          <p:cNvPr id="12" name="Rectangle 11">
            <a:extLst>
              <a:ext uri="{FF2B5EF4-FFF2-40B4-BE49-F238E27FC236}">
                <a16:creationId xmlns:a16="http://schemas.microsoft.com/office/drawing/2014/main" id="{34097395-B1EC-4F8D-8499-C99A847399E9}"/>
              </a:ext>
            </a:extLst>
          </p:cNvPr>
          <p:cNvSpPr/>
          <p:nvPr/>
        </p:nvSpPr>
        <p:spPr>
          <a:xfrm>
            <a:off x="1741065" y="235706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riangle isocèle 16">
            <a:extLst>
              <a:ext uri="{FF2B5EF4-FFF2-40B4-BE49-F238E27FC236}">
                <a16:creationId xmlns:a16="http://schemas.microsoft.com/office/drawing/2014/main" id="{812DEC5E-6AB1-4056-BFE6-DD454B2A0441}"/>
              </a:ext>
            </a:extLst>
          </p:cNvPr>
          <p:cNvSpPr/>
          <p:nvPr/>
        </p:nvSpPr>
        <p:spPr>
          <a:xfrm>
            <a:off x="3422137" y="23527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4531C2E-0670-4FF4-9F86-D86B6FC53C85}"/>
              </a:ext>
            </a:extLst>
          </p:cNvPr>
          <p:cNvSpPr/>
          <p:nvPr/>
        </p:nvSpPr>
        <p:spPr>
          <a:xfrm>
            <a:off x="3015012" y="235380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DAD80278-8F76-4F58-82AA-57EA0B9A640C}"/>
              </a:ext>
            </a:extLst>
          </p:cNvPr>
          <p:cNvSpPr/>
          <p:nvPr/>
        </p:nvSpPr>
        <p:spPr>
          <a:xfrm>
            <a:off x="5401957" y="23527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567D77F6-8CE2-F7A1-8FA8-A07C69ED97FC}"/>
              </a:ext>
            </a:extLst>
          </p:cNvPr>
          <p:cNvSpPr/>
          <p:nvPr/>
        </p:nvSpPr>
        <p:spPr>
          <a:xfrm>
            <a:off x="3870284" y="23527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2" grpId="0" animBg="1"/>
      <p:bldP spid="17" grpId="0" animBg="1"/>
      <p:bldP spid="10" grpId="0" animBg="1"/>
      <p:bldP spid="11"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920252"/>
          </a:xfrm>
          <a:prstGeom prst="rect">
            <a:avLst/>
          </a:prstGeom>
          <a:noFill/>
        </p:spPr>
        <p:txBody>
          <a:bodyPr wrap="square" rtlCol="0">
            <a:spAutoFit/>
          </a:bodyPr>
          <a:lstStyle/>
          <a:p>
            <a:pPr>
              <a:lnSpc>
                <a:spcPct val="150000"/>
              </a:lnSpc>
            </a:pPr>
            <a:r>
              <a:rPr lang="fr-FR" sz="4000" dirty="0"/>
              <a:t>Elle se rendit à la prison où était détenu son mari.</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186724" y="1774188"/>
            <a:ext cx="738440"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9287186" y="1782949"/>
            <a:ext cx="1004154"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2904814" y="1781260"/>
            <a:ext cx="310333"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616128"/>
            <a:ext cx="11994204" cy="920252"/>
          </a:xfrm>
          <a:prstGeom prst="rect">
            <a:avLst/>
          </a:prstGeom>
          <a:noFill/>
        </p:spPr>
        <p:txBody>
          <a:bodyPr wrap="square" rtlCol="0">
            <a:spAutoFit/>
          </a:bodyPr>
          <a:lstStyle/>
          <a:p>
            <a:pPr>
              <a:lnSpc>
                <a:spcPct val="150000"/>
              </a:lnSpc>
            </a:pPr>
            <a:r>
              <a:rPr lang="fr-FR" sz="4000" dirty="0">
                <a:solidFill>
                  <a:srgbClr val="7030A0"/>
                </a:solidFill>
              </a:rPr>
              <a:t>Elle</a:t>
            </a:r>
            <a:r>
              <a:rPr lang="fr-FR" sz="4000" dirty="0">
                <a:solidFill>
                  <a:srgbClr val="FF0000"/>
                </a:solidFill>
              </a:rPr>
              <a:t> </a:t>
            </a:r>
            <a:r>
              <a:rPr lang="fr-FR" sz="3800" dirty="0"/>
              <a:t>: pronom personnel, féminin, singulier</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40068" y="4791552"/>
            <a:ext cx="11712031" cy="707886"/>
          </a:xfrm>
          <a:prstGeom prst="rect">
            <a:avLst/>
          </a:prstGeom>
          <a:noFill/>
        </p:spPr>
        <p:txBody>
          <a:bodyPr wrap="square" rtlCol="0">
            <a:spAutoFit/>
          </a:bodyPr>
          <a:lstStyle/>
          <a:p>
            <a:r>
              <a:rPr lang="fr-FR" sz="4000" dirty="0">
                <a:solidFill>
                  <a:schemeClr val="accent2"/>
                </a:solidFill>
              </a:rPr>
              <a:t>à</a:t>
            </a:r>
            <a:r>
              <a:rPr lang="fr-FR" sz="4000" dirty="0">
                <a:solidFill>
                  <a:srgbClr val="FF0000"/>
                </a:solidFill>
              </a:rPr>
              <a:t> </a:t>
            </a:r>
            <a:r>
              <a:rPr lang="fr-FR" sz="4000" dirty="0"/>
              <a:t>: préposition, invariable</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0" y="5606729"/>
            <a:ext cx="11994204" cy="920252"/>
          </a:xfrm>
          <a:prstGeom prst="rect">
            <a:avLst/>
          </a:prstGeom>
          <a:noFill/>
        </p:spPr>
        <p:txBody>
          <a:bodyPr wrap="square" rtlCol="0">
            <a:spAutoFit/>
          </a:bodyPr>
          <a:lstStyle/>
          <a:p>
            <a:pPr>
              <a:lnSpc>
                <a:spcPct val="150000"/>
              </a:lnSpc>
            </a:pPr>
            <a:r>
              <a:rPr lang="fr-FR" sz="4000" dirty="0">
                <a:solidFill>
                  <a:srgbClr val="0070C0"/>
                </a:solidFill>
              </a:rPr>
              <a:t>mari </a:t>
            </a:r>
            <a:r>
              <a:rPr lang="fr-FR" sz="4000" dirty="0"/>
              <a:t>: nom commun, masculin, singulier</a:t>
            </a:r>
          </a:p>
        </p:txBody>
      </p:sp>
      <p:sp>
        <p:nvSpPr>
          <p:cNvPr id="22" name="Rectangle 21">
            <a:extLst>
              <a:ext uri="{FF2B5EF4-FFF2-40B4-BE49-F238E27FC236}">
                <a16:creationId xmlns:a16="http://schemas.microsoft.com/office/drawing/2014/main" id="{D528597B-455D-4C70-85D6-9719A71E5400}"/>
              </a:ext>
            </a:extLst>
          </p:cNvPr>
          <p:cNvSpPr/>
          <p:nvPr/>
        </p:nvSpPr>
        <p:spPr>
          <a:xfrm>
            <a:off x="6467994" y="223618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riangle isocèle 14">
            <a:extLst>
              <a:ext uri="{FF2B5EF4-FFF2-40B4-BE49-F238E27FC236}">
                <a16:creationId xmlns:a16="http://schemas.microsoft.com/office/drawing/2014/main" id="{EC395C9B-D010-46B2-8AB1-8CA69653A874}"/>
              </a:ext>
            </a:extLst>
          </p:cNvPr>
          <p:cNvSpPr/>
          <p:nvPr/>
        </p:nvSpPr>
        <p:spPr>
          <a:xfrm>
            <a:off x="1201982" y="222793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D76D5B93-3534-45FD-9206-ED81E2A29367}"/>
              </a:ext>
            </a:extLst>
          </p:cNvPr>
          <p:cNvSpPr/>
          <p:nvPr/>
        </p:nvSpPr>
        <p:spPr>
          <a:xfrm>
            <a:off x="4844630" y="22197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A4DA2F40-70BE-96D9-7B57-4468271CF529}"/>
              </a:ext>
            </a:extLst>
          </p:cNvPr>
          <p:cNvSpPr/>
          <p:nvPr/>
        </p:nvSpPr>
        <p:spPr>
          <a:xfrm>
            <a:off x="2579798" y="222445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Triangle isocèle 5">
            <a:extLst>
              <a:ext uri="{FF2B5EF4-FFF2-40B4-BE49-F238E27FC236}">
                <a16:creationId xmlns:a16="http://schemas.microsoft.com/office/drawing/2014/main" id="{00FC180E-6004-724A-AA4F-60DE2552E1E1}"/>
              </a:ext>
            </a:extLst>
          </p:cNvPr>
          <p:cNvSpPr/>
          <p:nvPr/>
        </p:nvSpPr>
        <p:spPr>
          <a:xfrm>
            <a:off x="2981072" y="221975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isocèle 12">
            <a:extLst>
              <a:ext uri="{FF2B5EF4-FFF2-40B4-BE49-F238E27FC236}">
                <a16:creationId xmlns:a16="http://schemas.microsoft.com/office/drawing/2014/main" id="{4ABE8860-B485-9DA0-8233-EC105DED84DA}"/>
              </a:ext>
            </a:extLst>
          </p:cNvPr>
          <p:cNvSpPr/>
          <p:nvPr/>
        </p:nvSpPr>
        <p:spPr>
          <a:xfrm>
            <a:off x="8718251" y="223212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riangle isocèle 13">
            <a:extLst>
              <a:ext uri="{FF2B5EF4-FFF2-40B4-BE49-F238E27FC236}">
                <a16:creationId xmlns:a16="http://schemas.microsoft.com/office/drawing/2014/main" id="{4F3C630F-F2FD-EA2E-CF3F-F165A6F49970}"/>
              </a:ext>
            </a:extLst>
          </p:cNvPr>
          <p:cNvSpPr/>
          <p:nvPr/>
        </p:nvSpPr>
        <p:spPr>
          <a:xfrm>
            <a:off x="5354750" y="2224457"/>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EE95F4EB-89FD-522C-6F8C-E5B6C35F9E67}"/>
              </a:ext>
            </a:extLst>
          </p:cNvPr>
          <p:cNvSpPr/>
          <p:nvPr/>
        </p:nvSpPr>
        <p:spPr>
          <a:xfrm>
            <a:off x="8125446" y="223618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22" grpId="0" animBg="1"/>
      <p:bldP spid="15" grpId="0" animBg="1"/>
      <p:bldP spid="21" grpId="0" animBg="1"/>
      <p:bldP spid="3" grpId="0" animBg="1"/>
      <p:bldP spid="6" grpId="0" animBg="1"/>
      <p:bldP spid="13" grpId="0" animBg="1"/>
      <p:bldP spid="14"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être détenu</a:t>
            </a:r>
            <a:r>
              <a:rPr lang="fr-FR" dirty="0"/>
              <a:t> » à l’imparfait de l’indicatif.</a:t>
            </a:r>
          </a:p>
        </p:txBody>
      </p:sp>
      <p:sp>
        <p:nvSpPr>
          <p:cNvPr id="5" name="ZoneTexte 4">
            <a:extLst>
              <a:ext uri="{FF2B5EF4-FFF2-40B4-BE49-F238E27FC236}">
                <a16:creationId xmlns:a16="http://schemas.microsoft.com/office/drawing/2014/main" id="{2935AB39-377A-43FB-BAEA-C7AFC65303C0}"/>
              </a:ext>
            </a:extLst>
          </p:cNvPr>
          <p:cNvSpPr txBox="1"/>
          <p:nvPr/>
        </p:nvSpPr>
        <p:spPr>
          <a:xfrm>
            <a:off x="87549" y="1489434"/>
            <a:ext cx="5229169" cy="431817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J’étais déten</a:t>
            </a:r>
            <a:r>
              <a:rPr lang="fr-FR" sz="4800" b="1" u="sng" dirty="0">
                <a:solidFill>
                  <a:srgbClr val="FF0000"/>
                </a:solidFill>
                <a:latin typeface="Arial" panose="020B0604020202020204" pitchFamily="34" charset="0"/>
                <a:cs typeface="Arial" panose="020B0604020202020204" pitchFamily="34" charset="0"/>
              </a:rPr>
              <a:t>u, </a:t>
            </a:r>
            <a:r>
              <a:rPr lang="fr-FR" sz="4800" b="1" u="sng" dirty="0" err="1">
                <a:solidFill>
                  <a:srgbClr val="FF0000"/>
                </a:solidFill>
                <a:latin typeface="Arial" panose="020B0604020202020204" pitchFamily="34" charset="0"/>
                <a:cs typeface="Arial" panose="020B0604020202020204" pitchFamily="34" charset="0"/>
              </a:rPr>
              <a:t>ue</a:t>
            </a:r>
            <a:endParaRPr lang="fr-FR" sz="4800" b="1" u="sng" dirty="0">
              <a:solidFill>
                <a:srgbClr val="FF0000"/>
              </a:solidFill>
              <a:latin typeface="Arial" panose="020B0604020202020204" pitchFamily="34" charset="0"/>
              <a:cs typeface="Arial" panose="020B0604020202020204" pitchFamily="34" charset="0"/>
            </a:endParaRPr>
          </a:p>
          <a:p>
            <a:pPr>
              <a:lnSpc>
                <a:spcPct val="150000"/>
              </a:lnSpc>
            </a:pPr>
            <a:r>
              <a:rPr lang="fr-FR" sz="4500" dirty="0">
                <a:latin typeface="Arial" panose="020B0604020202020204" pitchFamily="34" charset="0"/>
                <a:cs typeface="Arial" panose="020B0604020202020204" pitchFamily="34" charset="0"/>
              </a:rPr>
              <a:t>Tu étais déten</a:t>
            </a:r>
            <a:r>
              <a:rPr lang="fr-FR" sz="4500" b="1" u="sng" dirty="0">
                <a:solidFill>
                  <a:srgbClr val="FF0000"/>
                </a:solidFill>
                <a:latin typeface="Arial" panose="020B0604020202020204" pitchFamily="34" charset="0"/>
                <a:cs typeface="Arial" panose="020B0604020202020204" pitchFamily="34" charset="0"/>
              </a:rPr>
              <a:t>u, </a:t>
            </a:r>
            <a:r>
              <a:rPr lang="fr-FR" sz="4500" b="1" u="sng" dirty="0" err="1">
                <a:solidFill>
                  <a:srgbClr val="FF0000"/>
                </a:solidFill>
                <a:latin typeface="Arial" panose="020B0604020202020204" pitchFamily="34" charset="0"/>
                <a:cs typeface="Arial" panose="020B0604020202020204" pitchFamily="34" charset="0"/>
              </a:rPr>
              <a:t>ue</a:t>
            </a:r>
            <a:endParaRPr lang="fr-FR" sz="4500" b="1" u="sng" dirty="0">
              <a:solidFill>
                <a:srgbClr val="FF0000"/>
              </a:solidFill>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était déten</a:t>
            </a:r>
            <a:r>
              <a:rPr lang="fr-FR" sz="4800" b="1" u="sng" dirty="0">
                <a:solidFill>
                  <a:srgbClr val="FF0000"/>
                </a:solidFill>
                <a:latin typeface="Arial" panose="020B0604020202020204" pitchFamily="34" charset="0"/>
                <a:cs typeface="Arial" panose="020B0604020202020204" pitchFamily="34" charset="0"/>
              </a:rPr>
              <a:t>u</a:t>
            </a:r>
          </a:p>
          <a:p>
            <a:pPr>
              <a:lnSpc>
                <a:spcPct val="150000"/>
              </a:lnSpc>
            </a:pPr>
            <a:r>
              <a:rPr lang="fr-FR" sz="4800" dirty="0">
                <a:latin typeface="Arial" panose="020B0604020202020204" pitchFamily="34" charset="0"/>
                <a:cs typeface="Arial" panose="020B0604020202020204" pitchFamily="34" charset="0"/>
              </a:rPr>
              <a:t>Elle était déten</a:t>
            </a:r>
            <a:r>
              <a:rPr lang="fr-FR" sz="4800" b="1" u="sng" dirty="0">
                <a:solidFill>
                  <a:srgbClr val="FF0000"/>
                </a:solidFill>
                <a:latin typeface="Arial" panose="020B0604020202020204" pitchFamily="34" charset="0"/>
                <a:cs typeface="Arial" panose="020B0604020202020204" pitchFamily="34" charset="0"/>
              </a:rPr>
              <a:t>ue</a:t>
            </a:r>
          </a:p>
        </p:txBody>
      </p:sp>
      <p:sp>
        <p:nvSpPr>
          <p:cNvPr id="7" name="ZoneTexte 6">
            <a:extLst>
              <a:ext uri="{FF2B5EF4-FFF2-40B4-BE49-F238E27FC236}">
                <a16:creationId xmlns:a16="http://schemas.microsoft.com/office/drawing/2014/main" id="{0CD00235-3573-4260-B527-8BBC3FC87925}"/>
              </a:ext>
            </a:extLst>
          </p:cNvPr>
          <p:cNvSpPr txBox="1"/>
          <p:nvPr/>
        </p:nvSpPr>
        <p:spPr>
          <a:xfrm>
            <a:off x="5663382" y="1489434"/>
            <a:ext cx="6528618" cy="4208460"/>
          </a:xfrm>
          <a:prstGeom prst="rect">
            <a:avLst/>
          </a:prstGeom>
          <a:noFill/>
        </p:spPr>
        <p:txBody>
          <a:bodyPr wrap="square" rtlCol="0">
            <a:spAutoFit/>
          </a:bodyPr>
          <a:lstStyle/>
          <a:p>
            <a:pPr>
              <a:lnSpc>
                <a:spcPct val="150000"/>
              </a:lnSpc>
            </a:pPr>
            <a:r>
              <a:rPr lang="fr-FR" sz="4600" dirty="0">
                <a:latin typeface="Arial" panose="020B0604020202020204" pitchFamily="34" charset="0"/>
                <a:cs typeface="Arial" panose="020B0604020202020204" pitchFamily="34" charset="0"/>
              </a:rPr>
              <a:t>Nous étions déten</a:t>
            </a:r>
            <a:r>
              <a:rPr lang="fr-FR" sz="4600" b="1" u="sng" dirty="0">
                <a:solidFill>
                  <a:srgbClr val="FF0000"/>
                </a:solidFill>
                <a:latin typeface="Arial" panose="020B0604020202020204" pitchFamily="34" charset="0"/>
                <a:cs typeface="Arial" panose="020B0604020202020204" pitchFamily="34" charset="0"/>
              </a:rPr>
              <a:t>u(e)s</a:t>
            </a:r>
          </a:p>
          <a:p>
            <a:pPr>
              <a:lnSpc>
                <a:spcPct val="150000"/>
              </a:lnSpc>
            </a:pPr>
            <a:r>
              <a:rPr lang="fr-FR" sz="4600" dirty="0">
                <a:latin typeface="Arial" panose="020B0604020202020204" pitchFamily="34" charset="0"/>
                <a:cs typeface="Arial" panose="020B0604020202020204" pitchFamily="34" charset="0"/>
              </a:rPr>
              <a:t>Vous étiez déten</a:t>
            </a:r>
            <a:r>
              <a:rPr lang="fr-FR" sz="4600" b="1" u="sng" dirty="0">
                <a:solidFill>
                  <a:srgbClr val="FF0000"/>
                </a:solidFill>
                <a:latin typeface="Arial" panose="020B0604020202020204" pitchFamily="34" charset="0"/>
                <a:cs typeface="Arial" panose="020B0604020202020204" pitchFamily="34" charset="0"/>
              </a:rPr>
              <a:t>u(e)(s)</a:t>
            </a:r>
          </a:p>
          <a:p>
            <a:pPr>
              <a:lnSpc>
                <a:spcPct val="150000"/>
              </a:lnSpc>
            </a:pPr>
            <a:r>
              <a:rPr lang="fr-FR" sz="4600" dirty="0">
                <a:latin typeface="Arial" panose="020B0604020202020204" pitchFamily="34" charset="0"/>
                <a:cs typeface="Arial" panose="020B0604020202020204" pitchFamily="34" charset="0"/>
              </a:rPr>
              <a:t>Ils étaient déten</a:t>
            </a:r>
            <a:r>
              <a:rPr lang="fr-FR" sz="4600" b="1" u="sng" dirty="0">
                <a:solidFill>
                  <a:srgbClr val="FF0000"/>
                </a:solidFill>
                <a:latin typeface="Arial" panose="020B0604020202020204" pitchFamily="34" charset="0"/>
                <a:cs typeface="Arial" panose="020B0604020202020204" pitchFamily="34" charset="0"/>
              </a:rPr>
              <a:t>us</a:t>
            </a:r>
          </a:p>
          <a:p>
            <a:pPr>
              <a:lnSpc>
                <a:spcPct val="150000"/>
              </a:lnSpc>
            </a:pPr>
            <a:r>
              <a:rPr lang="fr-FR" sz="4600" dirty="0">
                <a:latin typeface="Arial" panose="020B0604020202020204" pitchFamily="34" charset="0"/>
                <a:cs typeface="Arial" panose="020B0604020202020204" pitchFamily="34" charset="0"/>
              </a:rPr>
              <a:t>Elles étaient déten</a:t>
            </a:r>
            <a:r>
              <a:rPr lang="fr-FR" sz="4600" b="1" u="sng" dirty="0">
                <a:solidFill>
                  <a:srgbClr val="FF0000"/>
                </a:solidFill>
                <a:latin typeface="Arial" panose="020B0604020202020204" pitchFamily="34" charset="0"/>
                <a:cs typeface="Arial" panose="020B0604020202020204" pitchFamily="34" charset="0"/>
              </a:rPr>
              <a:t>ues</a:t>
            </a:r>
          </a:p>
        </p:txBody>
      </p:sp>
    </p:spTree>
    <p:extLst>
      <p:ext uri="{BB962C8B-B14F-4D97-AF65-F5344CB8AC3E}">
        <p14:creationId xmlns:p14="http://schemas.microsoft.com/office/powerpoint/2010/main" val="40185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4465" y="1487976"/>
            <a:ext cx="5823069"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917C-DC65-E87B-3E9A-B40D0164EC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19E717-0165-4B47-297A-988B042F6711}"/>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Vocabulaire de la dictée</a:t>
            </a:r>
          </a:p>
        </p:txBody>
      </p:sp>
      <p:sp>
        <p:nvSpPr>
          <p:cNvPr id="5" name="ZoneTexte 4">
            <a:extLst>
              <a:ext uri="{FF2B5EF4-FFF2-40B4-BE49-F238E27FC236}">
                <a16:creationId xmlns:a16="http://schemas.microsoft.com/office/drawing/2014/main" id="{F9EF0747-C070-E01D-3324-86B3B21492A0}"/>
              </a:ext>
            </a:extLst>
          </p:cNvPr>
          <p:cNvSpPr txBox="1"/>
          <p:nvPr/>
        </p:nvSpPr>
        <p:spPr>
          <a:xfrm>
            <a:off x="0" y="928996"/>
            <a:ext cx="12192000" cy="5404172"/>
          </a:xfrm>
          <a:prstGeom prst="rect">
            <a:avLst/>
          </a:prstGeom>
          <a:noFill/>
        </p:spPr>
        <p:txBody>
          <a:bodyPr wrap="square" rtlCol="0">
            <a:spAutoFit/>
          </a:bodyPr>
          <a:lstStyle/>
          <a:p>
            <a:pPr algn="ctr">
              <a:lnSpc>
                <a:spcPct val="150000"/>
              </a:lnSpc>
            </a:pPr>
            <a:r>
              <a:rPr lang="fr-FR" sz="8000" dirty="0">
                <a:latin typeface="Arial" panose="020B0604020202020204" pitchFamily="34" charset="0"/>
                <a:cs typeface="Arial" panose="020B0604020202020204" pitchFamily="34" charset="0"/>
              </a:rPr>
              <a:t>Aubrac</a:t>
            </a:r>
          </a:p>
          <a:p>
            <a:pPr algn="ctr">
              <a:lnSpc>
                <a:spcPct val="150000"/>
              </a:lnSpc>
            </a:pPr>
            <a:r>
              <a:rPr lang="fr-FR" sz="8000" dirty="0">
                <a:latin typeface="Arial" panose="020B0604020202020204" pitchFamily="34" charset="0"/>
                <a:cs typeface="Arial" panose="020B0604020202020204" pitchFamily="34" charset="0"/>
              </a:rPr>
              <a:t>Raymond</a:t>
            </a:r>
          </a:p>
          <a:p>
            <a:pPr algn="ctr">
              <a:lnSpc>
                <a:spcPct val="150000"/>
              </a:lnSpc>
            </a:pPr>
            <a:r>
              <a:rPr lang="fr-FR" sz="8000" dirty="0">
                <a:latin typeface="Arial" panose="020B0604020202020204" pitchFamily="34" charset="0"/>
                <a:cs typeface="Arial" panose="020B0604020202020204" pitchFamily="34" charset="0"/>
              </a:rPr>
              <a:t>Gestapo</a:t>
            </a:r>
          </a:p>
        </p:txBody>
      </p:sp>
    </p:spTree>
    <p:extLst>
      <p:ext uri="{BB962C8B-B14F-4D97-AF65-F5344CB8AC3E}">
        <p14:creationId xmlns:p14="http://schemas.microsoft.com/office/powerpoint/2010/main" val="332460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842A1-8DB6-B39A-25CE-13E3CEFF74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600AFC-0434-2F17-9743-01C49A320F54}"/>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(évaluation)</a:t>
            </a:r>
          </a:p>
        </p:txBody>
      </p:sp>
      <p:sp>
        <p:nvSpPr>
          <p:cNvPr id="3" name="ZoneTexte 2">
            <a:extLst>
              <a:ext uri="{FF2B5EF4-FFF2-40B4-BE49-F238E27FC236}">
                <a16:creationId xmlns:a16="http://schemas.microsoft.com/office/drawing/2014/main" id="{1FDB7AAB-98BD-1B12-54D2-95970BCFD46E}"/>
              </a:ext>
            </a:extLst>
          </p:cNvPr>
          <p:cNvSpPr txBox="1"/>
          <p:nvPr/>
        </p:nvSpPr>
        <p:spPr>
          <a:xfrm>
            <a:off x="0" y="1157592"/>
            <a:ext cx="12192000" cy="5940088"/>
          </a:xfrm>
          <a:prstGeom prst="rect">
            <a:avLst/>
          </a:prstGeom>
          <a:noFill/>
        </p:spPr>
        <p:txBody>
          <a:bodyPr wrap="square" rtlCol="0">
            <a:spAutoFit/>
          </a:bodyPr>
          <a:lstStyle/>
          <a:p>
            <a:r>
              <a:rPr lang="fr-FR" sz="3200" dirty="0">
                <a:latin typeface="Arial" panose="020B0604020202020204" pitchFamily="34" charset="0"/>
                <a:cs typeface="Arial" panose="020B0604020202020204" pitchFamily="34" charset="0"/>
              </a:rPr>
              <a:t>Pendant la Seconde Guerre mondiale, un groupe de résistants doit distribuer des tracts pour informer les habitants de la région. Ils ont imprimé 1500 tracts. Ils se répartissent en équipes de résistants pour les distribuer. Chaque équipe peut distribuer 100 tracts en une heure.</a:t>
            </a:r>
          </a:p>
          <a:p>
            <a:pPr marL="742950" indent="-742950">
              <a:buAutoNum type="arabicPeriod"/>
            </a:pPr>
            <a:r>
              <a:rPr lang="fr-FR" sz="3200" dirty="0">
                <a:latin typeface="Arial" panose="020B0604020202020204" pitchFamily="34" charset="0"/>
                <a:cs typeface="Arial" panose="020B0604020202020204" pitchFamily="34" charset="0"/>
              </a:rPr>
              <a:t>Combien d’heures faut-il à une seule équipe pour distribuer tous les tracts ?</a:t>
            </a:r>
          </a:p>
          <a:p>
            <a:pPr marL="742950" indent="-742950">
              <a:buAutoNum type="arabicPeriod"/>
            </a:pPr>
            <a:r>
              <a:rPr lang="fr-FR" sz="3200" dirty="0">
                <a:latin typeface="Arial" panose="020B0604020202020204" pitchFamily="34" charset="0"/>
                <a:cs typeface="Arial" panose="020B0604020202020204" pitchFamily="34" charset="0"/>
              </a:rPr>
              <a:t>S’il y a 5 équipes, combien de temps mettront-elles pour distribuer tous les tracts ?</a:t>
            </a:r>
          </a:p>
          <a:p>
            <a:pPr marL="742950" indent="-742950">
              <a:buAutoNum type="arabicPeriod"/>
            </a:pPr>
            <a:r>
              <a:rPr lang="fr-FR" sz="3200" dirty="0">
                <a:latin typeface="Arial" panose="020B0604020202020204" pitchFamily="34" charset="0"/>
                <a:cs typeface="Arial" panose="020B0604020202020204" pitchFamily="34" charset="0"/>
              </a:rPr>
              <a:t>Si une équipe met 5 heures pour distribuer tous les tracs, combien de tracts peuvent-elles distribuer en une heure ?</a:t>
            </a:r>
          </a:p>
          <a:p>
            <a:pPr marL="514350" indent="-514350">
              <a:buAutoNum type="arabicPeriod"/>
            </a:pP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944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63 – 16 – 24 – 35 – 70 – 24 – 60 – 36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58075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11r4 – 7r1 – 7r4 – 3r3</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3663452"/>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4 396 – 14 220 – 745 – 423 200</a:t>
            </a:r>
          </a:p>
        </p:txBody>
      </p:sp>
      <p:sp>
        <p:nvSpPr>
          <p:cNvPr id="6" name="ZoneTexte 5">
            <a:extLst>
              <a:ext uri="{FF2B5EF4-FFF2-40B4-BE49-F238E27FC236}">
                <a16:creationId xmlns:a16="http://schemas.microsoft.com/office/drawing/2014/main" id="{3FC87C6E-4FAB-49E3-8AFD-BFAC49D0E7AA}"/>
              </a:ext>
            </a:extLst>
          </p:cNvPr>
          <p:cNvSpPr txBox="1"/>
          <p:nvPr/>
        </p:nvSpPr>
        <p:spPr>
          <a:xfrm>
            <a:off x="-75414" y="4746149"/>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679 500 140 000 – 478 598 630 022</a:t>
            </a:r>
          </a:p>
          <a:p>
            <a:pPr>
              <a:lnSpc>
                <a:spcPct val="150000"/>
              </a:lnSpc>
            </a:pPr>
            <a:r>
              <a:rPr lang="fr-FR" sz="4000" dirty="0"/>
              <a:t>			698 548 795 000 – 1 685 980 000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192000" cy="5536900"/>
          </a:xfrm>
          <a:prstGeom prst="rect">
            <a:avLst/>
          </a:prstGeom>
          <a:noFill/>
        </p:spPr>
        <p:txBody>
          <a:bodyPr wrap="square" rtlCol="0">
            <a:spAutoFit/>
          </a:bodyPr>
          <a:lstStyle/>
          <a:p>
            <a:pPr>
              <a:lnSpc>
                <a:spcPct val="150000"/>
              </a:lnSpc>
            </a:pPr>
            <a:r>
              <a:rPr lang="fr-FR" sz="4000" dirty="0"/>
              <a:t>Pendant l’occupation allemande en France, Lucie Aubrac s’engagea dans la Résistance. Un jour, en mille-neuf-cent-quarante-trois, son mari Raymond fut arrêté par la Gestapo. Lucie, déterminée et courageuse, élabora un plan audacieux pour le libérer. Elle se rendit à la prison où il était détenu, se faisant passer pour sa fiancée enceinte</a:t>
            </a:r>
            <a:endParaRPr lang="fr-FR" sz="4000" dirty="0">
              <a:solidFill>
                <a:schemeClr val="bg1">
                  <a:lumMod val="50000"/>
                </a:schemeClr>
              </a:solidFill>
            </a:endParaRPr>
          </a:p>
        </p:txBody>
      </p:sp>
      <p:sp>
        <p:nvSpPr>
          <p:cNvPr id="6" name="Ellipse 5">
            <a:extLst>
              <a:ext uri="{FF2B5EF4-FFF2-40B4-BE49-F238E27FC236}">
                <a16:creationId xmlns:a16="http://schemas.microsoft.com/office/drawing/2014/main" id="{D8A14982-00D0-1D3F-55CB-04C2801247AD}"/>
              </a:ext>
            </a:extLst>
          </p:cNvPr>
          <p:cNvSpPr/>
          <p:nvPr/>
        </p:nvSpPr>
        <p:spPr>
          <a:xfrm>
            <a:off x="6495153"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DB14893C-DDF4-8BE8-6447-7EB400FE3B36}"/>
              </a:ext>
            </a:extLst>
          </p:cNvPr>
          <p:cNvSpPr/>
          <p:nvPr/>
        </p:nvSpPr>
        <p:spPr>
          <a:xfrm>
            <a:off x="4178399"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538F2D3-7B10-B287-5B9A-E96FF98B4F1E}"/>
              </a:ext>
            </a:extLst>
          </p:cNvPr>
          <p:cNvSpPr/>
          <p:nvPr/>
        </p:nvSpPr>
        <p:spPr>
          <a:xfrm>
            <a:off x="9610826" y="646488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1E4C3018-98E9-026B-D32F-7CFA533E4B37}"/>
              </a:ext>
            </a:extLst>
          </p:cNvPr>
          <p:cNvSpPr/>
          <p:nvPr/>
        </p:nvSpPr>
        <p:spPr>
          <a:xfrm>
            <a:off x="2971432"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4D020FCA-7E9F-3502-E0F6-3543DA93AC24}"/>
              </a:ext>
            </a:extLst>
          </p:cNvPr>
          <p:cNvSpPr/>
          <p:nvPr/>
        </p:nvSpPr>
        <p:spPr>
          <a:xfrm>
            <a:off x="5757660"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AB25562-AFF5-3503-0CB7-0BD9F88C2409}"/>
              </a:ext>
            </a:extLst>
          </p:cNvPr>
          <p:cNvSpPr/>
          <p:nvPr/>
        </p:nvSpPr>
        <p:spPr>
          <a:xfrm>
            <a:off x="4845488" y="374890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84B05FCC-7A61-4DCD-9EE0-0509532097EF}"/>
              </a:ext>
            </a:extLst>
          </p:cNvPr>
          <p:cNvSpPr/>
          <p:nvPr/>
        </p:nvSpPr>
        <p:spPr>
          <a:xfrm>
            <a:off x="759928"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Ellipse 42">
            <a:extLst>
              <a:ext uri="{FF2B5EF4-FFF2-40B4-BE49-F238E27FC236}">
                <a16:creationId xmlns:a16="http://schemas.microsoft.com/office/drawing/2014/main" id="{347F5467-0409-4AFF-809D-B77A642E72C6}"/>
              </a:ext>
            </a:extLst>
          </p:cNvPr>
          <p:cNvSpPr/>
          <p:nvPr/>
        </p:nvSpPr>
        <p:spPr>
          <a:xfrm>
            <a:off x="7304259"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77C3D9CD-EFB8-4B49-B67A-6B9DCF169445}"/>
              </a:ext>
            </a:extLst>
          </p:cNvPr>
          <p:cNvSpPr/>
          <p:nvPr/>
        </p:nvSpPr>
        <p:spPr>
          <a:xfrm>
            <a:off x="10904584" y="189582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a:extLst>
              <a:ext uri="{FF2B5EF4-FFF2-40B4-BE49-F238E27FC236}">
                <a16:creationId xmlns:a16="http://schemas.microsoft.com/office/drawing/2014/main" id="{37F0F040-1824-4FB3-853B-5A7644D61C21}"/>
              </a:ext>
            </a:extLst>
          </p:cNvPr>
          <p:cNvSpPr/>
          <p:nvPr/>
        </p:nvSpPr>
        <p:spPr>
          <a:xfrm>
            <a:off x="8990761" y="374890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1" name="Triangle isocèle 50">
            <a:extLst>
              <a:ext uri="{FF2B5EF4-FFF2-40B4-BE49-F238E27FC236}">
                <a16:creationId xmlns:a16="http://schemas.microsoft.com/office/drawing/2014/main" id="{763728AF-ECA5-453F-972B-CA011628BB91}"/>
              </a:ext>
            </a:extLst>
          </p:cNvPr>
          <p:cNvSpPr/>
          <p:nvPr/>
        </p:nvSpPr>
        <p:spPr>
          <a:xfrm>
            <a:off x="3603461" y="375150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Ellipse 31">
            <a:extLst>
              <a:ext uri="{FF2B5EF4-FFF2-40B4-BE49-F238E27FC236}">
                <a16:creationId xmlns:a16="http://schemas.microsoft.com/office/drawing/2014/main" id="{A338F42B-F984-4047-96FF-40B9F741BA75}"/>
              </a:ext>
            </a:extLst>
          </p:cNvPr>
          <p:cNvSpPr/>
          <p:nvPr/>
        </p:nvSpPr>
        <p:spPr>
          <a:xfrm>
            <a:off x="11111791" y="556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5967F3DF-24E9-4276-93DD-30250E7F979B}"/>
              </a:ext>
            </a:extLst>
          </p:cNvPr>
          <p:cNvSpPr/>
          <p:nvPr/>
        </p:nvSpPr>
        <p:spPr>
          <a:xfrm>
            <a:off x="5590368" y="463465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A8899737-C7CB-43EB-8AFD-4336531CD231}"/>
              </a:ext>
            </a:extLst>
          </p:cNvPr>
          <p:cNvSpPr/>
          <p:nvPr/>
        </p:nvSpPr>
        <p:spPr>
          <a:xfrm>
            <a:off x="1609929" y="463465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37">
            <a:extLst>
              <a:ext uri="{FF2B5EF4-FFF2-40B4-BE49-F238E27FC236}">
                <a16:creationId xmlns:a16="http://schemas.microsoft.com/office/drawing/2014/main" id="{96C456CB-516F-4F44-8AE6-8C2ACD07F313}"/>
              </a:ext>
            </a:extLst>
          </p:cNvPr>
          <p:cNvSpPr/>
          <p:nvPr/>
        </p:nvSpPr>
        <p:spPr>
          <a:xfrm>
            <a:off x="6013315" y="463465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Triangle isocèle 26">
            <a:extLst>
              <a:ext uri="{FF2B5EF4-FFF2-40B4-BE49-F238E27FC236}">
                <a16:creationId xmlns:a16="http://schemas.microsoft.com/office/drawing/2014/main" id="{E11BD275-A9E3-45D0-8F96-A63561D3099B}"/>
              </a:ext>
            </a:extLst>
          </p:cNvPr>
          <p:cNvSpPr/>
          <p:nvPr/>
        </p:nvSpPr>
        <p:spPr>
          <a:xfrm>
            <a:off x="9220568" y="556608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0E71D593-78A8-4528-AAE9-72EA803515D1}"/>
              </a:ext>
            </a:extLst>
          </p:cNvPr>
          <p:cNvSpPr/>
          <p:nvPr/>
        </p:nvSpPr>
        <p:spPr>
          <a:xfrm>
            <a:off x="1808499" y="282316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D14D6927-7975-4E76-8B97-9C0A9A072150}"/>
              </a:ext>
            </a:extLst>
          </p:cNvPr>
          <p:cNvSpPr/>
          <p:nvPr/>
        </p:nvSpPr>
        <p:spPr>
          <a:xfrm>
            <a:off x="7469629" y="374890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Ellipse 54">
            <a:extLst>
              <a:ext uri="{FF2B5EF4-FFF2-40B4-BE49-F238E27FC236}">
                <a16:creationId xmlns:a16="http://schemas.microsoft.com/office/drawing/2014/main" id="{5875E68E-F869-4223-AE84-978CC547DF76}"/>
              </a:ext>
            </a:extLst>
          </p:cNvPr>
          <p:cNvSpPr/>
          <p:nvPr/>
        </p:nvSpPr>
        <p:spPr>
          <a:xfrm>
            <a:off x="8576288" y="463465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DD5238E2-1932-4691-9650-1B99AEFDE87C}"/>
              </a:ext>
            </a:extLst>
          </p:cNvPr>
          <p:cNvSpPr/>
          <p:nvPr/>
        </p:nvSpPr>
        <p:spPr>
          <a:xfrm>
            <a:off x="10382477" y="463465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riangle isocèle 2">
            <a:extLst>
              <a:ext uri="{FF2B5EF4-FFF2-40B4-BE49-F238E27FC236}">
                <a16:creationId xmlns:a16="http://schemas.microsoft.com/office/drawing/2014/main" id="{94659A0A-B021-882E-1AE5-1224768B48E9}"/>
              </a:ext>
            </a:extLst>
          </p:cNvPr>
          <p:cNvSpPr/>
          <p:nvPr/>
        </p:nvSpPr>
        <p:spPr>
          <a:xfrm>
            <a:off x="11681822" y="556383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5A05B3A7-E763-8A65-D5B0-92ABDAC8A948}"/>
              </a:ext>
            </a:extLst>
          </p:cNvPr>
          <p:cNvSpPr/>
          <p:nvPr/>
        </p:nvSpPr>
        <p:spPr>
          <a:xfrm>
            <a:off x="11531436"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FB14277B-EC41-BBC5-9005-FDE3F13A3A29}"/>
              </a:ext>
            </a:extLst>
          </p:cNvPr>
          <p:cNvSpPr/>
          <p:nvPr/>
        </p:nvSpPr>
        <p:spPr>
          <a:xfrm>
            <a:off x="7386944" y="556383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783D3138-9366-493A-67D5-54E920AF1E95}"/>
              </a:ext>
            </a:extLst>
          </p:cNvPr>
          <p:cNvSpPr/>
          <p:nvPr/>
        </p:nvSpPr>
        <p:spPr>
          <a:xfrm>
            <a:off x="8866581" y="556383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riangle isocèle 10">
            <a:extLst>
              <a:ext uri="{FF2B5EF4-FFF2-40B4-BE49-F238E27FC236}">
                <a16:creationId xmlns:a16="http://schemas.microsoft.com/office/drawing/2014/main" id="{75944C66-1268-5C2F-09B6-1B9304B18C66}"/>
              </a:ext>
            </a:extLst>
          </p:cNvPr>
          <p:cNvSpPr/>
          <p:nvPr/>
        </p:nvSpPr>
        <p:spPr>
          <a:xfrm>
            <a:off x="3358815" y="645916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isocèle 12">
            <a:extLst>
              <a:ext uri="{FF2B5EF4-FFF2-40B4-BE49-F238E27FC236}">
                <a16:creationId xmlns:a16="http://schemas.microsoft.com/office/drawing/2014/main" id="{1FEA8EC0-8097-7655-B737-1034DB4191EF}"/>
              </a:ext>
            </a:extLst>
          </p:cNvPr>
          <p:cNvSpPr/>
          <p:nvPr/>
        </p:nvSpPr>
        <p:spPr>
          <a:xfrm>
            <a:off x="7975061" y="645916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1C2270E1-787E-24CA-AFBF-20303AF40121}"/>
              </a:ext>
            </a:extLst>
          </p:cNvPr>
          <p:cNvSpPr/>
          <p:nvPr/>
        </p:nvSpPr>
        <p:spPr>
          <a:xfrm>
            <a:off x="6315883" y="645694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B6CBA865-0910-398D-A2B2-35DDBB70AD17}"/>
              </a:ext>
            </a:extLst>
          </p:cNvPr>
          <p:cNvSpPr/>
          <p:nvPr/>
        </p:nvSpPr>
        <p:spPr>
          <a:xfrm>
            <a:off x="4762803"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B8CB554C-DC9A-CED5-4381-A05D52AF8081}"/>
              </a:ext>
            </a:extLst>
          </p:cNvPr>
          <p:cNvSpPr/>
          <p:nvPr/>
        </p:nvSpPr>
        <p:spPr>
          <a:xfrm>
            <a:off x="2748238"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57527CDE-D0E6-63BC-4426-8C15FC1CD463}"/>
              </a:ext>
            </a:extLst>
          </p:cNvPr>
          <p:cNvSpPr/>
          <p:nvPr/>
        </p:nvSpPr>
        <p:spPr>
          <a:xfrm>
            <a:off x="1158090" y="645916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4CB2A84-ADBB-5BBC-1EB1-8B3B9D7DE544}"/>
              </a:ext>
            </a:extLst>
          </p:cNvPr>
          <p:cNvSpPr/>
          <p:nvPr/>
        </p:nvSpPr>
        <p:spPr>
          <a:xfrm>
            <a:off x="5930630" y="554690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551339"/>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40849" y="234372"/>
            <a:ext cx="12273698" cy="6460230"/>
          </a:xfrm>
          <a:prstGeom prst="rect">
            <a:avLst/>
          </a:prstGeom>
          <a:noFill/>
        </p:spPr>
        <p:txBody>
          <a:bodyPr wrap="square" rtlCol="0">
            <a:spAutoFit/>
          </a:bodyPr>
          <a:lstStyle/>
          <a:p>
            <a:pPr>
              <a:lnSpc>
                <a:spcPct val="150000"/>
              </a:lnSpc>
            </a:pPr>
            <a:r>
              <a:rPr lang="fr-FR" sz="4000" dirty="0"/>
              <a:t>et prête à se marier sur-le-champ. Grâce à son incroyable audace et son sang-froid, elle réussit à tromper les gardiens et à organiser l’évasion de Raymond et de plusieurs autres résistants. Cet acte héroïque marqua l’un des moments les plus brillants de sa lutte contre l’occupant, faisant d’elle une figure emblématique de la Résistance française.</a:t>
            </a:r>
          </a:p>
        </p:txBody>
      </p:sp>
      <p:sp>
        <p:nvSpPr>
          <p:cNvPr id="12" name="Ellipse 11">
            <a:extLst>
              <a:ext uri="{FF2B5EF4-FFF2-40B4-BE49-F238E27FC236}">
                <a16:creationId xmlns:a16="http://schemas.microsoft.com/office/drawing/2014/main" id="{1E4C3018-98E9-026B-D32F-7CFA533E4B37}"/>
              </a:ext>
            </a:extLst>
          </p:cNvPr>
          <p:cNvSpPr/>
          <p:nvPr/>
        </p:nvSpPr>
        <p:spPr>
          <a:xfrm>
            <a:off x="5252507" y="37373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8DD2AB67-C616-7770-FC20-F80CEFDB6757}"/>
              </a:ext>
            </a:extLst>
          </p:cNvPr>
          <p:cNvSpPr/>
          <p:nvPr/>
        </p:nvSpPr>
        <p:spPr>
          <a:xfrm>
            <a:off x="1712014" y="37373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9630D5D5-B4C4-E9A0-FCA6-9E41F5F98513}"/>
              </a:ext>
            </a:extLst>
          </p:cNvPr>
          <p:cNvSpPr/>
          <p:nvPr/>
        </p:nvSpPr>
        <p:spPr>
          <a:xfrm>
            <a:off x="3820119" y="100674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a:extLst>
              <a:ext uri="{FF2B5EF4-FFF2-40B4-BE49-F238E27FC236}">
                <a16:creationId xmlns:a16="http://schemas.microsoft.com/office/drawing/2014/main" id="{DAAD3C70-660F-A507-2D07-EB32141FBFFF}"/>
              </a:ext>
            </a:extLst>
          </p:cNvPr>
          <p:cNvSpPr/>
          <p:nvPr/>
        </p:nvSpPr>
        <p:spPr>
          <a:xfrm>
            <a:off x="3418012" y="55901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CC7FCF6E-BE84-6D54-81D0-B234AF83AABC}"/>
              </a:ext>
            </a:extLst>
          </p:cNvPr>
          <p:cNvSpPr/>
          <p:nvPr/>
        </p:nvSpPr>
        <p:spPr>
          <a:xfrm>
            <a:off x="3114584" y="37373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Triangle isocèle 31">
            <a:extLst>
              <a:ext uri="{FF2B5EF4-FFF2-40B4-BE49-F238E27FC236}">
                <a16:creationId xmlns:a16="http://schemas.microsoft.com/office/drawing/2014/main" id="{5D33C759-63A4-422F-A152-C8C2BA7FFFD6}"/>
              </a:ext>
            </a:extLst>
          </p:cNvPr>
          <p:cNvSpPr/>
          <p:nvPr/>
        </p:nvSpPr>
        <p:spPr>
          <a:xfrm>
            <a:off x="1861988" y="10067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2E6FD76B-F8D4-415B-9FC4-0BC21535C8CE}"/>
              </a:ext>
            </a:extLst>
          </p:cNvPr>
          <p:cNvSpPr/>
          <p:nvPr/>
        </p:nvSpPr>
        <p:spPr>
          <a:xfrm>
            <a:off x="1365878" y="190587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1F908A0D-FA1C-4423-8FDB-18F2A87C9376}"/>
              </a:ext>
            </a:extLst>
          </p:cNvPr>
          <p:cNvSpPr/>
          <p:nvPr/>
        </p:nvSpPr>
        <p:spPr>
          <a:xfrm>
            <a:off x="4907434" y="190395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CAFA9FE4-F1E7-4A5F-9D6F-C4F2D9E826C8}"/>
              </a:ext>
            </a:extLst>
          </p:cNvPr>
          <p:cNvSpPr/>
          <p:nvPr/>
        </p:nvSpPr>
        <p:spPr>
          <a:xfrm>
            <a:off x="1534974"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EC0AAF9F-BAAC-43BB-A3EB-33F1D69B591F}"/>
              </a:ext>
            </a:extLst>
          </p:cNvPr>
          <p:cNvSpPr/>
          <p:nvPr/>
        </p:nvSpPr>
        <p:spPr>
          <a:xfrm>
            <a:off x="4366298" y="2841887"/>
            <a:ext cx="179703"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Ellipse 44">
            <a:extLst>
              <a:ext uri="{FF2B5EF4-FFF2-40B4-BE49-F238E27FC236}">
                <a16:creationId xmlns:a16="http://schemas.microsoft.com/office/drawing/2014/main" id="{E8A27C36-F348-400C-AB38-9CF2AE949B60}"/>
              </a:ext>
            </a:extLst>
          </p:cNvPr>
          <p:cNvSpPr/>
          <p:nvPr/>
        </p:nvSpPr>
        <p:spPr>
          <a:xfrm>
            <a:off x="6104157"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12884543-FED8-494D-BE49-EAB847F55F95}"/>
              </a:ext>
            </a:extLst>
          </p:cNvPr>
          <p:cNvSpPr/>
          <p:nvPr/>
        </p:nvSpPr>
        <p:spPr>
          <a:xfrm>
            <a:off x="8361505"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Triangle isocèle 28">
            <a:extLst>
              <a:ext uri="{FF2B5EF4-FFF2-40B4-BE49-F238E27FC236}">
                <a16:creationId xmlns:a16="http://schemas.microsoft.com/office/drawing/2014/main" id="{39DC5C37-1B01-43C6-90CD-B8F37B60CB11}"/>
              </a:ext>
            </a:extLst>
          </p:cNvPr>
          <p:cNvSpPr/>
          <p:nvPr/>
        </p:nvSpPr>
        <p:spPr>
          <a:xfrm>
            <a:off x="8534255" y="10067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Triangle isocèle 38">
            <a:extLst>
              <a:ext uri="{FF2B5EF4-FFF2-40B4-BE49-F238E27FC236}">
                <a16:creationId xmlns:a16="http://schemas.microsoft.com/office/drawing/2014/main" id="{F2BB0D10-2B78-4561-9A7E-4F4054BB637F}"/>
              </a:ext>
            </a:extLst>
          </p:cNvPr>
          <p:cNvSpPr/>
          <p:nvPr/>
        </p:nvSpPr>
        <p:spPr>
          <a:xfrm>
            <a:off x="186910" y="10067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C7286053-2105-45CD-B6D1-1A96307F03EC}"/>
              </a:ext>
            </a:extLst>
          </p:cNvPr>
          <p:cNvSpPr/>
          <p:nvPr/>
        </p:nvSpPr>
        <p:spPr>
          <a:xfrm>
            <a:off x="7358659" y="190113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a:extLst>
              <a:ext uri="{FF2B5EF4-FFF2-40B4-BE49-F238E27FC236}">
                <a16:creationId xmlns:a16="http://schemas.microsoft.com/office/drawing/2014/main" id="{E64681A2-73AA-4603-B242-230AA331BFB8}"/>
              </a:ext>
            </a:extLst>
          </p:cNvPr>
          <p:cNvSpPr/>
          <p:nvPr/>
        </p:nvSpPr>
        <p:spPr>
          <a:xfrm>
            <a:off x="9385025" y="190113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llipse 51">
            <a:extLst>
              <a:ext uri="{FF2B5EF4-FFF2-40B4-BE49-F238E27FC236}">
                <a16:creationId xmlns:a16="http://schemas.microsoft.com/office/drawing/2014/main" id="{B1AA1EDA-337F-42D3-8178-8FE0A4C33C73}"/>
              </a:ext>
            </a:extLst>
          </p:cNvPr>
          <p:cNvSpPr/>
          <p:nvPr/>
        </p:nvSpPr>
        <p:spPr>
          <a:xfrm>
            <a:off x="11619842" y="100674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4665AF23-B104-4301-8AD2-DD37B132AD11}"/>
              </a:ext>
            </a:extLst>
          </p:cNvPr>
          <p:cNvSpPr/>
          <p:nvPr/>
        </p:nvSpPr>
        <p:spPr>
          <a:xfrm>
            <a:off x="1448563" y="100907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E40DE876-2875-4A64-B74D-B5D6C6EF81C2}"/>
              </a:ext>
            </a:extLst>
          </p:cNvPr>
          <p:cNvSpPr/>
          <p:nvPr/>
        </p:nvSpPr>
        <p:spPr>
          <a:xfrm>
            <a:off x="6331353"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BC24A41A-279A-4830-97F8-009FE2FD2213}"/>
              </a:ext>
            </a:extLst>
          </p:cNvPr>
          <p:cNvSpPr/>
          <p:nvPr/>
        </p:nvSpPr>
        <p:spPr>
          <a:xfrm>
            <a:off x="7114109" y="373719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Triangle isocèle 54">
            <a:extLst>
              <a:ext uri="{FF2B5EF4-FFF2-40B4-BE49-F238E27FC236}">
                <a16:creationId xmlns:a16="http://schemas.microsoft.com/office/drawing/2014/main" id="{0D0EC833-4699-4E62-BFDC-D6C542BC5697}"/>
              </a:ext>
            </a:extLst>
          </p:cNvPr>
          <p:cNvSpPr/>
          <p:nvPr/>
        </p:nvSpPr>
        <p:spPr>
          <a:xfrm>
            <a:off x="1798788" y="190395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C0DC51F6-A362-4E04-AC65-74CF5820BE06}"/>
              </a:ext>
            </a:extLst>
          </p:cNvPr>
          <p:cNvSpPr/>
          <p:nvPr/>
        </p:nvSpPr>
        <p:spPr>
          <a:xfrm>
            <a:off x="10801445" y="373732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97AD7EED-DB87-7573-5674-DE44F3F73903}"/>
              </a:ext>
            </a:extLst>
          </p:cNvPr>
          <p:cNvSpPr/>
          <p:nvPr/>
        </p:nvSpPr>
        <p:spPr>
          <a:xfrm>
            <a:off x="7026978"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2A522E85-65CC-E6AC-1493-CC7AD95F3F51}"/>
              </a:ext>
            </a:extLst>
          </p:cNvPr>
          <p:cNvSpPr/>
          <p:nvPr/>
        </p:nvSpPr>
        <p:spPr>
          <a:xfrm>
            <a:off x="2621579"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C8DC0F88-8F99-E45A-C3F6-230E8F3E901E}"/>
              </a:ext>
            </a:extLst>
          </p:cNvPr>
          <p:cNvSpPr/>
          <p:nvPr/>
        </p:nvSpPr>
        <p:spPr>
          <a:xfrm>
            <a:off x="9111316" y="373719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B7E27879-4C87-3C8C-9343-E7632CB08E65}"/>
              </a:ext>
            </a:extLst>
          </p:cNvPr>
          <p:cNvSpPr/>
          <p:nvPr/>
        </p:nvSpPr>
        <p:spPr>
          <a:xfrm>
            <a:off x="1851637"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riangle isocèle 9">
            <a:extLst>
              <a:ext uri="{FF2B5EF4-FFF2-40B4-BE49-F238E27FC236}">
                <a16:creationId xmlns:a16="http://schemas.microsoft.com/office/drawing/2014/main" id="{885A4430-7D6D-2B36-DBC8-7A2ABCA712C3}"/>
              </a:ext>
            </a:extLst>
          </p:cNvPr>
          <p:cNvSpPr/>
          <p:nvPr/>
        </p:nvSpPr>
        <p:spPr>
          <a:xfrm>
            <a:off x="9070506" y="10067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riangle isocèle 10">
            <a:extLst>
              <a:ext uri="{FF2B5EF4-FFF2-40B4-BE49-F238E27FC236}">
                <a16:creationId xmlns:a16="http://schemas.microsoft.com/office/drawing/2014/main" id="{2B2EF46A-8AA9-12D2-FE73-4F52A1416893}"/>
              </a:ext>
            </a:extLst>
          </p:cNvPr>
          <p:cNvSpPr/>
          <p:nvPr/>
        </p:nvSpPr>
        <p:spPr>
          <a:xfrm>
            <a:off x="2290839" y="100674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C53E6380-5C98-33D0-0926-CCDC898B4958}"/>
              </a:ext>
            </a:extLst>
          </p:cNvPr>
          <p:cNvSpPr/>
          <p:nvPr/>
        </p:nvSpPr>
        <p:spPr>
          <a:xfrm>
            <a:off x="2456209" y="190395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riangle isocèle 8">
            <a:extLst>
              <a:ext uri="{FF2B5EF4-FFF2-40B4-BE49-F238E27FC236}">
                <a16:creationId xmlns:a16="http://schemas.microsoft.com/office/drawing/2014/main" id="{6EB246F5-64D2-4B33-55DF-02CB0A0E5BC9}"/>
              </a:ext>
            </a:extLst>
          </p:cNvPr>
          <p:cNvSpPr/>
          <p:nvPr/>
        </p:nvSpPr>
        <p:spPr>
          <a:xfrm>
            <a:off x="7196794" y="464543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Triangle isocèle 17">
            <a:extLst>
              <a:ext uri="{FF2B5EF4-FFF2-40B4-BE49-F238E27FC236}">
                <a16:creationId xmlns:a16="http://schemas.microsoft.com/office/drawing/2014/main" id="{59B5EAA3-4D42-8586-D4A0-CFA205B4F63D}"/>
              </a:ext>
            </a:extLst>
          </p:cNvPr>
          <p:cNvSpPr/>
          <p:nvPr/>
        </p:nvSpPr>
        <p:spPr>
          <a:xfrm>
            <a:off x="5989750" y="373732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riangle isocèle 18">
            <a:extLst>
              <a:ext uri="{FF2B5EF4-FFF2-40B4-BE49-F238E27FC236}">
                <a16:creationId xmlns:a16="http://schemas.microsoft.com/office/drawing/2014/main" id="{E2DE9FFD-A9ED-1AB9-EE5D-D97CF7D500BA}"/>
              </a:ext>
            </a:extLst>
          </p:cNvPr>
          <p:cNvSpPr/>
          <p:nvPr/>
        </p:nvSpPr>
        <p:spPr>
          <a:xfrm>
            <a:off x="9586782" y="283898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Triangle isocèle 19">
            <a:extLst>
              <a:ext uri="{FF2B5EF4-FFF2-40B4-BE49-F238E27FC236}">
                <a16:creationId xmlns:a16="http://schemas.microsoft.com/office/drawing/2014/main" id="{8363B3BB-EFD9-C621-E1BB-8BB08062263F}"/>
              </a:ext>
            </a:extLst>
          </p:cNvPr>
          <p:cNvSpPr/>
          <p:nvPr/>
        </p:nvSpPr>
        <p:spPr>
          <a:xfrm>
            <a:off x="2456209" y="283898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riangle isocèle 21">
            <a:extLst>
              <a:ext uri="{FF2B5EF4-FFF2-40B4-BE49-F238E27FC236}">
                <a16:creationId xmlns:a16="http://schemas.microsoft.com/office/drawing/2014/main" id="{08FE7219-4906-A6FF-EED5-0DE946D74547}"/>
              </a:ext>
            </a:extLst>
          </p:cNvPr>
          <p:cNvSpPr/>
          <p:nvPr/>
        </p:nvSpPr>
        <p:spPr>
          <a:xfrm>
            <a:off x="2030341" y="283898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Triangle isocèle 22">
            <a:extLst>
              <a:ext uri="{FF2B5EF4-FFF2-40B4-BE49-F238E27FC236}">
                <a16:creationId xmlns:a16="http://schemas.microsoft.com/office/drawing/2014/main" id="{29FE4462-2006-08AC-808A-6FD60BD5B1F5}"/>
              </a:ext>
            </a:extLst>
          </p:cNvPr>
          <p:cNvSpPr/>
          <p:nvPr/>
        </p:nvSpPr>
        <p:spPr>
          <a:xfrm>
            <a:off x="7708884" y="190113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a:extLst>
              <a:ext uri="{FF2B5EF4-FFF2-40B4-BE49-F238E27FC236}">
                <a16:creationId xmlns:a16="http://schemas.microsoft.com/office/drawing/2014/main" id="{6882681C-ECB4-6F8A-5606-CC45634F5EE3}"/>
              </a:ext>
            </a:extLst>
          </p:cNvPr>
          <p:cNvSpPr/>
          <p:nvPr/>
        </p:nvSpPr>
        <p:spPr>
          <a:xfrm>
            <a:off x="2017007" y="650977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276FFEDA-43A3-B4FE-E5D9-082D677B2101}"/>
              </a:ext>
            </a:extLst>
          </p:cNvPr>
          <p:cNvSpPr/>
          <p:nvPr/>
        </p:nvSpPr>
        <p:spPr>
          <a:xfrm>
            <a:off x="3983814" y="650934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A2CC8EA6-28DC-4B1E-5447-F0373B1457E3}"/>
              </a:ext>
            </a:extLst>
          </p:cNvPr>
          <p:cNvSpPr/>
          <p:nvPr/>
        </p:nvSpPr>
        <p:spPr>
          <a:xfrm>
            <a:off x="10118351" y="55901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D9F-C676-FC80-3C26-6F8D4F8563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003DB7-75BB-D4B5-FA12-FD5AD5769F8A}"/>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a:t>
            </a:r>
          </a:p>
        </p:txBody>
      </p:sp>
      <p:sp>
        <p:nvSpPr>
          <p:cNvPr id="6" name="ZoneTexte 5">
            <a:extLst>
              <a:ext uri="{FF2B5EF4-FFF2-40B4-BE49-F238E27FC236}">
                <a16:creationId xmlns:a16="http://schemas.microsoft.com/office/drawing/2014/main" id="{DB140459-05AD-3494-7B0E-520F53725413}"/>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3DC9211E-7064-59B2-45FC-19A25889D4E3}"/>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D059EB30-CD47-8B47-898E-BC7FF611EE95}"/>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D3D98A9B-CBC2-A758-B892-B217818F71E6}"/>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C8DF2D77-C094-06F8-17F7-4A048D08ABF5}"/>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2BBBD17F-5A7B-E8AA-273F-EDD2090FB0C4}"/>
              </a:ext>
            </a:extLst>
          </p:cNvPr>
          <p:cNvSpPr txBox="1"/>
          <p:nvPr/>
        </p:nvSpPr>
        <p:spPr>
          <a:xfrm>
            <a:off x="0" y="1924870"/>
            <a:ext cx="7972383"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calcule le nombre d’heures pour une équipe :</a:t>
            </a:r>
          </a:p>
        </p:txBody>
      </p:sp>
      <p:sp>
        <p:nvSpPr>
          <p:cNvPr id="11" name="ZoneTexte 10">
            <a:extLst>
              <a:ext uri="{FF2B5EF4-FFF2-40B4-BE49-F238E27FC236}">
                <a16:creationId xmlns:a16="http://schemas.microsoft.com/office/drawing/2014/main" id="{EE7AAC61-5DFB-287E-DD82-D174F1DBA1C4}"/>
              </a:ext>
            </a:extLst>
          </p:cNvPr>
          <p:cNvSpPr txBox="1"/>
          <p:nvPr/>
        </p:nvSpPr>
        <p:spPr>
          <a:xfrm>
            <a:off x="4079881" y="2549265"/>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1500 ÷ 100 = 15</a:t>
            </a:r>
          </a:p>
        </p:txBody>
      </p:sp>
      <p:sp>
        <p:nvSpPr>
          <p:cNvPr id="12" name="ZoneTexte 11">
            <a:extLst>
              <a:ext uri="{FF2B5EF4-FFF2-40B4-BE49-F238E27FC236}">
                <a16:creationId xmlns:a16="http://schemas.microsoft.com/office/drawing/2014/main" id="{6FD96F64-5A24-05E0-4EC0-9B026FDE011F}"/>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15 heures</a:t>
            </a:r>
          </a:p>
        </p:txBody>
      </p:sp>
      <p:sp>
        <p:nvSpPr>
          <p:cNvPr id="13" name="ZoneTexte 12">
            <a:extLst>
              <a:ext uri="{FF2B5EF4-FFF2-40B4-BE49-F238E27FC236}">
                <a16:creationId xmlns:a16="http://schemas.microsoft.com/office/drawing/2014/main" id="{6ABEBCC6-20A7-BAD0-6F7C-C2716328CAC1}"/>
              </a:ext>
            </a:extLst>
          </p:cNvPr>
          <p:cNvSpPr txBox="1"/>
          <p:nvPr/>
        </p:nvSpPr>
        <p:spPr>
          <a:xfrm>
            <a:off x="20028" y="3193589"/>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calcule le temps mis par 4 équipes :</a:t>
            </a:r>
          </a:p>
        </p:txBody>
      </p:sp>
      <p:sp>
        <p:nvSpPr>
          <p:cNvPr id="14" name="ZoneTexte 13">
            <a:extLst>
              <a:ext uri="{FF2B5EF4-FFF2-40B4-BE49-F238E27FC236}">
                <a16:creationId xmlns:a16="http://schemas.microsoft.com/office/drawing/2014/main" id="{5916C8E2-61CC-243F-17F3-9D94488F0802}"/>
              </a:ext>
            </a:extLst>
          </p:cNvPr>
          <p:cNvSpPr txBox="1"/>
          <p:nvPr/>
        </p:nvSpPr>
        <p:spPr>
          <a:xfrm>
            <a:off x="1850857" y="3837294"/>
            <a:ext cx="3081577"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15 ÷ 5 = 3</a:t>
            </a:r>
          </a:p>
        </p:txBody>
      </p:sp>
      <p:sp>
        <p:nvSpPr>
          <p:cNvPr id="15" name="ZoneTexte 14">
            <a:extLst>
              <a:ext uri="{FF2B5EF4-FFF2-40B4-BE49-F238E27FC236}">
                <a16:creationId xmlns:a16="http://schemas.microsoft.com/office/drawing/2014/main" id="{46540F78-C406-B080-998E-992600D996B2}"/>
              </a:ext>
            </a:extLst>
          </p:cNvPr>
          <p:cNvSpPr txBox="1"/>
          <p:nvPr/>
        </p:nvSpPr>
        <p:spPr>
          <a:xfrm>
            <a:off x="7992411" y="3210984"/>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3 équipes</a:t>
            </a:r>
          </a:p>
        </p:txBody>
      </p:sp>
      <p:sp>
        <p:nvSpPr>
          <p:cNvPr id="17" name="Légende : encadrée à une bordure 16">
            <a:extLst>
              <a:ext uri="{FF2B5EF4-FFF2-40B4-BE49-F238E27FC236}">
                <a16:creationId xmlns:a16="http://schemas.microsoft.com/office/drawing/2014/main" id="{A149E0CF-9051-1F61-0A3C-1EDD0504434E}"/>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2C32BCCE-029C-92FC-72BA-95AAE5749403}"/>
              </a:ext>
            </a:extLst>
          </p:cNvPr>
          <p:cNvSpPr txBox="1"/>
          <p:nvPr/>
        </p:nvSpPr>
        <p:spPr>
          <a:xfrm>
            <a:off x="-63060" y="619632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En une heure 300 tracts pourront être distribués.</a:t>
            </a:r>
          </a:p>
        </p:txBody>
      </p:sp>
      <p:sp>
        <p:nvSpPr>
          <p:cNvPr id="3" name="ZoneTexte 2">
            <a:extLst>
              <a:ext uri="{FF2B5EF4-FFF2-40B4-BE49-F238E27FC236}">
                <a16:creationId xmlns:a16="http://schemas.microsoft.com/office/drawing/2014/main" id="{2EB44269-1774-0175-499B-9DF1858C72E8}"/>
              </a:ext>
            </a:extLst>
          </p:cNvPr>
          <p:cNvSpPr txBox="1"/>
          <p:nvPr/>
        </p:nvSpPr>
        <p:spPr>
          <a:xfrm>
            <a:off x="20028" y="4373597"/>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Je calcule le nombre de tracts distribués en 1 heure :</a:t>
            </a:r>
          </a:p>
        </p:txBody>
      </p:sp>
      <p:sp>
        <p:nvSpPr>
          <p:cNvPr id="7" name="ZoneTexte 6">
            <a:extLst>
              <a:ext uri="{FF2B5EF4-FFF2-40B4-BE49-F238E27FC236}">
                <a16:creationId xmlns:a16="http://schemas.microsoft.com/office/drawing/2014/main" id="{1383C6E5-9A41-7371-21B1-9A6C9FA8E4EC}"/>
              </a:ext>
            </a:extLst>
          </p:cNvPr>
          <p:cNvSpPr txBox="1"/>
          <p:nvPr/>
        </p:nvSpPr>
        <p:spPr>
          <a:xfrm>
            <a:off x="439382" y="5525453"/>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1500 ÷ 5 = 300</a:t>
            </a:r>
          </a:p>
        </p:txBody>
      </p:sp>
      <p:sp>
        <p:nvSpPr>
          <p:cNvPr id="16" name="ZoneTexte 15">
            <a:extLst>
              <a:ext uri="{FF2B5EF4-FFF2-40B4-BE49-F238E27FC236}">
                <a16:creationId xmlns:a16="http://schemas.microsoft.com/office/drawing/2014/main" id="{5D835B07-0BE4-8B81-BCD1-9FD4DDE31F49}"/>
              </a:ext>
            </a:extLst>
          </p:cNvPr>
          <p:cNvSpPr txBox="1"/>
          <p:nvPr/>
        </p:nvSpPr>
        <p:spPr>
          <a:xfrm>
            <a:off x="7909089" y="4349712"/>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300 tracts</a:t>
            </a:r>
          </a:p>
        </p:txBody>
      </p:sp>
    </p:spTree>
    <p:extLst>
      <p:ext uri="{BB962C8B-B14F-4D97-AF65-F5344CB8AC3E}">
        <p14:creationId xmlns:p14="http://schemas.microsoft.com/office/powerpoint/2010/main" val="213074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17"/>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P spid="3" grpId="0"/>
      <p:bldP spid="7" grpId="0"/>
      <p:bldP spid="16"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15744</TotalTime>
  <Words>938</Words>
  <Application>Microsoft Office PowerPoint</Application>
  <PresentationFormat>Grand écran</PresentationFormat>
  <Paragraphs>134</Paragraphs>
  <Slides>18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18</vt:i4>
      </vt:variant>
    </vt:vector>
  </HeadingPairs>
  <TitlesOfParts>
    <vt:vector size="23" baseType="lpstr">
      <vt:lpstr>Arial</vt:lpstr>
      <vt:lpstr>Calibri</vt:lpstr>
      <vt:lpstr>Calibri Light</vt:lpstr>
      <vt:lpstr>Comic Sans MS</vt:lpstr>
      <vt:lpstr>Thème Office</vt:lpstr>
      <vt:lpstr>Présentation PowerPoint</vt:lpstr>
      <vt:lpstr>Le vocabulaire à apprendre</vt:lpstr>
      <vt:lpstr>Les fonctions grammaticales</vt:lpstr>
      <vt:lpstr>Les classes grammaticales</vt:lpstr>
      <vt:lpstr>Quels sont les participes passés et présents des verbes faire et arrêter ?</vt:lpstr>
      <vt:lpstr>Problème pour s’entraîner</vt:lpstr>
      <vt:lpstr>Problème pour s’entraîner - correction</vt:lpstr>
      <vt:lpstr>Le vocabulaire à apprendre</vt:lpstr>
      <vt:lpstr>Transposition</vt:lpstr>
      <vt:lpstr>Analyse grammaticale</vt:lpstr>
      <vt:lpstr>Conjugue le verbe « être détenu » à l’imparfait de l’indicatif.</vt:lpstr>
      <vt:lpstr>Présentation PowerPoint</vt:lpstr>
      <vt:lpstr>Vocabulaire de la dictée</vt:lpstr>
      <vt:lpstr>Problème (évaluation)</vt:lpstr>
      <vt:lpstr>Calcul mental</vt:lpstr>
      <vt:lpstr>Dictée</vt:lpstr>
      <vt:lpstr>Dictée – suite</vt:lpstr>
      <vt:lpstr>Problème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Timekeeper Peyton</cp:lastModifiedBy>
  <cp:revision>169</cp:revision>
  <dcterms:created xsi:type="dcterms:W3CDTF">2024-09-15T19:35:32Z</dcterms:created>
  <dcterms:modified xsi:type="dcterms:W3CDTF">2026-01-31T20:16:42Z</dcterms:modified>
</cp:coreProperties>
</file>