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333" r:id="rId8"/>
    <p:sldId id="316" r:id="rId9"/>
    <p:sldId id="334" r:id="rId10"/>
    <p:sldId id="265" r:id="rId11"/>
    <p:sldId id="266" r:id="rId12"/>
    <p:sldId id="324" r:id="rId13"/>
    <p:sldId id="268" r:id="rId14"/>
    <p:sldId id="338" r:id="rId15"/>
    <p:sldId id="335" r:id="rId16"/>
    <p:sldId id="336" r:id="rId17"/>
    <p:sldId id="282" r:id="rId18"/>
    <p:sldId id="273" r:id="rId19"/>
    <p:sldId id="278" r:id="rId20"/>
    <p:sldId id="331" r:id="rId21"/>
    <p:sldId id="337" r:id="rId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2599"/>
    <a:srgbClr val="FF33CC"/>
    <a:srgbClr val="FA16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5DCA4F-9714-F53D-CD1D-4B92CA6E5BF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388A76C-5928-C2B3-9DF6-6BFB4BB6D9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4AE8D35-B38B-3094-6817-7B6753F7EEA2}"/>
              </a:ext>
            </a:extLst>
          </p:cNvPr>
          <p:cNvSpPr>
            <a:spLocks noGrp="1"/>
          </p:cNvSpPr>
          <p:nvPr>
            <p:ph type="dt" sz="half" idx="10"/>
          </p:nvPr>
        </p:nvSpPr>
        <p:spPr/>
        <p:txBody>
          <a:bodyPr/>
          <a:lstStyle/>
          <a:p>
            <a:fld id="{DA370A76-1CF7-40C0-8E49-0E06B08012A8}" type="datetimeFigureOut">
              <a:rPr lang="fr-FR" smtClean="0"/>
              <a:t>18/01/2026</a:t>
            </a:fld>
            <a:endParaRPr lang="fr-FR" dirty="0"/>
          </a:p>
        </p:txBody>
      </p:sp>
      <p:sp>
        <p:nvSpPr>
          <p:cNvPr id="5" name="Espace réservé du pied de page 4">
            <a:extLst>
              <a:ext uri="{FF2B5EF4-FFF2-40B4-BE49-F238E27FC236}">
                <a16:creationId xmlns:a16="http://schemas.microsoft.com/office/drawing/2014/main" id="{F174126A-E650-C1E9-2607-02FE817E95CE}"/>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DDB05BAE-B6FB-FD1D-51EC-0A7224C357A4}"/>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2219623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4A27E9-68F0-316E-4D7A-AAEB4E0CE0F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FD1E4F2-203D-A29C-063B-F94B09BABA1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3BC250-1538-4EC6-8431-574F4D4BFA5E}"/>
              </a:ext>
            </a:extLst>
          </p:cNvPr>
          <p:cNvSpPr>
            <a:spLocks noGrp="1"/>
          </p:cNvSpPr>
          <p:nvPr>
            <p:ph type="dt" sz="half" idx="10"/>
          </p:nvPr>
        </p:nvSpPr>
        <p:spPr/>
        <p:txBody>
          <a:bodyPr/>
          <a:lstStyle/>
          <a:p>
            <a:fld id="{DA370A76-1CF7-40C0-8E49-0E06B08012A8}" type="datetimeFigureOut">
              <a:rPr lang="fr-FR" smtClean="0"/>
              <a:t>18/01/2026</a:t>
            </a:fld>
            <a:endParaRPr lang="fr-FR" dirty="0"/>
          </a:p>
        </p:txBody>
      </p:sp>
      <p:sp>
        <p:nvSpPr>
          <p:cNvPr id="5" name="Espace réservé du pied de page 4">
            <a:extLst>
              <a:ext uri="{FF2B5EF4-FFF2-40B4-BE49-F238E27FC236}">
                <a16:creationId xmlns:a16="http://schemas.microsoft.com/office/drawing/2014/main" id="{4158A096-0D52-E8B7-2D51-B85645088C2A}"/>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54B96140-4F48-43E6-0611-B47EE522C2F9}"/>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357113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080751-877D-A6E2-C463-71176A38F28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E13259C-19E7-15D7-AD26-4E193C6C97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2AE66E7-3DCC-CC9E-24C7-4A68B2052AC1}"/>
              </a:ext>
            </a:extLst>
          </p:cNvPr>
          <p:cNvSpPr>
            <a:spLocks noGrp="1"/>
          </p:cNvSpPr>
          <p:nvPr>
            <p:ph type="dt" sz="half" idx="10"/>
          </p:nvPr>
        </p:nvSpPr>
        <p:spPr/>
        <p:txBody>
          <a:bodyPr/>
          <a:lstStyle/>
          <a:p>
            <a:fld id="{DA370A76-1CF7-40C0-8E49-0E06B08012A8}" type="datetimeFigureOut">
              <a:rPr lang="fr-FR" smtClean="0"/>
              <a:t>18/01/2026</a:t>
            </a:fld>
            <a:endParaRPr lang="fr-FR" dirty="0"/>
          </a:p>
        </p:txBody>
      </p:sp>
      <p:sp>
        <p:nvSpPr>
          <p:cNvPr id="5" name="Espace réservé du pied de page 4">
            <a:extLst>
              <a:ext uri="{FF2B5EF4-FFF2-40B4-BE49-F238E27FC236}">
                <a16:creationId xmlns:a16="http://schemas.microsoft.com/office/drawing/2014/main" id="{81CA43F9-D3CA-5EF0-F725-5FB850D2FC27}"/>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015EDAA5-E9E9-5EF2-2148-62C094AF9A4B}"/>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3646078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D219D0-94A5-5089-94F1-EBF7301546F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9CD37AE-6239-C10A-5222-07E7A4A432B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080E3B7-76C9-D3AB-218A-325C2A5204E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5B7FF1B-6C89-C47C-8B44-FB476CAFCB5A}"/>
              </a:ext>
            </a:extLst>
          </p:cNvPr>
          <p:cNvSpPr>
            <a:spLocks noGrp="1"/>
          </p:cNvSpPr>
          <p:nvPr>
            <p:ph type="dt" sz="half" idx="10"/>
          </p:nvPr>
        </p:nvSpPr>
        <p:spPr/>
        <p:txBody>
          <a:bodyPr/>
          <a:lstStyle/>
          <a:p>
            <a:fld id="{DA370A76-1CF7-40C0-8E49-0E06B08012A8}" type="datetimeFigureOut">
              <a:rPr lang="fr-FR" smtClean="0"/>
              <a:t>18/01/2026</a:t>
            </a:fld>
            <a:endParaRPr lang="fr-FR" dirty="0"/>
          </a:p>
        </p:txBody>
      </p:sp>
      <p:sp>
        <p:nvSpPr>
          <p:cNvPr id="6" name="Espace réservé du pied de page 5">
            <a:extLst>
              <a:ext uri="{FF2B5EF4-FFF2-40B4-BE49-F238E27FC236}">
                <a16:creationId xmlns:a16="http://schemas.microsoft.com/office/drawing/2014/main" id="{8DD8F4DD-6784-86F9-72C5-EC9A1A7FC402}"/>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F9BC1006-79DD-4C73-7ABD-B367274B84C8}"/>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2474557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513D9C-1E6E-ECB9-D88B-A8E4DB3CC9F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667C0B4-50AE-9C2D-8046-0BC3F33F2E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AE0C0ED-D49C-B2F1-5F5A-328BDB8F68E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4A905F8-8895-F291-E608-793F6D6D8D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C97CAB3-6BAC-A189-F551-B8A580697A0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8110492-8AD9-BEE2-0E9D-074F3FBB97DE}"/>
              </a:ext>
            </a:extLst>
          </p:cNvPr>
          <p:cNvSpPr>
            <a:spLocks noGrp="1"/>
          </p:cNvSpPr>
          <p:nvPr>
            <p:ph type="dt" sz="half" idx="10"/>
          </p:nvPr>
        </p:nvSpPr>
        <p:spPr/>
        <p:txBody>
          <a:bodyPr/>
          <a:lstStyle/>
          <a:p>
            <a:fld id="{DA370A76-1CF7-40C0-8E49-0E06B08012A8}" type="datetimeFigureOut">
              <a:rPr lang="fr-FR" smtClean="0"/>
              <a:t>18/01/2026</a:t>
            </a:fld>
            <a:endParaRPr lang="fr-FR" dirty="0"/>
          </a:p>
        </p:txBody>
      </p:sp>
      <p:sp>
        <p:nvSpPr>
          <p:cNvPr id="8" name="Espace réservé du pied de page 7">
            <a:extLst>
              <a:ext uri="{FF2B5EF4-FFF2-40B4-BE49-F238E27FC236}">
                <a16:creationId xmlns:a16="http://schemas.microsoft.com/office/drawing/2014/main" id="{E7632CED-A780-D116-B0D2-A861769B055A}"/>
              </a:ext>
            </a:extLst>
          </p:cNvPr>
          <p:cNvSpPr>
            <a:spLocks noGrp="1"/>
          </p:cNvSpPr>
          <p:nvPr>
            <p:ph type="ftr" sz="quarter" idx="11"/>
          </p:nvPr>
        </p:nvSpPr>
        <p:spPr/>
        <p:txBody>
          <a:bodyPr/>
          <a:lstStyle/>
          <a:p>
            <a:endParaRPr lang="fr-FR" dirty="0"/>
          </a:p>
        </p:txBody>
      </p:sp>
      <p:sp>
        <p:nvSpPr>
          <p:cNvPr id="9" name="Espace réservé du numéro de diapositive 8">
            <a:extLst>
              <a:ext uri="{FF2B5EF4-FFF2-40B4-BE49-F238E27FC236}">
                <a16:creationId xmlns:a16="http://schemas.microsoft.com/office/drawing/2014/main" id="{44088165-ED02-ED24-EF36-43DA566F555D}"/>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226063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D5E5D7-F809-CFA9-0F4B-9C4C58094A5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95C7298-1FEC-088E-A1B9-82399D0FFB78}"/>
              </a:ext>
            </a:extLst>
          </p:cNvPr>
          <p:cNvSpPr>
            <a:spLocks noGrp="1"/>
          </p:cNvSpPr>
          <p:nvPr>
            <p:ph type="dt" sz="half" idx="10"/>
          </p:nvPr>
        </p:nvSpPr>
        <p:spPr/>
        <p:txBody>
          <a:bodyPr/>
          <a:lstStyle/>
          <a:p>
            <a:fld id="{DA370A76-1CF7-40C0-8E49-0E06B08012A8}" type="datetimeFigureOut">
              <a:rPr lang="fr-FR" smtClean="0"/>
              <a:t>18/01/2026</a:t>
            </a:fld>
            <a:endParaRPr lang="fr-FR" dirty="0"/>
          </a:p>
        </p:txBody>
      </p:sp>
      <p:sp>
        <p:nvSpPr>
          <p:cNvPr id="4" name="Espace réservé du pied de page 3">
            <a:extLst>
              <a:ext uri="{FF2B5EF4-FFF2-40B4-BE49-F238E27FC236}">
                <a16:creationId xmlns:a16="http://schemas.microsoft.com/office/drawing/2014/main" id="{626C9FA5-CA82-9649-50C1-5C5EB7444298}"/>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a16="http://schemas.microsoft.com/office/drawing/2014/main" id="{52F619F2-907F-D8E6-50A8-0689572E5EA0}"/>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1132414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AF4C120-E050-1AFE-994D-BA3A43DCA36E}"/>
              </a:ext>
            </a:extLst>
          </p:cNvPr>
          <p:cNvSpPr>
            <a:spLocks noGrp="1"/>
          </p:cNvSpPr>
          <p:nvPr>
            <p:ph type="dt" sz="half" idx="10"/>
          </p:nvPr>
        </p:nvSpPr>
        <p:spPr/>
        <p:txBody>
          <a:bodyPr/>
          <a:lstStyle/>
          <a:p>
            <a:fld id="{DA370A76-1CF7-40C0-8E49-0E06B08012A8}" type="datetimeFigureOut">
              <a:rPr lang="fr-FR" smtClean="0"/>
              <a:t>18/01/2026</a:t>
            </a:fld>
            <a:endParaRPr lang="fr-FR" dirty="0"/>
          </a:p>
        </p:txBody>
      </p:sp>
      <p:sp>
        <p:nvSpPr>
          <p:cNvPr id="3" name="Espace réservé du pied de page 2">
            <a:extLst>
              <a:ext uri="{FF2B5EF4-FFF2-40B4-BE49-F238E27FC236}">
                <a16:creationId xmlns:a16="http://schemas.microsoft.com/office/drawing/2014/main" id="{E3585DCF-77A2-1694-933C-35269D95DBDA}"/>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9AA618E-3C3E-8051-E639-E915B0C8D957}"/>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661194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2D9E35-C39F-970F-DC54-F4FC3666A26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A932EB1-5F91-C35E-1B93-F5E3249D8A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40D9572-6BCE-2ABE-32C6-08B32835EB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AA57DB2-29F5-E1C4-A6EB-7961C491D5F7}"/>
              </a:ext>
            </a:extLst>
          </p:cNvPr>
          <p:cNvSpPr>
            <a:spLocks noGrp="1"/>
          </p:cNvSpPr>
          <p:nvPr>
            <p:ph type="dt" sz="half" idx="10"/>
          </p:nvPr>
        </p:nvSpPr>
        <p:spPr/>
        <p:txBody>
          <a:bodyPr/>
          <a:lstStyle/>
          <a:p>
            <a:fld id="{DA370A76-1CF7-40C0-8E49-0E06B08012A8}" type="datetimeFigureOut">
              <a:rPr lang="fr-FR" smtClean="0"/>
              <a:t>18/01/2026</a:t>
            </a:fld>
            <a:endParaRPr lang="fr-FR" dirty="0"/>
          </a:p>
        </p:txBody>
      </p:sp>
      <p:sp>
        <p:nvSpPr>
          <p:cNvPr id="6" name="Espace réservé du pied de page 5">
            <a:extLst>
              <a:ext uri="{FF2B5EF4-FFF2-40B4-BE49-F238E27FC236}">
                <a16:creationId xmlns:a16="http://schemas.microsoft.com/office/drawing/2014/main" id="{E00D18F0-0675-D22D-29D9-2A4A5978B52C}"/>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2231111A-FBC6-98DE-037C-ABE9F3F60623}"/>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1673625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343204-4184-55E5-952E-8E5A9799B75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0C6EC79-F8BB-3FBC-C7E9-77C464A23A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E9AD80A3-94FB-A6A9-A2A4-1180DA83D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68F12EF-BFF7-3431-867F-5F326A898C96}"/>
              </a:ext>
            </a:extLst>
          </p:cNvPr>
          <p:cNvSpPr>
            <a:spLocks noGrp="1"/>
          </p:cNvSpPr>
          <p:nvPr>
            <p:ph type="dt" sz="half" idx="10"/>
          </p:nvPr>
        </p:nvSpPr>
        <p:spPr/>
        <p:txBody>
          <a:bodyPr/>
          <a:lstStyle/>
          <a:p>
            <a:fld id="{DA370A76-1CF7-40C0-8E49-0E06B08012A8}" type="datetimeFigureOut">
              <a:rPr lang="fr-FR" smtClean="0"/>
              <a:t>18/01/2026</a:t>
            </a:fld>
            <a:endParaRPr lang="fr-FR" dirty="0"/>
          </a:p>
        </p:txBody>
      </p:sp>
      <p:sp>
        <p:nvSpPr>
          <p:cNvPr id="6" name="Espace réservé du pied de page 5">
            <a:extLst>
              <a:ext uri="{FF2B5EF4-FFF2-40B4-BE49-F238E27FC236}">
                <a16:creationId xmlns:a16="http://schemas.microsoft.com/office/drawing/2014/main" id="{3E339132-6C25-9406-D170-8FF5E3BA0410}"/>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7E08882F-53B5-0779-DE2A-A73F53ECA392}"/>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4177890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CE076-AA14-66F5-2430-B95CF16D2FD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A4CEB0D-B7B8-9A4D-E981-9296C54CBCB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14C59D6-B5C0-561A-FC92-A74A9C81858A}"/>
              </a:ext>
            </a:extLst>
          </p:cNvPr>
          <p:cNvSpPr>
            <a:spLocks noGrp="1"/>
          </p:cNvSpPr>
          <p:nvPr>
            <p:ph type="dt" sz="half" idx="10"/>
          </p:nvPr>
        </p:nvSpPr>
        <p:spPr/>
        <p:txBody>
          <a:bodyPr/>
          <a:lstStyle/>
          <a:p>
            <a:fld id="{DA370A76-1CF7-40C0-8E49-0E06B08012A8}" type="datetimeFigureOut">
              <a:rPr lang="fr-FR" smtClean="0"/>
              <a:t>18/01/2026</a:t>
            </a:fld>
            <a:endParaRPr lang="fr-FR" dirty="0"/>
          </a:p>
        </p:txBody>
      </p:sp>
      <p:sp>
        <p:nvSpPr>
          <p:cNvPr id="5" name="Espace réservé du pied de page 4">
            <a:extLst>
              <a:ext uri="{FF2B5EF4-FFF2-40B4-BE49-F238E27FC236}">
                <a16:creationId xmlns:a16="http://schemas.microsoft.com/office/drawing/2014/main" id="{68749E26-E070-59E9-DC5D-9209CD58A2F8}"/>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32F142CB-2D93-12E5-6102-B182553D6DE3}"/>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4016306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E21AA5D-2189-7A64-40A9-4D52DE2BEB9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E958396-CFD4-E4EE-2C0D-7B800EC13C8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0BC592-5A32-FCCE-7D1A-0A243A4C8FA5}"/>
              </a:ext>
            </a:extLst>
          </p:cNvPr>
          <p:cNvSpPr>
            <a:spLocks noGrp="1"/>
          </p:cNvSpPr>
          <p:nvPr>
            <p:ph type="dt" sz="half" idx="10"/>
          </p:nvPr>
        </p:nvSpPr>
        <p:spPr/>
        <p:txBody>
          <a:bodyPr/>
          <a:lstStyle/>
          <a:p>
            <a:fld id="{DA370A76-1CF7-40C0-8E49-0E06B08012A8}" type="datetimeFigureOut">
              <a:rPr lang="fr-FR" smtClean="0"/>
              <a:t>18/01/2026</a:t>
            </a:fld>
            <a:endParaRPr lang="fr-FR" dirty="0"/>
          </a:p>
        </p:txBody>
      </p:sp>
      <p:sp>
        <p:nvSpPr>
          <p:cNvPr id="5" name="Espace réservé du pied de page 4">
            <a:extLst>
              <a:ext uri="{FF2B5EF4-FFF2-40B4-BE49-F238E27FC236}">
                <a16:creationId xmlns:a16="http://schemas.microsoft.com/office/drawing/2014/main" id="{C4CAC671-1859-A02A-BBD5-13FB2DA49E6A}"/>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C0BB2848-DF46-CADF-1C88-9875C58EB4AA}"/>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1846548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457C7EA-F4BB-B29D-6095-C85FECFE66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518EE29-7633-2E92-5544-887601AB6B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DDA6A3F-3DE9-7266-4BF2-961AAAD3DF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370A76-1CF7-40C0-8E49-0E06B08012A8}" type="datetimeFigureOut">
              <a:rPr lang="fr-FR" smtClean="0"/>
              <a:t>18/01/2026</a:t>
            </a:fld>
            <a:endParaRPr lang="fr-FR" dirty="0"/>
          </a:p>
        </p:txBody>
      </p:sp>
      <p:sp>
        <p:nvSpPr>
          <p:cNvPr id="5" name="Espace réservé du pied de page 4">
            <a:extLst>
              <a:ext uri="{FF2B5EF4-FFF2-40B4-BE49-F238E27FC236}">
                <a16:creationId xmlns:a16="http://schemas.microsoft.com/office/drawing/2014/main" id="{4DCEF2A8-A5D6-7967-E3D0-1B7D7707A9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a16="http://schemas.microsoft.com/office/drawing/2014/main" id="{9ABD4B28-8C0A-214C-84A9-DC8D1913BD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15913B-84BD-41BF-99AA-4B8D57489B80}" type="slidenum">
              <a:rPr lang="fr-FR" smtClean="0"/>
              <a:t>‹N°›</a:t>
            </a:fld>
            <a:endParaRPr lang="fr-FR" dirty="0"/>
          </a:p>
        </p:txBody>
      </p:sp>
    </p:spTree>
    <p:extLst>
      <p:ext uri="{BB962C8B-B14F-4D97-AF65-F5344CB8AC3E}">
        <p14:creationId xmlns:p14="http://schemas.microsoft.com/office/powerpoint/2010/main" val="2168157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ZoneTexte 4">
            <a:extLst>
              <a:ext uri="{FF2B5EF4-FFF2-40B4-BE49-F238E27FC236}">
                <a16:creationId xmlns:a16="http://schemas.microsoft.com/office/drawing/2014/main" id="{C3AE7CE9-D3AE-46D0-A099-98B9DC8119ED}"/>
              </a:ext>
            </a:extLst>
          </p:cNvPr>
          <p:cNvSpPr txBox="1"/>
          <p:nvPr/>
        </p:nvSpPr>
        <p:spPr>
          <a:xfrm>
            <a:off x="643468" y="643467"/>
            <a:ext cx="4620584" cy="456713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dirty="0">
                <a:latin typeface="+mj-lt"/>
                <a:ea typeface="+mj-ea"/>
                <a:cs typeface="+mj-cs"/>
              </a:rPr>
              <a:t>Jeanne de Brigues</a:t>
            </a:r>
          </a:p>
        </p:txBody>
      </p:sp>
      <p:pic>
        <p:nvPicPr>
          <p:cNvPr id="4" name="Image 3" descr="Une image contenant croquis, dessin, habits, peinture&#10;&#10;Le contenu généré par l’IA peut être incorrect.">
            <a:extLst>
              <a:ext uri="{FF2B5EF4-FFF2-40B4-BE49-F238E27FC236}">
                <a16:creationId xmlns:a16="http://schemas.microsoft.com/office/drawing/2014/main" id="{D9F292B7-0C98-AE4F-EA13-070651A3D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157162"/>
            <a:ext cx="11658600" cy="6543675"/>
          </a:xfrm>
          <a:prstGeom prst="rect">
            <a:avLst/>
          </a:prstGeom>
        </p:spPr>
      </p:pic>
      <p:sp>
        <p:nvSpPr>
          <p:cNvPr id="6" name="ZoneTexte 5">
            <a:extLst>
              <a:ext uri="{FF2B5EF4-FFF2-40B4-BE49-F238E27FC236}">
                <a16:creationId xmlns:a16="http://schemas.microsoft.com/office/drawing/2014/main" id="{C618BCCA-61BE-26AF-47E4-E93BAD13DD19}"/>
              </a:ext>
            </a:extLst>
          </p:cNvPr>
          <p:cNvSpPr txBox="1"/>
          <p:nvPr/>
        </p:nvSpPr>
        <p:spPr>
          <a:xfrm>
            <a:off x="4811744" y="486304"/>
            <a:ext cx="2565463" cy="3477875"/>
          </a:xfrm>
          <a:prstGeom prst="rect">
            <a:avLst/>
          </a:prstGeom>
          <a:noFill/>
        </p:spPr>
        <p:txBody>
          <a:bodyPr wrap="square" rtlCol="0">
            <a:spAutoFit/>
          </a:bodyPr>
          <a:lstStyle/>
          <a:p>
            <a:pPr algn="ctr"/>
            <a:r>
              <a:rPr lang="fr-FR" sz="4400" dirty="0">
                <a:effectLst>
                  <a:outerShdw blurRad="38100" dist="38100" dir="2700000" algn="tl">
                    <a:srgbClr val="000000">
                      <a:alpha val="43137"/>
                    </a:srgbClr>
                  </a:outerShdw>
                </a:effectLst>
                <a:latin typeface="Gill Sans Nova Cond XBd" panose="020F0502020204030204" pitchFamily="34" charset="0"/>
              </a:rPr>
              <a:t>Deux femmes pirates des Caraïbes</a:t>
            </a:r>
          </a:p>
        </p:txBody>
      </p:sp>
    </p:spTree>
    <p:extLst>
      <p:ext uri="{BB962C8B-B14F-4D97-AF65-F5344CB8AC3E}">
        <p14:creationId xmlns:p14="http://schemas.microsoft.com/office/powerpoint/2010/main" val="3647727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12753" y="1122214"/>
            <a:ext cx="5330757" cy="6460230"/>
          </a:xfrm>
          <a:prstGeom prst="rect">
            <a:avLst/>
          </a:prstGeom>
          <a:noFill/>
        </p:spPr>
        <p:txBody>
          <a:bodyPr wrap="square" rtlCol="0">
            <a:spAutoFit/>
          </a:bodyPr>
          <a:lstStyle/>
          <a:p>
            <a:pPr>
              <a:lnSpc>
                <a:spcPct val="150000"/>
              </a:lnSpc>
            </a:pPr>
            <a:r>
              <a:rPr lang="fr-FR" sz="4000" dirty="0"/>
              <a:t>XVIIe</a:t>
            </a:r>
          </a:p>
          <a:p>
            <a:pPr>
              <a:lnSpc>
                <a:spcPct val="150000"/>
              </a:lnSpc>
            </a:pPr>
            <a:r>
              <a:rPr lang="fr-FR" sz="4000" dirty="0">
                <a:solidFill>
                  <a:schemeClr val="accent2">
                    <a:lumMod val="50000"/>
                  </a:schemeClr>
                </a:solidFill>
              </a:rPr>
              <a:t>célèbre (adj)</a:t>
            </a:r>
          </a:p>
          <a:p>
            <a:pPr>
              <a:lnSpc>
                <a:spcPct val="150000"/>
              </a:lnSpc>
            </a:pPr>
            <a:r>
              <a:rPr lang="fr-FR" sz="4000" dirty="0"/>
              <a:t>en raison de</a:t>
            </a:r>
          </a:p>
          <a:p>
            <a:pPr>
              <a:lnSpc>
                <a:spcPct val="150000"/>
              </a:lnSpc>
            </a:pPr>
            <a:r>
              <a:rPr lang="fr-FR" sz="4000" dirty="0">
                <a:solidFill>
                  <a:schemeClr val="accent2">
                    <a:lumMod val="50000"/>
                  </a:schemeClr>
                </a:solidFill>
              </a:rPr>
              <a:t>spectaculaire (adj)</a:t>
            </a:r>
          </a:p>
          <a:p>
            <a:pPr>
              <a:lnSpc>
                <a:spcPct val="150000"/>
              </a:lnSpc>
            </a:pPr>
            <a:r>
              <a:rPr lang="fr-FR" sz="4000" dirty="0">
                <a:solidFill>
                  <a:srgbClr val="FF0000"/>
                </a:solidFill>
              </a:rPr>
              <a:t>commander (v1) </a:t>
            </a:r>
          </a:p>
          <a:p>
            <a:pPr>
              <a:lnSpc>
                <a:spcPct val="150000"/>
              </a:lnSpc>
            </a:pPr>
            <a:r>
              <a:rPr lang="fr-FR" sz="4000" dirty="0">
                <a:solidFill>
                  <a:srgbClr val="0070C0"/>
                </a:solidFill>
              </a:rPr>
              <a:t>la détermination (</a:t>
            </a:r>
            <a:r>
              <a:rPr lang="fr-FR" sz="4000" dirty="0" err="1">
                <a:solidFill>
                  <a:srgbClr val="0070C0"/>
                </a:solidFill>
              </a:rPr>
              <a:t>nc</a:t>
            </a:r>
            <a:r>
              <a:rPr lang="fr-FR" sz="4000" dirty="0">
                <a:solidFill>
                  <a:srgbClr val="0070C0"/>
                </a:solidFill>
              </a:rPr>
              <a:t>)</a:t>
            </a:r>
          </a:p>
          <a:p>
            <a:pPr>
              <a:lnSpc>
                <a:spcPct val="150000"/>
              </a:lnSpc>
            </a:pPr>
            <a:endParaRPr lang="fr-FR" sz="4000" dirty="0">
              <a:solidFill>
                <a:schemeClr val="accent2">
                  <a:lumMod val="50000"/>
                </a:schemeClr>
              </a:solidFill>
            </a:endParaRPr>
          </a:p>
        </p:txBody>
      </p:sp>
      <p:sp>
        <p:nvSpPr>
          <p:cNvPr id="6" name="ZoneTexte 5">
            <a:extLst>
              <a:ext uri="{FF2B5EF4-FFF2-40B4-BE49-F238E27FC236}">
                <a16:creationId xmlns:a16="http://schemas.microsoft.com/office/drawing/2014/main" id="{4E79987F-3D43-4DDD-AD07-5A8B04CC2A68}"/>
              </a:ext>
            </a:extLst>
          </p:cNvPr>
          <p:cNvSpPr txBox="1"/>
          <p:nvPr/>
        </p:nvSpPr>
        <p:spPr>
          <a:xfrm>
            <a:off x="6748490" y="1342416"/>
            <a:ext cx="5330757" cy="5421484"/>
          </a:xfrm>
          <a:prstGeom prst="rect">
            <a:avLst/>
          </a:prstGeom>
          <a:noFill/>
        </p:spPr>
        <p:txBody>
          <a:bodyPr wrap="square" rtlCol="0">
            <a:spAutoFit/>
          </a:bodyPr>
          <a:lstStyle/>
          <a:p>
            <a:pPr>
              <a:lnSpc>
                <a:spcPts val="6000"/>
              </a:lnSpc>
            </a:pPr>
            <a:r>
              <a:rPr lang="fr-FR" sz="4000" dirty="0">
                <a:solidFill>
                  <a:schemeClr val="accent2">
                    <a:lumMod val="50000"/>
                  </a:schemeClr>
                </a:solidFill>
              </a:rPr>
              <a:t>redoutable (adj) </a:t>
            </a:r>
          </a:p>
          <a:p>
            <a:pPr>
              <a:lnSpc>
                <a:spcPts val="6000"/>
              </a:lnSpc>
            </a:pPr>
            <a:r>
              <a:rPr lang="fr-FR" sz="4000" dirty="0">
                <a:solidFill>
                  <a:srgbClr val="FF0000"/>
                </a:solidFill>
              </a:rPr>
              <a:t>défier (v1)</a:t>
            </a:r>
          </a:p>
          <a:p>
            <a:pPr>
              <a:lnSpc>
                <a:spcPts val="6000"/>
              </a:lnSpc>
            </a:pPr>
            <a:r>
              <a:rPr lang="fr-FR" sz="4000" dirty="0">
                <a:solidFill>
                  <a:srgbClr val="0070C0"/>
                </a:solidFill>
              </a:rPr>
              <a:t>sa bravoure (</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0070C0"/>
                </a:solidFill>
              </a:rPr>
              <a:t>les Caraïbes (</a:t>
            </a:r>
            <a:r>
              <a:rPr lang="fr-FR" sz="4000" dirty="0" err="1">
                <a:solidFill>
                  <a:srgbClr val="0070C0"/>
                </a:solidFill>
              </a:rPr>
              <a:t>np</a:t>
            </a:r>
            <a:r>
              <a:rPr lang="fr-FR" sz="4000" dirty="0">
                <a:solidFill>
                  <a:srgbClr val="0070C0"/>
                </a:solidFill>
              </a:rPr>
              <a:t>)</a:t>
            </a:r>
          </a:p>
          <a:p>
            <a:pPr>
              <a:lnSpc>
                <a:spcPts val="6000"/>
              </a:lnSpc>
            </a:pPr>
            <a:r>
              <a:rPr lang="fr-FR" sz="4000" dirty="0">
                <a:solidFill>
                  <a:schemeClr val="accent1"/>
                </a:solidFill>
              </a:rPr>
              <a:t>la crainte (nc)</a:t>
            </a:r>
          </a:p>
          <a:p>
            <a:pPr>
              <a:lnSpc>
                <a:spcPts val="6000"/>
              </a:lnSpc>
            </a:pPr>
            <a:r>
              <a:rPr lang="fr-FR" sz="4000" dirty="0">
                <a:solidFill>
                  <a:srgbClr val="0070C0"/>
                </a:solidFill>
              </a:rPr>
              <a:t>le respect (</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FF0000"/>
                </a:solidFill>
              </a:rPr>
              <a:t>fasciner (v1)</a:t>
            </a:r>
          </a:p>
        </p:txBody>
      </p:sp>
    </p:spTree>
    <p:extLst>
      <p:ext uri="{BB962C8B-B14F-4D97-AF65-F5344CB8AC3E}">
        <p14:creationId xmlns:p14="http://schemas.microsoft.com/office/powerpoint/2010/main" val="351312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fonctions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 y="2968874"/>
            <a:ext cx="12192001" cy="1843582"/>
          </a:xfrm>
          <a:prstGeom prst="rect">
            <a:avLst/>
          </a:prstGeom>
          <a:noFill/>
        </p:spPr>
        <p:txBody>
          <a:bodyPr wrap="square" rtlCol="0">
            <a:spAutoFit/>
          </a:bodyPr>
          <a:lstStyle/>
          <a:p>
            <a:pPr algn="ctr">
              <a:lnSpc>
                <a:spcPct val="150000"/>
              </a:lnSpc>
            </a:pPr>
            <a:r>
              <a:rPr lang="fr-FR" sz="4000" dirty="0"/>
              <a:t>Elles commandaient une flotte de navires</a:t>
            </a:r>
          </a:p>
          <a:p>
            <a:pPr algn="ctr">
              <a:lnSpc>
                <a:spcPct val="150000"/>
              </a:lnSpc>
            </a:pPr>
            <a:r>
              <a:rPr lang="fr-FR" sz="4000" dirty="0"/>
              <a:t>avec courage et détermination au XVIIe siècle.</a:t>
            </a:r>
          </a:p>
        </p:txBody>
      </p:sp>
      <p:cxnSp>
        <p:nvCxnSpPr>
          <p:cNvPr id="6" name="Connecteur droit 5">
            <a:extLst>
              <a:ext uri="{FF2B5EF4-FFF2-40B4-BE49-F238E27FC236}">
                <a16:creationId xmlns:a16="http://schemas.microsoft.com/office/drawing/2014/main" id="{869666B3-FDCC-71DE-9E1E-F3AE7295B13B}"/>
              </a:ext>
            </a:extLst>
          </p:cNvPr>
          <p:cNvCxnSpPr>
            <a:cxnSpLocks/>
          </p:cNvCxnSpPr>
          <p:nvPr/>
        </p:nvCxnSpPr>
        <p:spPr>
          <a:xfrm>
            <a:off x="2859870" y="3789710"/>
            <a:ext cx="3118143" cy="436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17EA542E-F8D5-7D43-EEF3-B00F2F9AAD43}"/>
              </a:ext>
            </a:extLst>
          </p:cNvPr>
          <p:cNvCxnSpPr>
            <a:cxnSpLocks/>
          </p:cNvCxnSpPr>
          <p:nvPr/>
        </p:nvCxnSpPr>
        <p:spPr>
          <a:xfrm>
            <a:off x="1838631" y="3794074"/>
            <a:ext cx="924234"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3E34B68D-E8BA-41B3-B9FB-7B548D115E28}"/>
              </a:ext>
            </a:extLst>
          </p:cNvPr>
          <p:cNvCxnSpPr>
            <a:cxnSpLocks/>
          </p:cNvCxnSpPr>
          <p:nvPr/>
        </p:nvCxnSpPr>
        <p:spPr>
          <a:xfrm>
            <a:off x="1288026" y="4704184"/>
            <a:ext cx="631231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0A8F67F3-E5CE-4A90-A3C2-F7DCF5608E1D}"/>
              </a:ext>
            </a:extLst>
          </p:cNvPr>
          <p:cNvSpPr txBox="1"/>
          <p:nvPr/>
        </p:nvSpPr>
        <p:spPr>
          <a:xfrm>
            <a:off x="4011300" y="4718432"/>
            <a:ext cx="865762" cy="369332"/>
          </a:xfrm>
          <a:prstGeom prst="rect">
            <a:avLst/>
          </a:prstGeom>
          <a:noFill/>
        </p:spPr>
        <p:txBody>
          <a:bodyPr wrap="square" rtlCol="0">
            <a:spAutoFit/>
          </a:bodyPr>
          <a:lstStyle/>
          <a:p>
            <a:r>
              <a:rPr lang="fr-FR" dirty="0"/>
              <a:t>CCM</a:t>
            </a:r>
          </a:p>
        </p:txBody>
      </p:sp>
      <p:cxnSp>
        <p:nvCxnSpPr>
          <p:cNvPr id="14" name="Connecteur droit 13">
            <a:extLst>
              <a:ext uri="{FF2B5EF4-FFF2-40B4-BE49-F238E27FC236}">
                <a16:creationId xmlns:a16="http://schemas.microsoft.com/office/drawing/2014/main" id="{EF015D76-B40F-463C-8AE0-149D4A1F7A96}"/>
              </a:ext>
            </a:extLst>
          </p:cNvPr>
          <p:cNvCxnSpPr>
            <a:cxnSpLocks/>
          </p:cNvCxnSpPr>
          <p:nvPr/>
        </p:nvCxnSpPr>
        <p:spPr>
          <a:xfrm>
            <a:off x="7836310" y="4704184"/>
            <a:ext cx="2802193"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A636659C-4B1A-4603-A409-EFDE09E8B89A}"/>
              </a:ext>
            </a:extLst>
          </p:cNvPr>
          <p:cNvSpPr txBox="1"/>
          <p:nvPr/>
        </p:nvSpPr>
        <p:spPr>
          <a:xfrm>
            <a:off x="8986169" y="4718432"/>
            <a:ext cx="865762" cy="369332"/>
          </a:xfrm>
          <a:prstGeom prst="rect">
            <a:avLst/>
          </a:prstGeom>
          <a:noFill/>
        </p:spPr>
        <p:txBody>
          <a:bodyPr wrap="square" rtlCol="0">
            <a:spAutoFit/>
          </a:bodyPr>
          <a:lstStyle/>
          <a:p>
            <a:r>
              <a:rPr lang="fr-FR" dirty="0"/>
              <a:t>CCT</a:t>
            </a:r>
          </a:p>
        </p:txBody>
      </p:sp>
      <p:cxnSp>
        <p:nvCxnSpPr>
          <p:cNvPr id="8" name="Connecteur droit 7">
            <a:extLst>
              <a:ext uri="{FF2B5EF4-FFF2-40B4-BE49-F238E27FC236}">
                <a16:creationId xmlns:a16="http://schemas.microsoft.com/office/drawing/2014/main" id="{0112C7A1-74D5-3A03-0788-0C28F1746B73}"/>
              </a:ext>
            </a:extLst>
          </p:cNvPr>
          <p:cNvCxnSpPr>
            <a:cxnSpLocks/>
          </p:cNvCxnSpPr>
          <p:nvPr/>
        </p:nvCxnSpPr>
        <p:spPr>
          <a:xfrm>
            <a:off x="6095999" y="3789710"/>
            <a:ext cx="425737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D036733E-B087-94EC-D663-B06EB15001E8}"/>
              </a:ext>
            </a:extLst>
          </p:cNvPr>
          <p:cNvSpPr txBox="1"/>
          <p:nvPr/>
        </p:nvSpPr>
        <p:spPr>
          <a:xfrm>
            <a:off x="7909537" y="3789710"/>
            <a:ext cx="865762" cy="369332"/>
          </a:xfrm>
          <a:prstGeom prst="rect">
            <a:avLst/>
          </a:prstGeom>
          <a:noFill/>
        </p:spPr>
        <p:txBody>
          <a:bodyPr wrap="square" rtlCol="0">
            <a:spAutoFit/>
          </a:bodyPr>
          <a:lstStyle/>
          <a:p>
            <a:r>
              <a:rPr lang="fr-FR" dirty="0"/>
              <a:t>COD</a:t>
            </a:r>
          </a:p>
        </p:txBody>
      </p:sp>
    </p:spTree>
    <p:extLst>
      <p:ext uri="{BB962C8B-B14F-4D97-AF65-F5344CB8AC3E}">
        <p14:creationId xmlns:p14="http://schemas.microsoft.com/office/powerpoint/2010/main" val="240050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7" grpId="0"/>
      <p:bldP spid="16"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classes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958993"/>
            <a:ext cx="11887200" cy="2382191"/>
          </a:xfrm>
          <a:prstGeom prst="rect">
            <a:avLst/>
          </a:prstGeom>
          <a:noFill/>
        </p:spPr>
        <p:txBody>
          <a:bodyPr wrap="square" rtlCol="0">
            <a:spAutoFit/>
          </a:bodyPr>
          <a:lstStyle/>
          <a:p>
            <a:pPr algn="ctr">
              <a:lnSpc>
                <a:spcPct val="200000"/>
              </a:lnSpc>
            </a:pPr>
            <a:r>
              <a:rPr lang="fr-FR" sz="4000" dirty="0"/>
              <a:t>Elle gagna son surnom en défiant un pirate avec bravoure et détermination.</a:t>
            </a:r>
          </a:p>
        </p:txBody>
      </p:sp>
      <p:sp>
        <p:nvSpPr>
          <p:cNvPr id="40" name="ZoneTexte 39">
            <a:extLst>
              <a:ext uri="{FF2B5EF4-FFF2-40B4-BE49-F238E27FC236}">
                <a16:creationId xmlns:a16="http://schemas.microsoft.com/office/drawing/2014/main" id="{E170D65E-CCE9-4C78-B734-68AD01108A68}"/>
              </a:ext>
            </a:extLst>
          </p:cNvPr>
          <p:cNvSpPr txBox="1"/>
          <p:nvPr/>
        </p:nvSpPr>
        <p:spPr>
          <a:xfrm>
            <a:off x="3328058" y="2965422"/>
            <a:ext cx="649782" cy="369332"/>
          </a:xfrm>
          <a:prstGeom prst="rect">
            <a:avLst/>
          </a:prstGeom>
          <a:noFill/>
        </p:spPr>
        <p:txBody>
          <a:bodyPr wrap="square" rtlCol="0">
            <a:spAutoFit/>
          </a:bodyPr>
          <a:lstStyle/>
          <a:p>
            <a:pPr algn="ctr"/>
            <a:r>
              <a:rPr lang="fr-FR" dirty="0" err="1"/>
              <a:t>d.p</a:t>
            </a:r>
            <a:r>
              <a:rPr lang="fr-FR" dirty="0"/>
              <a:t>.</a:t>
            </a:r>
          </a:p>
        </p:txBody>
      </p:sp>
      <p:cxnSp>
        <p:nvCxnSpPr>
          <p:cNvPr id="23" name="Connecteur droit 22">
            <a:extLst>
              <a:ext uri="{FF2B5EF4-FFF2-40B4-BE49-F238E27FC236}">
                <a16:creationId xmlns:a16="http://schemas.microsoft.com/office/drawing/2014/main" id="{DB4C6E50-7F2B-41AB-8E7D-39A9F1F80539}"/>
              </a:ext>
            </a:extLst>
          </p:cNvPr>
          <p:cNvCxnSpPr>
            <a:cxnSpLocks/>
          </p:cNvCxnSpPr>
          <p:nvPr/>
        </p:nvCxnSpPr>
        <p:spPr>
          <a:xfrm>
            <a:off x="4040373" y="3039947"/>
            <a:ext cx="16109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0B5911BB-6D8D-4FB6-87E4-56256ACF7009}"/>
              </a:ext>
            </a:extLst>
          </p:cNvPr>
          <p:cNvCxnSpPr>
            <a:cxnSpLocks/>
          </p:cNvCxnSpPr>
          <p:nvPr/>
        </p:nvCxnSpPr>
        <p:spPr>
          <a:xfrm>
            <a:off x="5040237" y="4232834"/>
            <a:ext cx="61105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286F280C-2801-49AD-A00B-30828E053F47}"/>
              </a:ext>
            </a:extLst>
          </p:cNvPr>
          <p:cNvCxnSpPr>
            <a:cxnSpLocks/>
          </p:cNvCxnSpPr>
          <p:nvPr/>
        </p:nvCxnSpPr>
        <p:spPr>
          <a:xfrm>
            <a:off x="1870239" y="3037107"/>
            <a:ext cx="11021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ZoneTexte 35">
            <a:extLst>
              <a:ext uri="{FF2B5EF4-FFF2-40B4-BE49-F238E27FC236}">
                <a16:creationId xmlns:a16="http://schemas.microsoft.com/office/drawing/2014/main" id="{43CA8CFC-D4BA-4BC1-932B-08E0A28AF5F9}"/>
              </a:ext>
            </a:extLst>
          </p:cNvPr>
          <p:cNvSpPr txBox="1"/>
          <p:nvPr/>
        </p:nvSpPr>
        <p:spPr>
          <a:xfrm>
            <a:off x="4997132" y="4179937"/>
            <a:ext cx="725304" cy="369332"/>
          </a:xfrm>
          <a:prstGeom prst="rect">
            <a:avLst/>
          </a:prstGeom>
          <a:noFill/>
        </p:spPr>
        <p:txBody>
          <a:bodyPr wrap="square" rtlCol="0">
            <a:spAutoFit/>
          </a:bodyPr>
          <a:lstStyle/>
          <a:p>
            <a:pPr algn="ctr"/>
            <a:r>
              <a:rPr lang="fr-FR" dirty="0" err="1"/>
              <a:t>prep</a:t>
            </a:r>
            <a:endParaRPr lang="fr-FR" dirty="0"/>
          </a:p>
        </p:txBody>
      </p:sp>
      <p:cxnSp>
        <p:nvCxnSpPr>
          <p:cNvPr id="16" name="Connecteur droit 15">
            <a:extLst>
              <a:ext uri="{FF2B5EF4-FFF2-40B4-BE49-F238E27FC236}">
                <a16:creationId xmlns:a16="http://schemas.microsoft.com/office/drawing/2014/main" id="{083795E6-005F-44C9-9AB8-6ED2F404695C}"/>
              </a:ext>
            </a:extLst>
          </p:cNvPr>
          <p:cNvCxnSpPr>
            <a:cxnSpLocks/>
          </p:cNvCxnSpPr>
          <p:nvPr/>
        </p:nvCxnSpPr>
        <p:spPr>
          <a:xfrm flipV="1">
            <a:off x="3251608" y="3037107"/>
            <a:ext cx="663698" cy="5285"/>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BF380769-99DF-4A2F-9131-F65486521261}"/>
              </a:ext>
            </a:extLst>
          </p:cNvPr>
          <p:cNvCxnSpPr>
            <a:cxnSpLocks/>
          </p:cNvCxnSpPr>
          <p:nvPr/>
        </p:nvCxnSpPr>
        <p:spPr>
          <a:xfrm>
            <a:off x="8681884" y="3013688"/>
            <a:ext cx="114911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72073927-60A2-4C21-AF36-2F93872465D9}"/>
              </a:ext>
            </a:extLst>
          </p:cNvPr>
          <p:cNvCxnSpPr>
            <a:cxnSpLocks/>
          </p:cNvCxnSpPr>
          <p:nvPr/>
        </p:nvCxnSpPr>
        <p:spPr>
          <a:xfrm>
            <a:off x="6396183" y="3005176"/>
            <a:ext cx="142281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BF243F50-A496-47FB-B62C-CD78ED832BB6}"/>
              </a:ext>
            </a:extLst>
          </p:cNvPr>
          <p:cNvSpPr txBox="1"/>
          <p:nvPr/>
        </p:nvSpPr>
        <p:spPr>
          <a:xfrm>
            <a:off x="5663478" y="3013688"/>
            <a:ext cx="725304" cy="369332"/>
          </a:xfrm>
          <a:prstGeom prst="rect">
            <a:avLst/>
          </a:prstGeom>
          <a:noFill/>
        </p:spPr>
        <p:txBody>
          <a:bodyPr wrap="square" rtlCol="0">
            <a:spAutoFit/>
          </a:bodyPr>
          <a:lstStyle/>
          <a:p>
            <a:pPr algn="ctr"/>
            <a:r>
              <a:rPr lang="fr-FR" dirty="0"/>
              <a:t>prep</a:t>
            </a:r>
          </a:p>
        </p:txBody>
      </p:sp>
      <p:cxnSp>
        <p:nvCxnSpPr>
          <p:cNvPr id="33" name="Connecteur droit 32">
            <a:extLst>
              <a:ext uri="{FF2B5EF4-FFF2-40B4-BE49-F238E27FC236}">
                <a16:creationId xmlns:a16="http://schemas.microsoft.com/office/drawing/2014/main" id="{8D035E60-287F-4AB9-A285-7C956A84E4F3}"/>
              </a:ext>
            </a:extLst>
          </p:cNvPr>
          <p:cNvCxnSpPr>
            <a:cxnSpLocks/>
          </p:cNvCxnSpPr>
          <p:nvPr/>
        </p:nvCxnSpPr>
        <p:spPr>
          <a:xfrm>
            <a:off x="943367" y="3037107"/>
            <a:ext cx="902963"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8B655C8B-4DB8-4CAB-82BE-8AAF8668D682}"/>
              </a:ext>
            </a:extLst>
          </p:cNvPr>
          <p:cNvCxnSpPr>
            <a:cxnSpLocks/>
          </p:cNvCxnSpPr>
          <p:nvPr/>
        </p:nvCxnSpPr>
        <p:spPr>
          <a:xfrm>
            <a:off x="3152937" y="4232834"/>
            <a:ext cx="184419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F2544790-F72A-442E-8AD8-453A4AF03941}"/>
              </a:ext>
            </a:extLst>
          </p:cNvPr>
          <p:cNvCxnSpPr>
            <a:cxnSpLocks/>
          </p:cNvCxnSpPr>
          <p:nvPr/>
        </p:nvCxnSpPr>
        <p:spPr>
          <a:xfrm>
            <a:off x="5746098" y="3037107"/>
            <a:ext cx="496682"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7362716C-D36F-4F4D-A458-73563280FD3C}"/>
              </a:ext>
            </a:extLst>
          </p:cNvPr>
          <p:cNvCxnSpPr>
            <a:cxnSpLocks/>
          </p:cNvCxnSpPr>
          <p:nvPr/>
        </p:nvCxnSpPr>
        <p:spPr>
          <a:xfrm>
            <a:off x="7949792" y="3005176"/>
            <a:ext cx="531787"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5" name="ZoneTexte 44">
            <a:extLst>
              <a:ext uri="{FF2B5EF4-FFF2-40B4-BE49-F238E27FC236}">
                <a16:creationId xmlns:a16="http://schemas.microsoft.com/office/drawing/2014/main" id="{2CE33E81-1BB2-455F-A3FE-EE68717E63AE}"/>
              </a:ext>
            </a:extLst>
          </p:cNvPr>
          <p:cNvSpPr txBox="1"/>
          <p:nvPr/>
        </p:nvSpPr>
        <p:spPr>
          <a:xfrm>
            <a:off x="1113669" y="3013688"/>
            <a:ext cx="725304" cy="369332"/>
          </a:xfrm>
          <a:prstGeom prst="rect">
            <a:avLst/>
          </a:prstGeom>
          <a:noFill/>
        </p:spPr>
        <p:txBody>
          <a:bodyPr wrap="square" rtlCol="0">
            <a:spAutoFit/>
          </a:bodyPr>
          <a:lstStyle/>
          <a:p>
            <a:pPr algn="ctr"/>
            <a:r>
              <a:rPr lang="fr-FR" dirty="0"/>
              <a:t>p.p.</a:t>
            </a:r>
          </a:p>
        </p:txBody>
      </p:sp>
      <p:sp>
        <p:nvSpPr>
          <p:cNvPr id="10" name="ZoneTexte 9">
            <a:extLst>
              <a:ext uri="{FF2B5EF4-FFF2-40B4-BE49-F238E27FC236}">
                <a16:creationId xmlns:a16="http://schemas.microsoft.com/office/drawing/2014/main" id="{405A5F28-C350-878A-2608-74983F4F78DD}"/>
              </a:ext>
            </a:extLst>
          </p:cNvPr>
          <p:cNvSpPr txBox="1"/>
          <p:nvPr/>
        </p:nvSpPr>
        <p:spPr>
          <a:xfrm>
            <a:off x="7905336" y="2965422"/>
            <a:ext cx="698569" cy="369332"/>
          </a:xfrm>
          <a:prstGeom prst="rect">
            <a:avLst/>
          </a:prstGeom>
          <a:noFill/>
        </p:spPr>
        <p:txBody>
          <a:bodyPr wrap="square" rtlCol="0">
            <a:spAutoFit/>
          </a:bodyPr>
          <a:lstStyle/>
          <a:p>
            <a:pPr algn="ctr"/>
            <a:r>
              <a:rPr lang="fr-FR" dirty="0" err="1"/>
              <a:t>a.i</a:t>
            </a:r>
            <a:r>
              <a:rPr lang="fr-FR" dirty="0"/>
              <a:t>.</a:t>
            </a:r>
          </a:p>
        </p:txBody>
      </p:sp>
      <p:cxnSp>
        <p:nvCxnSpPr>
          <p:cNvPr id="22" name="Connecteur droit 21">
            <a:extLst>
              <a:ext uri="{FF2B5EF4-FFF2-40B4-BE49-F238E27FC236}">
                <a16:creationId xmlns:a16="http://schemas.microsoft.com/office/drawing/2014/main" id="{AFE2FA03-CA83-77D2-52AF-09D8BD100D42}"/>
              </a:ext>
            </a:extLst>
          </p:cNvPr>
          <p:cNvCxnSpPr>
            <a:cxnSpLocks/>
          </p:cNvCxnSpPr>
          <p:nvPr/>
        </p:nvCxnSpPr>
        <p:spPr>
          <a:xfrm flipV="1">
            <a:off x="9947007" y="3005176"/>
            <a:ext cx="937303" cy="8512"/>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A06DFEFB-D586-C72F-761D-9E3FF5A5472F}"/>
              </a:ext>
            </a:extLst>
          </p:cNvPr>
          <p:cNvCxnSpPr>
            <a:cxnSpLocks/>
          </p:cNvCxnSpPr>
          <p:nvPr/>
        </p:nvCxnSpPr>
        <p:spPr>
          <a:xfrm>
            <a:off x="5651287" y="4250594"/>
            <a:ext cx="291261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CD3726B7-7D67-D6B4-85C9-ADBD706F911B}"/>
              </a:ext>
            </a:extLst>
          </p:cNvPr>
          <p:cNvSpPr txBox="1"/>
          <p:nvPr/>
        </p:nvSpPr>
        <p:spPr>
          <a:xfrm>
            <a:off x="10053006" y="3016276"/>
            <a:ext cx="725304" cy="369332"/>
          </a:xfrm>
          <a:prstGeom prst="rect">
            <a:avLst/>
          </a:prstGeom>
          <a:noFill/>
        </p:spPr>
        <p:txBody>
          <a:bodyPr wrap="square" rtlCol="0">
            <a:spAutoFit/>
          </a:bodyPr>
          <a:lstStyle/>
          <a:p>
            <a:pPr algn="ctr"/>
            <a:r>
              <a:rPr lang="fr-FR" dirty="0"/>
              <a:t>prep</a:t>
            </a:r>
          </a:p>
        </p:txBody>
      </p:sp>
    </p:spTree>
    <p:extLst>
      <p:ext uri="{BB962C8B-B14F-4D97-AF65-F5344CB8AC3E}">
        <p14:creationId xmlns:p14="http://schemas.microsoft.com/office/powerpoint/2010/main" val="225122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9"/>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40" grpId="0"/>
      <p:bldP spid="36" grpId="0"/>
      <p:bldP spid="27" grpId="0"/>
      <p:bldP spid="45" grpId="0"/>
      <p:bldP spid="10"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fr-FR" dirty="0"/>
              <a:t>Conjugue le verbe « </a:t>
            </a:r>
            <a:r>
              <a:rPr lang="fr-FR" dirty="0">
                <a:solidFill>
                  <a:srgbClr val="002060"/>
                </a:solidFill>
              </a:rPr>
              <a:t>commander</a:t>
            </a:r>
            <a:r>
              <a:rPr lang="fr-FR" dirty="0"/>
              <a:t> » à l’imparfait de l’indicatif.</a:t>
            </a:r>
          </a:p>
        </p:txBody>
      </p:sp>
      <p:sp>
        <p:nvSpPr>
          <p:cNvPr id="3" name="ZoneTexte 2">
            <a:extLst>
              <a:ext uri="{FF2B5EF4-FFF2-40B4-BE49-F238E27FC236}">
                <a16:creationId xmlns:a16="http://schemas.microsoft.com/office/drawing/2014/main" id="{364D8C4C-FC12-4850-AD8A-C4648CB7F2DC}"/>
              </a:ext>
            </a:extLst>
          </p:cNvPr>
          <p:cNvSpPr txBox="1"/>
          <p:nvPr/>
        </p:nvSpPr>
        <p:spPr>
          <a:xfrm>
            <a:off x="87549" y="1489434"/>
            <a:ext cx="5229169" cy="4387420"/>
          </a:xfrm>
          <a:prstGeom prst="rect">
            <a:avLst/>
          </a:prstGeom>
          <a:noFill/>
        </p:spPr>
        <p:txBody>
          <a:bodyPr wrap="square" rtlCol="0">
            <a:spAutoFit/>
          </a:bodyPr>
          <a:lstStyle/>
          <a:p>
            <a:pPr>
              <a:lnSpc>
                <a:spcPct val="150000"/>
              </a:lnSpc>
            </a:pPr>
            <a:r>
              <a:rPr lang="fr-FR" sz="4800" dirty="0">
                <a:latin typeface="Arial" panose="020B0604020202020204" pitchFamily="34" charset="0"/>
                <a:cs typeface="Arial" panose="020B0604020202020204" pitchFamily="34" charset="0"/>
              </a:rPr>
              <a:t>Je command</a:t>
            </a:r>
            <a:r>
              <a:rPr lang="fr-FR" sz="4800" dirty="0">
                <a:solidFill>
                  <a:srgbClr val="FF0000"/>
                </a:solidFill>
                <a:latin typeface="Arial" panose="020B0604020202020204" pitchFamily="34" charset="0"/>
                <a:cs typeface="Arial" panose="020B0604020202020204" pitchFamily="34" charset="0"/>
              </a:rPr>
              <a:t>ais</a:t>
            </a:r>
            <a:r>
              <a:rPr lang="fr-FR" sz="4800" dirty="0">
                <a:latin typeface="Arial" panose="020B0604020202020204" pitchFamily="34" charset="0"/>
                <a:cs typeface="Arial" panose="020B0604020202020204" pitchFamily="34" charset="0"/>
              </a:rPr>
              <a:t>	</a:t>
            </a:r>
          </a:p>
          <a:p>
            <a:pPr>
              <a:lnSpc>
                <a:spcPct val="150000"/>
              </a:lnSpc>
            </a:pPr>
            <a:r>
              <a:rPr lang="fr-FR" sz="4800" dirty="0">
                <a:latin typeface="Arial" panose="020B0604020202020204" pitchFamily="34" charset="0"/>
                <a:cs typeface="Arial" panose="020B0604020202020204" pitchFamily="34" charset="0"/>
              </a:rPr>
              <a:t>Tu command</a:t>
            </a:r>
            <a:r>
              <a:rPr lang="fr-FR" sz="4800" dirty="0">
                <a:solidFill>
                  <a:srgbClr val="FF0000"/>
                </a:solidFill>
                <a:latin typeface="Arial" panose="020B0604020202020204" pitchFamily="34" charset="0"/>
                <a:cs typeface="Arial" panose="020B0604020202020204" pitchFamily="34" charset="0"/>
              </a:rPr>
              <a:t>ais</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Il command</a:t>
            </a:r>
            <a:r>
              <a:rPr lang="fr-FR" sz="4800" dirty="0">
                <a:solidFill>
                  <a:srgbClr val="FF0000"/>
                </a:solidFill>
                <a:latin typeface="Arial" panose="020B0604020202020204" pitchFamily="34" charset="0"/>
                <a:cs typeface="Arial" panose="020B0604020202020204" pitchFamily="34" charset="0"/>
              </a:rPr>
              <a:t>ait</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Elle command</a:t>
            </a:r>
            <a:r>
              <a:rPr lang="fr-FR" sz="4800" dirty="0">
                <a:solidFill>
                  <a:srgbClr val="FF0000"/>
                </a:solidFill>
                <a:latin typeface="Arial" panose="020B0604020202020204" pitchFamily="34" charset="0"/>
                <a:cs typeface="Arial" panose="020B0604020202020204" pitchFamily="34" charset="0"/>
              </a:rPr>
              <a:t>ait</a:t>
            </a:r>
            <a:endParaRPr lang="fr-FR" sz="4800" dirty="0">
              <a:latin typeface="Arial" panose="020B0604020202020204" pitchFamily="34" charset="0"/>
              <a:cs typeface="Arial" panose="020B0604020202020204" pitchFamily="34" charset="0"/>
            </a:endParaRPr>
          </a:p>
        </p:txBody>
      </p:sp>
      <p:sp>
        <p:nvSpPr>
          <p:cNvPr id="7" name="ZoneTexte 6">
            <a:extLst>
              <a:ext uri="{FF2B5EF4-FFF2-40B4-BE49-F238E27FC236}">
                <a16:creationId xmlns:a16="http://schemas.microsoft.com/office/drawing/2014/main" id="{A7830CCE-7353-4005-BAE6-12E88467EA24}"/>
              </a:ext>
            </a:extLst>
          </p:cNvPr>
          <p:cNvSpPr txBox="1"/>
          <p:nvPr/>
        </p:nvSpPr>
        <p:spPr>
          <a:xfrm>
            <a:off x="5448693" y="1489434"/>
            <a:ext cx="6743307" cy="4387420"/>
          </a:xfrm>
          <a:prstGeom prst="rect">
            <a:avLst/>
          </a:prstGeom>
          <a:noFill/>
        </p:spPr>
        <p:txBody>
          <a:bodyPr wrap="square" rtlCol="0">
            <a:spAutoFit/>
          </a:bodyPr>
          <a:lstStyle/>
          <a:p>
            <a:pPr>
              <a:lnSpc>
                <a:spcPct val="150000"/>
              </a:lnSpc>
            </a:pPr>
            <a:r>
              <a:rPr lang="fr-FR" sz="4800" dirty="0">
                <a:latin typeface="Arial" panose="020B0604020202020204" pitchFamily="34" charset="0"/>
                <a:cs typeface="Arial" panose="020B0604020202020204" pitchFamily="34" charset="0"/>
              </a:rPr>
              <a:t>Nous command</a:t>
            </a:r>
            <a:r>
              <a:rPr lang="fr-FR" sz="4800" dirty="0">
                <a:solidFill>
                  <a:srgbClr val="FF0000"/>
                </a:solidFill>
                <a:latin typeface="Arial" panose="020B0604020202020204" pitchFamily="34" charset="0"/>
                <a:cs typeface="Arial" panose="020B0604020202020204" pitchFamily="34" charset="0"/>
              </a:rPr>
              <a:t>ions</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Vous command</a:t>
            </a:r>
            <a:r>
              <a:rPr lang="fr-FR" sz="4800" dirty="0">
                <a:solidFill>
                  <a:srgbClr val="FF0000"/>
                </a:solidFill>
                <a:latin typeface="Arial" panose="020B0604020202020204" pitchFamily="34" charset="0"/>
                <a:cs typeface="Arial" panose="020B0604020202020204" pitchFamily="34" charset="0"/>
              </a:rPr>
              <a:t>iez</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Ils command</a:t>
            </a:r>
            <a:r>
              <a:rPr lang="fr-FR" sz="4800" dirty="0">
                <a:solidFill>
                  <a:srgbClr val="FF0000"/>
                </a:solidFill>
                <a:latin typeface="Arial" panose="020B0604020202020204" pitchFamily="34" charset="0"/>
                <a:cs typeface="Arial" panose="020B0604020202020204" pitchFamily="34" charset="0"/>
              </a:rPr>
              <a:t>aient</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Elles command</a:t>
            </a:r>
            <a:r>
              <a:rPr lang="fr-FR" sz="4800" dirty="0">
                <a:solidFill>
                  <a:srgbClr val="FF0000"/>
                </a:solidFill>
                <a:latin typeface="Arial" panose="020B0604020202020204" pitchFamily="34" charset="0"/>
                <a:cs typeface="Arial" panose="020B0604020202020204" pitchFamily="34" charset="0"/>
              </a:rPr>
              <a:t>aient</a:t>
            </a:r>
            <a:endParaRPr lang="fr-FR"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2913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sp>
        <p:nvSpPr>
          <p:cNvPr id="6" name="ZoneTexte 5">
            <a:extLst>
              <a:ext uri="{FF2B5EF4-FFF2-40B4-BE49-F238E27FC236}">
                <a16:creationId xmlns:a16="http://schemas.microsoft.com/office/drawing/2014/main" id="{DBF7AC14-9BA6-485C-90B3-C53EAF237EE1}"/>
              </a:ext>
            </a:extLst>
          </p:cNvPr>
          <p:cNvSpPr txBox="1"/>
          <p:nvPr/>
        </p:nvSpPr>
        <p:spPr>
          <a:xfrm>
            <a:off x="0" y="1157592"/>
            <a:ext cx="11799651" cy="5370766"/>
          </a:xfrm>
          <a:prstGeom prst="rect">
            <a:avLst/>
          </a:prstGeom>
          <a:noFill/>
        </p:spPr>
        <p:txBody>
          <a:bodyPr wrap="square" rtlCol="0">
            <a:spAutoFit/>
          </a:bodyPr>
          <a:lstStyle/>
          <a:p>
            <a:pPr>
              <a:lnSpc>
                <a:spcPts val="7000"/>
              </a:lnSpc>
            </a:pPr>
            <a:r>
              <a:rPr lang="fr-FR" sz="4000" dirty="0">
                <a:latin typeface="Arial" panose="020B0604020202020204" pitchFamily="34" charset="0"/>
                <a:cs typeface="Arial" panose="020B0604020202020204" pitchFamily="34" charset="0"/>
              </a:rPr>
              <a:t>Le capitaine Jack et son équipage ont découvert une île en forme de rectangle où se trouve un trésor. Ils doivent construire une clôture tout autour de l’ile pour protéger leur trésor des autres pirates. La longueur de l’île est de 120 mètres. La largeur de l’île est de 80 mètres.</a:t>
            </a:r>
            <a:endParaRPr lang="fr-F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639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57BF2-0EF2-0C96-CEB3-7B09A8598A7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6DE889-E65D-61DE-B0FF-45E49F263424}"/>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sp>
        <p:nvSpPr>
          <p:cNvPr id="6" name="ZoneTexte 5">
            <a:extLst>
              <a:ext uri="{FF2B5EF4-FFF2-40B4-BE49-F238E27FC236}">
                <a16:creationId xmlns:a16="http://schemas.microsoft.com/office/drawing/2014/main" id="{B9989E78-1216-EB82-DF42-4AC1E76F01E8}"/>
              </a:ext>
            </a:extLst>
          </p:cNvPr>
          <p:cNvSpPr txBox="1"/>
          <p:nvPr/>
        </p:nvSpPr>
        <p:spPr>
          <a:xfrm>
            <a:off x="0" y="1157592"/>
            <a:ext cx="11799651" cy="5370766"/>
          </a:xfrm>
          <a:prstGeom prst="rect">
            <a:avLst/>
          </a:prstGeom>
          <a:noFill/>
        </p:spPr>
        <p:txBody>
          <a:bodyPr wrap="square" rtlCol="0">
            <a:spAutoFit/>
          </a:bodyPr>
          <a:lstStyle/>
          <a:p>
            <a:pPr marL="742950" indent="-742950">
              <a:lnSpc>
                <a:spcPts val="7000"/>
              </a:lnSpc>
              <a:buAutoNum type="arabicPeriod"/>
            </a:pPr>
            <a:r>
              <a:rPr lang="fr-FR" sz="4000" dirty="0">
                <a:latin typeface="Arial" panose="020B0604020202020204" pitchFamily="34" charset="0"/>
                <a:cs typeface="Arial" panose="020B0604020202020204" pitchFamily="34" charset="0"/>
              </a:rPr>
              <a:t>Si le capitaine Jack veut installer une clôture tout autour de l’île, combien de mètres de clôture lui faudra-t-il ?</a:t>
            </a:r>
          </a:p>
          <a:p>
            <a:pPr marL="514350" indent="-514350">
              <a:lnSpc>
                <a:spcPts val="7000"/>
              </a:lnSpc>
              <a:buAutoNum type="arabicPeriod"/>
            </a:pPr>
            <a:r>
              <a:rPr lang="fr-FR" sz="4000" dirty="0">
                <a:latin typeface="Arial" panose="020B0604020202020204" pitchFamily="34" charset="0"/>
                <a:cs typeface="Arial" panose="020B0604020202020204" pitchFamily="34" charset="0"/>
              </a:rPr>
              <a:t>Si chaque mètre de clôture coûte 5 pièces d’or, combien de pièces d’or le capitaine Jack devra-t-il dépenser pour la clôture ?</a:t>
            </a:r>
            <a:endParaRPr lang="fr-F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8864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 - correction</a:t>
            </a:r>
          </a:p>
        </p:txBody>
      </p:sp>
      <p:sp>
        <p:nvSpPr>
          <p:cNvPr id="6" name="ZoneTexte 5">
            <a:extLst>
              <a:ext uri="{FF2B5EF4-FFF2-40B4-BE49-F238E27FC236}">
                <a16:creationId xmlns:a16="http://schemas.microsoft.com/office/drawing/2014/main" id="{DBF7AC14-9BA6-485C-90B3-C53EAF237EE1}"/>
              </a:ext>
            </a:extLst>
          </p:cNvPr>
          <p:cNvSpPr txBox="1"/>
          <p:nvPr/>
        </p:nvSpPr>
        <p:spPr>
          <a:xfrm>
            <a:off x="2397117"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réfléchis</a:t>
            </a:r>
          </a:p>
        </p:txBody>
      </p:sp>
      <p:cxnSp>
        <p:nvCxnSpPr>
          <p:cNvPr id="4" name="Connecteur droit 3">
            <a:extLst>
              <a:ext uri="{FF2B5EF4-FFF2-40B4-BE49-F238E27FC236}">
                <a16:creationId xmlns:a16="http://schemas.microsoft.com/office/drawing/2014/main" id="{1666831B-D31A-4896-BCDD-EE7A81F2EBED}"/>
              </a:ext>
            </a:extLst>
          </p:cNvPr>
          <p:cNvCxnSpPr>
            <a:cxnSpLocks/>
          </p:cNvCxnSpPr>
          <p:nvPr/>
        </p:nvCxnSpPr>
        <p:spPr>
          <a:xfrm>
            <a:off x="7909089" y="1329179"/>
            <a:ext cx="29642" cy="429884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Légende : encadrée à une bordure 4">
            <a:extLst>
              <a:ext uri="{FF2B5EF4-FFF2-40B4-BE49-F238E27FC236}">
                <a16:creationId xmlns:a16="http://schemas.microsoft.com/office/drawing/2014/main" id="{C9936273-5CC1-4C5F-BC59-5F175E35A6C1}"/>
              </a:ext>
            </a:extLst>
          </p:cNvPr>
          <p:cNvSpPr/>
          <p:nvPr/>
        </p:nvSpPr>
        <p:spPr>
          <a:xfrm>
            <a:off x="8917755" y="1223580"/>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Trace un trait à 7 carreaux du bord</a:t>
            </a:r>
          </a:p>
        </p:txBody>
      </p:sp>
      <p:sp>
        <p:nvSpPr>
          <p:cNvPr id="8" name="ZoneTexte 7">
            <a:extLst>
              <a:ext uri="{FF2B5EF4-FFF2-40B4-BE49-F238E27FC236}">
                <a16:creationId xmlns:a16="http://schemas.microsoft.com/office/drawing/2014/main" id="{969BC81B-97E7-4716-94C6-BB95F3EEE372}"/>
              </a:ext>
            </a:extLst>
          </p:cNvPr>
          <p:cNvSpPr txBox="1"/>
          <p:nvPr/>
        </p:nvSpPr>
        <p:spPr>
          <a:xfrm>
            <a:off x="8601525"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réponds</a:t>
            </a:r>
          </a:p>
        </p:txBody>
      </p:sp>
      <p:sp>
        <p:nvSpPr>
          <p:cNvPr id="9" name="Légende : encadrée à une bordure 8">
            <a:extLst>
              <a:ext uri="{FF2B5EF4-FFF2-40B4-BE49-F238E27FC236}">
                <a16:creationId xmlns:a16="http://schemas.microsoft.com/office/drawing/2014/main" id="{55203FE2-8E62-4F3A-9057-BFF348E2C9A0}"/>
              </a:ext>
            </a:extLst>
          </p:cNvPr>
          <p:cNvSpPr/>
          <p:nvPr/>
        </p:nvSpPr>
        <p:spPr>
          <a:xfrm>
            <a:off x="2380493" y="1583922"/>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Fais une phrase par opération</a:t>
            </a:r>
          </a:p>
        </p:txBody>
      </p:sp>
      <p:sp>
        <p:nvSpPr>
          <p:cNvPr id="10" name="ZoneTexte 9">
            <a:extLst>
              <a:ext uri="{FF2B5EF4-FFF2-40B4-BE49-F238E27FC236}">
                <a16:creationId xmlns:a16="http://schemas.microsoft.com/office/drawing/2014/main" id="{C3DB52F9-A4D0-4F24-A1BD-C964BC1152C3}"/>
              </a:ext>
            </a:extLst>
          </p:cNvPr>
          <p:cNvSpPr txBox="1"/>
          <p:nvPr/>
        </p:nvSpPr>
        <p:spPr>
          <a:xfrm>
            <a:off x="0" y="1924870"/>
            <a:ext cx="7972383"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1. Je calcule le périmètre de l’île :</a:t>
            </a:r>
          </a:p>
        </p:txBody>
      </p:sp>
      <p:sp>
        <p:nvSpPr>
          <p:cNvPr id="11" name="ZoneTexte 10">
            <a:extLst>
              <a:ext uri="{FF2B5EF4-FFF2-40B4-BE49-F238E27FC236}">
                <a16:creationId xmlns:a16="http://schemas.microsoft.com/office/drawing/2014/main" id="{E3C95181-A793-4D17-AA5A-6851920AA729}"/>
              </a:ext>
            </a:extLst>
          </p:cNvPr>
          <p:cNvSpPr txBox="1"/>
          <p:nvPr/>
        </p:nvSpPr>
        <p:spPr>
          <a:xfrm>
            <a:off x="35733" y="2567995"/>
            <a:ext cx="7902998" cy="1938992"/>
          </a:xfrm>
          <a:prstGeom prst="rect">
            <a:avLst/>
          </a:prstGeom>
          <a:noFill/>
        </p:spPr>
        <p:txBody>
          <a:bodyPr wrap="square" rtlCol="0">
            <a:spAutoFit/>
          </a:bodyPr>
          <a:lstStyle/>
          <a:p>
            <a:r>
              <a:rPr lang="fr-FR" sz="4000" b="1" dirty="0">
                <a:latin typeface="Cursive standard" pitchFamily="2" charset="0"/>
                <a:cs typeface="Arial" panose="020B0604020202020204" pitchFamily="34" charset="0"/>
              </a:rPr>
              <a:t>	P</a:t>
            </a:r>
            <a:r>
              <a:rPr lang="fr-FR" sz="4000" dirty="0">
                <a:latin typeface="Arial" panose="020B0604020202020204" pitchFamily="34" charset="0"/>
                <a:cs typeface="Arial" panose="020B0604020202020204" pitchFamily="34" charset="0"/>
              </a:rPr>
              <a:t>(île) = (</a:t>
            </a:r>
            <a:r>
              <a:rPr lang="fr-FR" sz="4000" dirty="0" err="1">
                <a:latin typeface="Arial" panose="020B0604020202020204" pitchFamily="34" charset="0"/>
                <a:cs typeface="Arial" panose="020B0604020202020204" pitchFamily="34" charset="0"/>
              </a:rPr>
              <a:t>L+l</a:t>
            </a:r>
            <a:r>
              <a:rPr lang="fr-FR" sz="4000" dirty="0">
                <a:latin typeface="Arial" panose="020B0604020202020204" pitchFamily="34" charset="0"/>
                <a:cs typeface="Arial" panose="020B0604020202020204" pitchFamily="34" charset="0"/>
              </a:rPr>
              <a:t>)x2</a:t>
            </a:r>
          </a:p>
          <a:p>
            <a:r>
              <a:rPr lang="fr-FR" sz="4000" dirty="0">
                <a:latin typeface="Arial" panose="020B0604020202020204" pitchFamily="34" charset="0"/>
                <a:cs typeface="Arial" panose="020B0604020202020204" pitchFamily="34" charset="0"/>
              </a:rPr>
              <a:t> 		  = (120+80)x2 = 200x2</a:t>
            </a:r>
          </a:p>
          <a:p>
            <a:r>
              <a:rPr lang="fr-FR" sz="4000" dirty="0">
                <a:latin typeface="Arial" panose="020B0604020202020204" pitchFamily="34" charset="0"/>
                <a:cs typeface="Arial" panose="020B0604020202020204" pitchFamily="34" charset="0"/>
              </a:rPr>
              <a:t>		  = 400</a:t>
            </a:r>
          </a:p>
        </p:txBody>
      </p:sp>
      <p:sp>
        <p:nvSpPr>
          <p:cNvPr id="12" name="ZoneTexte 11">
            <a:extLst>
              <a:ext uri="{FF2B5EF4-FFF2-40B4-BE49-F238E27FC236}">
                <a16:creationId xmlns:a16="http://schemas.microsoft.com/office/drawing/2014/main" id="{D67B86E5-E943-467E-85AB-102BB0B95AF3}"/>
              </a:ext>
            </a:extLst>
          </p:cNvPr>
          <p:cNvSpPr txBox="1"/>
          <p:nvPr/>
        </p:nvSpPr>
        <p:spPr>
          <a:xfrm>
            <a:off x="7938731" y="1684996"/>
            <a:ext cx="4132068" cy="901593"/>
          </a:xfrm>
          <a:prstGeom prst="rect">
            <a:avLst/>
          </a:prstGeom>
          <a:noFill/>
        </p:spPr>
        <p:txBody>
          <a:bodyPr wrap="square" rtlCol="0">
            <a:spAutoFit/>
          </a:bodyPr>
          <a:lstStyle/>
          <a:p>
            <a:pPr marL="742950" indent="-742950">
              <a:lnSpc>
                <a:spcPct val="150000"/>
              </a:lnSpc>
              <a:buAutoNum type="arabicPeriod"/>
            </a:pPr>
            <a:r>
              <a:rPr lang="fr-FR" sz="4000" dirty="0">
                <a:latin typeface="Arial" panose="020B0604020202020204" pitchFamily="34" charset="0"/>
                <a:cs typeface="Arial" panose="020B0604020202020204" pitchFamily="34" charset="0"/>
              </a:rPr>
              <a:t>400m</a:t>
            </a:r>
          </a:p>
        </p:txBody>
      </p:sp>
      <p:sp>
        <p:nvSpPr>
          <p:cNvPr id="13" name="ZoneTexte 12">
            <a:extLst>
              <a:ext uri="{FF2B5EF4-FFF2-40B4-BE49-F238E27FC236}">
                <a16:creationId xmlns:a16="http://schemas.microsoft.com/office/drawing/2014/main" id="{3B90060A-7781-4ED8-9D95-A6E941231EF7}"/>
              </a:ext>
            </a:extLst>
          </p:cNvPr>
          <p:cNvSpPr txBox="1"/>
          <p:nvPr/>
        </p:nvSpPr>
        <p:spPr>
          <a:xfrm>
            <a:off x="-8416" y="4274515"/>
            <a:ext cx="7932326" cy="1323439"/>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Je calcule combien il devra dépenser :</a:t>
            </a:r>
          </a:p>
        </p:txBody>
      </p:sp>
      <p:sp>
        <p:nvSpPr>
          <p:cNvPr id="14" name="ZoneTexte 13">
            <a:extLst>
              <a:ext uri="{FF2B5EF4-FFF2-40B4-BE49-F238E27FC236}">
                <a16:creationId xmlns:a16="http://schemas.microsoft.com/office/drawing/2014/main" id="{DD731975-1607-4028-BBB3-6E702BF18EB9}"/>
              </a:ext>
            </a:extLst>
          </p:cNvPr>
          <p:cNvSpPr txBox="1"/>
          <p:nvPr/>
        </p:nvSpPr>
        <p:spPr>
          <a:xfrm>
            <a:off x="-9408" y="5419426"/>
            <a:ext cx="7611883" cy="707886"/>
          </a:xfrm>
          <a:prstGeom prst="rect">
            <a:avLst/>
          </a:prstGeom>
          <a:noFill/>
        </p:spPr>
        <p:txBody>
          <a:bodyPr wrap="square" rtlCol="0">
            <a:spAutoFit/>
          </a:bodyPr>
          <a:lstStyle/>
          <a:p>
            <a:pPr algn="ctr"/>
            <a:r>
              <a:rPr lang="fr-FR" sz="4000" dirty="0">
                <a:latin typeface="Arial" panose="020B0604020202020204" pitchFamily="34" charset="0"/>
                <a:cs typeface="Arial" panose="020B0604020202020204" pitchFamily="34" charset="0"/>
              </a:rPr>
              <a:t>400x5 = 2 000</a:t>
            </a:r>
          </a:p>
        </p:txBody>
      </p:sp>
      <p:sp>
        <p:nvSpPr>
          <p:cNvPr id="15" name="ZoneTexte 14">
            <a:extLst>
              <a:ext uri="{FF2B5EF4-FFF2-40B4-BE49-F238E27FC236}">
                <a16:creationId xmlns:a16="http://schemas.microsoft.com/office/drawing/2014/main" id="{BB90B67E-DD6F-49D0-9ED4-6356C015824C}"/>
              </a:ext>
            </a:extLst>
          </p:cNvPr>
          <p:cNvSpPr txBox="1"/>
          <p:nvPr/>
        </p:nvSpPr>
        <p:spPr>
          <a:xfrm>
            <a:off x="7982880" y="4254312"/>
            <a:ext cx="413206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2 000 pièces</a:t>
            </a:r>
          </a:p>
        </p:txBody>
      </p:sp>
      <p:sp>
        <p:nvSpPr>
          <p:cNvPr id="17" name="Légende : encadrée à une bordure 16">
            <a:extLst>
              <a:ext uri="{FF2B5EF4-FFF2-40B4-BE49-F238E27FC236}">
                <a16:creationId xmlns:a16="http://schemas.microsoft.com/office/drawing/2014/main" id="{3CC99ADD-E71E-4D4A-BB23-30A9297775F3}"/>
              </a:ext>
            </a:extLst>
          </p:cNvPr>
          <p:cNvSpPr/>
          <p:nvPr/>
        </p:nvSpPr>
        <p:spPr>
          <a:xfrm>
            <a:off x="4940431" y="5264541"/>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Rédige une phrase de réponse qui reprend les mots de la question</a:t>
            </a:r>
          </a:p>
        </p:txBody>
      </p:sp>
      <p:sp>
        <p:nvSpPr>
          <p:cNvPr id="18" name="ZoneTexte 17">
            <a:extLst>
              <a:ext uri="{FF2B5EF4-FFF2-40B4-BE49-F238E27FC236}">
                <a16:creationId xmlns:a16="http://schemas.microsoft.com/office/drawing/2014/main" id="{30EEBAD5-9397-457B-97DB-8BCE187800F1}"/>
              </a:ext>
            </a:extLst>
          </p:cNvPr>
          <p:cNvSpPr txBox="1"/>
          <p:nvPr/>
        </p:nvSpPr>
        <p:spPr>
          <a:xfrm>
            <a:off x="-63060" y="6196327"/>
            <a:ext cx="12133859"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Le capitaine Jack devra dépenser 2 000 pièces.</a:t>
            </a:r>
          </a:p>
        </p:txBody>
      </p:sp>
    </p:spTree>
    <p:extLst>
      <p:ext uri="{BB962C8B-B14F-4D97-AF65-F5344CB8AC3E}">
        <p14:creationId xmlns:p14="http://schemas.microsoft.com/office/powerpoint/2010/main" val="298961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17"/>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animBg="1"/>
      <p:bldP spid="5" grpId="1" animBg="1"/>
      <p:bldP spid="8" grpId="0"/>
      <p:bldP spid="9" grpId="0" animBg="1"/>
      <p:bldP spid="9" grpId="1" animBg="1"/>
      <p:bldP spid="10" grpId="0"/>
      <p:bldP spid="11" grpId="0"/>
      <p:bldP spid="12" grpId="0"/>
      <p:bldP spid="13" grpId="0"/>
      <p:bldP spid="14" grpId="0"/>
      <p:bldP spid="15" grpId="0"/>
      <p:bldP spid="17" grpId="0" animBg="1"/>
      <p:bldP spid="17" grpId="1" animBg="1"/>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D5C7E-6A71-093C-694F-48EDE4C37E0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F7FD0F-E588-E680-619C-4867F8797C42}"/>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BFB58DAF-11BA-E35F-8EF0-23A1F2ADB08C}"/>
              </a:ext>
            </a:extLst>
          </p:cNvPr>
          <p:cNvSpPr txBox="1"/>
          <p:nvPr/>
        </p:nvSpPr>
        <p:spPr>
          <a:xfrm>
            <a:off x="112753" y="1122214"/>
            <a:ext cx="5330757" cy="6460230"/>
          </a:xfrm>
          <a:prstGeom prst="rect">
            <a:avLst/>
          </a:prstGeom>
          <a:noFill/>
        </p:spPr>
        <p:txBody>
          <a:bodyPr wrap="square" rtlCol="0">
            <a:spAutoFit/>
          </a:bodyPr>
          <a:lstStyle/>
          <a:p>
            <a:pPr>
              <a:lnSpc>
                <a:spcPct val="150000"/>
              </a:lnSpc>
            </a:pPr>
            <a:r>
              <a:rPr lang="fr-FR" sz="4000" dirty="0"/>
              <a:t>XVIIe</a:t>
            </a:r>
          </a:p>
          <a:p>
            <a:pPr>
              <a:lnSpc>
                <a:spcPct val="150000"/>
              </a:lnSpc>
            </a:pPr>
            <a:r>
              <a:rPr lang="fr-FR" sz="4000" dirty="0">
                <a:solidFill>
                  <a:schemeClr val="accent2">
                    <a:lumMod val="50000"/>
                  </a:schemeClr>
                </a:solidFill>
              </a:rPr>
              <a:t>célèbre (adj)</a:t>
            </a:r>
          </a:p>
          <a:p>
            <a:pPr>
              <a:lnSpc>
                <a:spcPct val="150000"/>
              </a:lnSpc>
            </a:pPr>
            <a:r>
              <a:rPr lang="fr-FR" sz="4000" dirty="0"/>
              <a:t>en raison de</a:t>
            </a:r>
          </a:p>
          <a:p>
            <a:pPr>
              <a:lnSpc>
                <a:spcPct val="150000"/>
              </a:lnSpc>
            </a:pPr>
            <a:r>
              <a:rPr lang="fr-FR" sz="4000" dirty="0">
                <a:solidFill>
                  <a:schemeClr val="accent2">
                    <a:lumMod val="50000"/>
                  </a:schemeClr>
                </a:solidFill>
              </a:rPr>
              <a:t>spectaculaire (adj)</a:t>
            </a:r>
          </a:p>
          <a:p>
            <a:pPr>
              <a:lnSpc>
                <a:spcPct val="150000"/>
              </a:lnSpc>
            </a:pPr>
            <a:r>
              <a:rPr lang="fr-FR" sz="4000" dirty="0">
                <a:solidFill>
                  <a:srgbClr val="FF0000"/>
                </a:solidFill>
              </a:rPr>
              <a:t>commander (v1) </a:t>
            </a:r>
          </a:p>
          <a:p>
            <a:pPr>
              <a:lnSpc>
                <a:spcPct val="150000"/>
              </a:lnSpc>
            </a:pPr>
            <a:r>
              <a:rPr lang="fr-FR" sz="4000" dirty="0">
                <a:solidFill>
                  <a:srgbClr val="0070C0"/>
                </a:solidFill>
              </a:rPr>
              <a:t>la détermination (</a:t>
            </a:r>
            <a:r>
              <a:rPr lang="fr-FR" sz="4000" dirty="0" err="1">
                <a:solidFill>
                  <a:srgbClr val="0070C0"/>
                </a:solidFill>
              </a:rPr>
              <a:t>nc</a:t>
            </a:r>
            <a:r>
              <a:rPr lang="fr-FR" sz="4000" dirty="0">
                <a:solidFill>
                  <a:srgbClr val="0070C0"/>
                </a:solidFill>
              </a:rPr>
              <a:t>)</a:t>
            </a:r>
          </a:p>
          <a:p>
            <a:pPr>
              <a:lnSpc>
                <a:spcPct val="150000"/>
              </a:lnSpc>
            </a:pPr>
            <a:endParaRPr lang="fr-FR" sz="4000" dirty="0">
              <a:solidFill>
                <a:schemeClr val="accent2">
                  <a:lumMod val="50000"/>
                </a:schemeClr>
              </a:solidFill>
            </a:endParaRPr>
          </a:p>
        </p:txBody>
      </p:sp>
      <p:sp>
        <p:nvSpPr>
          <p:cNvPr id="6" name="ZoneTexte 5">
            <a:extLst>
              <a:ext uri="{FF2B5EF4-FFF2-40B4-BE49-F238E27FC236}">
                <a16:creationId xmlns:a16="http://schemas.microsoft.com/office/drawing/2014/main" id="{219CC265-AB03-992D-8A49-7608ABE1769F}"/>
              </a:ext>
            </a:extLst>
          </p:cNvPr>
          <p:cNvSpPr txBox="1"/>
          <p:nvPr/>
        </p:nvSpPr>
        <p:spPr>
          <a:xfrm>
            <a:off x="6748490" y="1342416"/>
            <a:ext cx="5330757" cy="5421484"/>
          </a:xfrm>
          <a:prstGeom prst="rect">
            <a:avLst/>
          </a:prstGeom>
          <a:noFill/>
        </p:spPr>
        <p:txBody>
          <a:bodyPr wrap="square" rtlCol="0">
            <a:spAutoFit/>
          </a:bodyPr>
          <a:lstStyle/>
          <a:p>
            <a:pPr>
              <a:lnSpc>
                <a:spcPts val="6000"/>
              </a:lnSpc>
            </a:pPr>
            <a:r>
              <a:rPr lang="fr-FR" sz="4000" dirty="0">
                <a:solidFill>
                  <a:schemeClr val="accent2">
                    <a:lumMod val="50000"/>
                  </a:schemeClr>
                </a:solidFill>
              </a:rPr>
              <a:t>redoutable (adj) </a:t>
            </a:r>
          </a:p>
          <a:p>
            <a:pPr>
              <a:lnSpc>
                <a:spcPts val="6000"/>
              </a:lnSpc>
            </a:pPr>
            <a:r>
              <a:rPr lang="fr-FR" sz="4000" dirty="0">
                <a:solidFill>
                  <a:srgbClr val="FF0000"/>
                </a:solidFill>
              </a:rPr>
              <a:t>défier (v1)</a:t>
            </a:r>
          </a:p>
          <a:p>
            <a:pPr>
              <a:lnSpc>
                <a:spcPts val="6000"/>
              </a:lnSpc>
            </a:pPr>
            <a:r>
              <a:rPr lang="fr-FR" sz="4000" dirty="0">
                <a:solidFill>
                  <a:srgbClr val="0070C0"/>
                </a:solidFill>
              </a:rPr>
              <a:t>sa bravoure (</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0070C0"/>
                </a:solidFill>
              </a:rPr>
              <a:t>les Caraïbes (</a:t>
            </a:r>
            <a:r>
              <a:rPr lang="fr-FR" sz="4000" dirty="0" err="1">
                <a:solidFill>
                  <a:srgbClr val="0070C0"/>
                </a:solidFill>
              </a:rPr>
              <a:t>np</a:t>
            </a:r>
            <a:r>
              <a:rPr lang="fr-FR" sz="4000" dirty="0">
                <a:solidFill>
                  <a:srgbClr val="0070C0"/>
                </a:solidFill>
              </a:rPr>
              <a:t>)</a:t>
            </a:r>
          </a:p>
          <a:p>
            <a:pPr>
              <a:lnSpc>
                <a:spcPts val="6000"/>
              </a:lnSpc>
            </a:pPr>
            <a:r>
              <a:rPr lang="fr-FR" sz="4000" dirty="0">
                <a:solidFill>
                  <a:schemeClr val="accent1"/>
                </a:solidFill>
              </a:rPr>
              <a:t>la crainte (nc)</a:t>
            </a:r>
          </a:p>
          <a:p>
            <a:pPr>
              <a:lnSpc>
                <a:spcPts val="6000"/>
              </a:lnSpc>
            </a:pPr>
            <a:r>
              <a:rPr lang="fr-FR" sz="4000" dirty="0">
                <a:solidFill>
                  <a:srgbClr val="0070C0"/>
                </a:solidFill>
              </a:rPr>
              <a:t>le respect (</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FF0000"/>
                </a:solidFill>
              </a:rPr>
              <a:t>fasciner (v1)</a:t>
            </a:r>
          </a:p>
        </p:txBody>
      </p:sp>
    </p:spTree>
    <p:extLst>
      <p:ext uri="{BB962C8B-B14F-4D97-AF65-F5344CB8AC3E}">
        <p14:creationId xmlns:p14="http://schemas.microsoft.com/office/powerpoint/2010/main" val="22485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Transposition</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71300" y="1529224"/>
            <a:ext cx="11994204" cy="920252"/>
          </a:xfrm>
          <a:prstGeom prst="rect">
            <a:avLst/>
          </a:prstGeom>
          <a:noFill/>
        </p:spPr>
        <p:txBody>
          <a:bodyPr wrap="square" rtlCol="0">
            <a:spAutoFit/>
          </a:bodyPr>
          <a:lstStyle/>
          <a:p>
            <a:pPr>
              <a:lnSpc>
                <a:spcPct val="150000"/>
              </a:lnSpc>
            </a:pPr>
            <a:r>
              <a:rPr lang="fr-FR" sz="4000" dirty="0"/>
              <a:t>Elle </a:t>
            </a:r>
            <a:r>
              <a:rPr lang="fr-FR" sz="4000" dirty="0">
                <a:solidFill>
                  <a:srgbClr val="FF0000"/>
                </a:solidFill>
              </a:rPr>
              <a:t>gagne</a:t>
            </a:r>
            <a:r>
              <a:rPr lang="fr-FR" sz="4000" dirty="0"/>
              <a:t> son surnom en défiant son ennemi en duel.</a:t>
            </a:r>
          </a:p>
        </p:txBody>
      </p:sp>
      <p:sp>
        <p:nvSpPr>
          <p:cNvPr id="3" name="ZoneTexte 2">
            <a:extLst>
              <a:ext uri="{FF2B5EF4-FFF2-40B4-BE49-F238E27FC236}">
                <a16:creationId xmlns:a16="http://schemas.microsoft.com/office/drawing/2014/main" id="{38EE40D8-6217-FE1B-7DED-A9A477F1A451}"/>
              </a:ext>
            </a:extLst>
          </p:cNvPr>
          <p:cNvSpPr txBox="1"/>
          <p:nvPr/>
        </p:nvSpPr>
        <p:spPr>
          <a:xfrm>
            <a:off x="-26496" y="2847671"/>
            <a:ext cx="12192000" cy="1843582"/>
          </a:xfrm>
          <a:prstGeom prst="rect">
            <a:avLst/>
          </a:prstGeom>
          <a:noFill/>
        </p:spPr>
        <p:txBody>
          <a:bodyPr wrap="square" rtlCol="0">
            <a:spAutoFit/>
          </a:bodyPr>
          <a:lstStyle/>
          <a:p>
            <a:pPr algn="ctr">
              <a:lnSpc>
                <a:spcPct val="150000"/>
              </a:lnSpc>
            </a:pPr>
            <a:r>
              <a:rPr lang="fr-FR" sz="4000" dirty="0"/>
              <a:t>Transforme cette phrase en conjuguant le verbe au passé composé.</a:t>
            </a:r>
          </a:p>
        </p:txBody>
      </p:sp>
      <p:sp>
        <p:nvSpPr>
          <p:cNvPr id="6" name="ZoneTexte 5">
            <a:extLst>
              <a:ext uri="{FF2B5EF4-FFF2-40B4-BE49-F238E27FC236}">
                <a16:creationId xmlns:a16="http://schemas.microsoft.com/office/drawing/2014/main" id="{9EF12C77-6910-4063-A47B-0159F855DD5B}"/>
              </a:ext>
            </a:extLst>
          </p:cNvPr>
          <p:cNvSpPr txBox="1"/>
          <p:nvPr/>
        </p:nvSpPr>
        <p:spPr>
          <a:xfrm>
            <a:off x="0" y="4691253"/>
            <a:ext cx="12192000" cy="1085810"/>
          </a:xfrm>
          <a:prstGeom prst="rect">
            <a:avLst/>
          </a:prstGeom>
          <a:noFill/>
        </p:spPr>
        <p:txBody>
          <a:bodyPr wrap="square" rtlCol="0">
            <a:spAutoFit/>
          </a:bodyPr>
          <a:lstStyle/>
          <a:p>
            <a:pPr algn="ctr">
              <a:lnSpc>
                <a:spcPct val="150000"/>
              </a:lnSpc>
            </a:pPr>
            <a:r>
              <a:rPr lang="fr-FR" sz="4000" dirty="0"/>
              <a:t>Elle </a:t>
            </a:r>
            <a:r>
              <a:rPr lang="fr-FR" sz="4800" b="1" dirty="0">
                <a:solidFill>
                  <a:srgbClr val="FF0000"/>
                </a:solidFill>
              </a:rPr>
              <a:t>a gagné </a:t>
            </a:r>
            <a:r>
              <a:rPr lang="fr-FR" sz="4000" dirty="0"/>
              <a:t>son surnom en défiant son ennemi en duel.</a:t>
            </a:r>
          </a:p>
        </p:txBody>
      </p:sp>
      <p:sp>
        <p:nvSpPr>
          <p:cNvPr id="12" name="Rectangle 11">
            <a:extLst>
              <a:ext uri="{FF2B5EF4-FFF2-40B4-BE49-F238E27FC236}">
                <a16:creationId xmlns:a16="http://schemas.microsoft.com/office/drawing/2014/main" id="{34097395-B1EC-4F8D-8499-C99A847399E9}"/>
              </a:ext>
            </a:extLst>
          </p:cNvPr>
          <p:cNvSpPr/>
          <p:nvPr/>
        </p:nvSpPr>
        <p:spPr>
          <a:xfrm>
            <a:off x="2131682" y="2364642"/>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Ellipse 12">
            <a:extLst>
              <a:ext uri="{FF2B5EF4-FFF2-40B4-BE49-F238E27FC236}">
                <a16:creationId xmlns:a16="http://schemas.microsoft.com/office/drawing/2014/main" id="{ABD0DE70-5A27-47A2-94FF-36B8FDE93BF3}"/>
              </a:ext>
            </a:extLst>
          </p:cNvPr>
          <p:cNvSpPr/>
          <p:nvPr/>
        </p:nvSpPr>
        <p:spPr>
          <a:xfrm>
            <a:off x="9393589" y="236464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Triangle isocèle 16">
            <a:extLst>
              <a:ext uri="{FF2B5EF4-FFF2-40B4-BE49-F238E27FC236}">
                <a16:creationId xmlns:a16="http://schemas.microsoft.com/office/drawing/2014/main" id="{812DEC5E-6AB1-4056-BFE6-DD454B2A0441}"/>
              </a:ext>
            </a:extLst>
          </p:cNvPr>
          <p:cNvSpPr/>
          <p:nvPr/>
        </p:nvSpPr>
        <p:spPr>
          <a:xfrm>
            <a:off x="7517968" y="2357063"/>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llipse 9">
            <a:extLst>
              <a:ext uri="{FF2B5EF4-FFF2-40B4-BE49-F238E27FC236}">
                <a16:creationId xmlns:a16="http://schemas.microsoft.com/office/drawing/2014/main" id="{44531C2E-0670-4FF4-9F86-D86B6FC53C85}"/>
              </a:ext>
            </a:extLst>
          </p:cNvPr>
          <p:cNvSpPr/>
          <p:nvPr/>
        </p:nvSpPr>
        <p:spPr>
          <a:xfrm>
            <a:off x="4588174" y="236464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DAD80278-8F76-4F58-82AA-57EA0B9A640C}"/>
              </a:ext>
            </a:extLst>
          </p:cNvPr>
          <p:cNvSpPr/>
          <p:nvPr/>
        </p:nvSpPr>
        <p:spPr>
          <a:xfrm>
            <a:off x="6745075" y="2357063"/>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llipse 4">
            <a:extLst>
              <a:ext uri="{FF2B5EF4-FFF2-40B4-BE49-F238E27FC236}">
                <a16:creationId xmlns:a16="http://schemas.microsoft.com/office/drawing/2014/main" id="{8E312CD7-A8C6-7C22-95B7-D7B687A663A0}"/>
              </a:ext>
            </a:extLst>
          </p:cNvPr>
          <p:cNvSpPr/>
          <p:nvPr/>
        </p:nvSpPr>
        <p:spPr>
          <a:xfrm>
            <a:off x="11103840" y="235706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75007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6" grpId="0"/>
      <p:bldP spid="12" grpId="0" animBg="1"/>
      <p:bldP spid="13" grpId="0" animBg="1"/>
      <p:bldP spid="17" grpId="0" animBg="1"/>
      <p:bldP spid="10" grpId="0" animBg="1"/>
      <p:bldP spid="11"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Analyse grammaticale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87549" y="1434700"/>
            <a:ext cx="11994204" cy="1843582"/>
          </a:xfrm>
          <a:prstGeom prst="rect">
            <a:avLst/>
          </a:prstGeom>
          <a:noFill/>
        </p:spPr>
        <p:txBody>
          <a:bodyPr wrap="square" rtlCol="0">
            <a:spAutoFit/>
          </a:bodyPr>
          <a:lstStyle/>
          <a:p>
            <a:pPr>
              <a:lnSpc>
                <a:spcPct val="150000"/>
              </a:lnSpc>
            </a:pPr>
            <a:r>
              <a:rPr lang="fr-FR" sz="4000" dirty="0"/>
              <a:t>La légende de ces femmes puissantes et redoutées sur les mers continue de fasciner.</a:t>
            </a:r>
          </a:p>
        </p:txBody>
      </p:sp>
      <p:sp>
        <p:nvSpPr>
          <p:cNvPr id="5" name="Rectangle : coins arrondis 4">
            <a:extLst>
              <a:ext uri="{FF2B5EF4-FFF2-40B4-BE49-F238E27FC236}">
                <a16:creationId xmlns:a16="http://schemas.microsoft.com/office/drawing/2014/main" id="{6CFE4771-70A8-7482-CA5B-7660A396A49B}"/>
              </a:ext>
            </a:extLst>
          </p:cNvPr>
          <p:cNvSpPr/>
          <p:nvPr/>
        </p:nvSpPr>
        <p:spPr>
          <a:xfrm flipH="1">
            <a:off x="3092211" y="1791657"/>
            <a:ext cx="738440"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8" name="Rectangle : coins arrondis 7">
            <a:extLst>
              <a:ext uri="{FF2B5EF4-FFF2-40B4-BE49-F238E27FC236}">
                <a16:creationId xmlns:a16="http://schemas.microsoft.com/office/drawing/2014/main" id="{CFDB3655-F691-A299-D606-8781318D547D}"/>
              </a:ext>
            </a:extLst>
          </p:cNvPr>
          <p:cNvSpPr/>
          <p:nvPr/>
        </p:nvSpPr>
        <p:spPr>
          <a:xfrm>
            <a:off x="845575" y="2648932"/>
            <a:ext cx="1094048"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9" name="Rectangle : coins arrondis 8">
            <a:extLst>
              <a:ext uri="{FF2B5EF4-FFF2-40B4-BE49-F238E27FC236}">
                <a16:creationId xmlns:a16="http://schemas.microsoft.com/office/drawing/2014/main" id="{F8D62D9B-D13C-D905-C076-A83DD4A06719}"/>
              </a:ext>
            </a:extLst>
          </p:cNvPr>
          <p:cNvSpPr/>
          <p:nvPr/>
        </p:nvSpPr>
        <p:spPr>
          <a:xfrm flipH="1">
            <a:off x="7944464" y="1842298"/>
            <a:ext cx="521109" cy="472343"/>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10" name="ZoneTexte 9">
            <a:extLst>
              <a:ext uri="{FF2B5EF4-FFF2-40B4-BE49-F238E27FC236}">
                <a16:creationId xmlns:a16="http://schemas.microsoft.com/office/drawing/2014/main" id="{36F6676E-22F7-7390-F5E8-D7FB83C316E5}"/>
              </a:ext>
            </a:extLst>
          </p:cNvPr>
          <p:cNvSpPr txBox="1"/>
          <p:nvPr/>
        </p:nvSpPr>
        <p:spPr>
          <a:xfrm>
            <a:off x="0" y="3616128"/>
            <a:ext cx="11994204" cy="920252"/>
          </a:xfrm>
          <a:prstGeom prst="rect">
            <a:avLst/>
          </a:prstGeom>
          <a:noFill/>
        </p:spPr>
        <p:txBody>
          <a:bodyPr wrap="square" rtlCol="0">
            <a:spAutoFit/>
          </a:bodyPr>
          <a:lstStyle/>
          <a:p>
            <a:pPr>
              <a:lnSpc>
                <a:spcPct val="150000"/>
              </a:lnSpc>
            </a:pPr>
            <a:r>
              <a:rPr lang="fr-FR" sz="4000" dirty="0">
                <a:solidFill>
                  <a:srgbClr val="00B050"/>
                </a:solidFill>
              </a:rPr>
              <a:t>ces</a:t>
            </a:r>
            <a:r>
              <a:rPr lang="fr-FR" sz="4000" dirty="0">
                <a:solidFill>
                  <a:srgbClr val="FF0000"/>
                </a:solidFill>
              </a:rPr>
              <a:t> </a:t>
            </a:r>
            <a:r>
              <a:rPr lang="fr-FR" sz="3800" dirty="0"/>
              <a:t>: déterminant démonstratif, féminin, pluriel</a:t>
            </a:r>
          </a:p>
        </p:txBody>
      </p:sp>
      <p:sp>
        <p:nvSpPr>
          <p:cNvPr id="11" name="ZoneTexte 10">
            <a:extLst>
              <a:ext uri="{FF2B5EF4-FFF2-40B4-BE49-F238E27FC236}">
                <a16:creationId xmlns:a16="http://schemas.microsoft.com/office/drawing/2014/main" id="{9286D97A-0341-2B31-B5B9-532A34EB5DAA}"/>
              </a:ext>
            </a:extLst>
          </p:cNvPr>
          <p:cNvSpPr txBox="1"/>
          <p:nvPr/>
        </p:nvSpPr>
        <p:spPr>
          <a:xfrm>
            <a:off x="-40068" y="4791552"/>
            <a:ext cx="11712031" cy="707886"/>
          </a:xfrm>
          <a:prstGeom prst="rect">
            <a:avLst/>
          </a:prstGeom>
          <a:noFill/>
        </p:spPr>
        <p:txBody>
          <a:bodyPr wrap="square" rtlCol="0">
            <a:spAutoFit/>
          </a:bodyPr>
          <a:lstStyle/>
          <a:p>
            <a:r>
              <a:rPr lang="fr-FR" sz="4000" dirty="0">
                <a:solidFill>
                  <a:schemeClr val="accent2"/>
                </a:solidFill>
              </a:rPr>
              <a:t>et</a:t>
            </a:r>
            <a:r>
              <a:rPr lang="fr-FR" sz="4000" dirty="0">
                <a:solidFill>
                  <a:srgbClr val="FF0000"/>
                </a:solidFill>
              </a:rPr>
              <a:t> </a:t>
            </a:r>
            <a:r>
              <a:rPr lang="fr-FR" sz="4000" dirty="0"/>
              <a:t>: conjonction de coordination, invariable</a:t>
            </a:r>
          </a:p>
        </p:txBody>
      </p:sp>
      <p:sp>
        <p:nvSpPr>
          <p:cNvPr id="12" name="ZoneTexte 11">
            <a:extLst>
              <a:ext uri="{FF2B5EF4-FFF2-40B4-BE49-F238E27FC236}">
                <a16:creationId xmlns:a16="http://schemas.microsoft.com/office/drawing/2014/main" id="{3ACAA1A9-97A6-3B3C-24EE-BD4A8C87568A}"/>
              </a:ext>
            </a:extLst>
          </p:cNvPr>
          <p:cNvSpPr txBox="1"/>
          <p:nvPr/>
        </p:nvSpPr>
        <p:spPr>
          <a:xfrm>
            <a:off x="0" y="5606729"/>
            <a:ext cx="11994204" cy="920252"/>
          </a:xfrm>
          <a:prstGeom prst="rect">
            <a:avLst/>
          </a:prstGeom>
          <a:noFill/>
        </p:spPr>
        <p:txBody>
          <a:bodyPr wrap="square" rtlCol="0">
            <a:spAutoFit/>
          </a:bodyPr>
          <a:lstStyle/>
          <a:p>
            <a:pPr>
              <a:lnSpc>
                <a:spcPct val="150000"/>
              </a:lnSpc>
            </a:pPr>
            <a:r>
              <a:rPr lang="fr-FR" sz="4000" dirty="0">
                <a:solidFill>
                  <a:srgbClr val="0070C0"/>
                </a:solidFill>
              </a:rPr>
              <a:t>mers </a:t>
            </a:r>
            <a:r>
              <a:rPr lang="fr-FR" sz="4000" dirty="0"/>
              <a:t>: nom commun, féminin, pluriel</a:t>
            </a:r>
          </a:p>
        </p:txBody>
      </p:sp>
      <p:sp>
        <p:nvSpPr>
          <p:cNvPr id="7" name="Ellipse 6">
            <a:extLst>
              <a:ext uri="{FF2B5EF4-FFF2-40B4-BE49-F238E27FC236}">
                <a16:creationId xmlns:a16="http://schemas.microsoft.com/office/drawing/2014/main" id="{3E03D5AF-8517-97F8-3E66-E78BC2E6EAA9}"/>
              </a:ext>
            </a:extLst>
          </p:cNvPr>
          <p:cNvSpPr/>
          <p:nvPr/>
        </p:nvSpPr>
        <p:spPr>
          <a:xfrm>
            <a:off x="1693790" y="315188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Rectangle 21">
            <a:extLst>
              <a:ext uri="{FF2B5EF4-FFF2-40B4-BE49-F238E27FC236}">
                <a16:creationId xmlns:a16="http://schemas.microsoft.com/office/drawing/2014/main" id="{D528597B-455D-4C70-85D6-9719A71E5400}"/>
              </a:ext>
            </a:extLst>
          </p:cNvPr>
          <p:cNvSpPr/>
          <p:nvPr/>
        </p:nvSpPr>
        <p:spPr>
          <a:xfrm>
            <a:off x="3634426" y="3147102"/>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Ellipse 18">
            <a:extLst>
              <a:ext uri="{FF2B5EF4-FFF2-40B4-BE49-F238E27FC236}">
                <a16:creationId xmlns:a16="http://schemas.microsoft.com/office/drawing/2014/main" id="{42D16483-AD08-450D-94D0-9FC159D8AD6D}"/>
              </a:ext>
            </a:extLst>
          </p:cNvPr>
          <p:cNvSpPr/>
          <p:nvPr/>
        </p:nvSpPr>
        <p:spPr>
          <a:xfrm>
            <a:off x="7655932" y="222207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riangle isocèle 14">
            <a:extLst>
              <a:ext uri="{FF2B5EF4-FFF2-40B4-BE49-F238E27FC236}">
                <a16:creationId xmlns:a16="http://schemas.microsoft.com/office/drawing/2014/main" id="{EC395C9B-D010-46B2-8AB1-8CA69653A874}"/>
              </a:ext>
            </a:extLst>
          </p:cNvPr>
          <p:cNvSpPr/>
          <p:nvPr/>
        </p:nvSpPr>
        <p:spPr>
          <a:xfrm>
            <a:off x="3378746" y="222207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Ellipse 16">
            <a:extLst>
              <a:ext uri="{FF2B5EF4-FFF2-40B4-BE49-F238E27FC236}">
                <a16:creationId xmlns:a16="http://schemas.microsoft.com/office/drawing/2014/main" id="{BA6A5341-40C2-4046-BBCA-CB8181087B79}"/>
              </a:ext>
            </a:extLst>
          </p:cNvPr>
          <p:cNvSpPr/>
          <p:nvPr/>
        </p:nvSpPr>
        <p:spPr>
          <a:xfrm>
            <a:off x="5390686" y="222207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Ellipse 19">
            <a:extLst>
              <a:ext uri="{FF2B5EF4-FFF2-40B4-BE49-F238E27FC236}">
                <a16:creationId xmlns:a16="http://schemas.microsoft.com/office/drawing/2014/main" id="{E186DE2A-B79B-48FF-A4AF-8985DE7A33AB}"/>
              </a:ext>
            </a:extLst>
          </p:cNvPr>
          <p:cNvSpPr/>
          <p:nvPr/>
        </p:nvSpPr>
        <p:spPr>
          <a:xfrm>
            <a:off x="10291340" y="221975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llipse 20">
            <a:extLst>
              <a:ext uri="{FF2B5EF4-FFF2-40B4-BE49-F238E27FC236}">
                <a16:creationId xmlns:a16="http://schemas.microsoft.com/office/drawing/2014/main" id="{D76D5B93-3534-45FD-9206-ED81E2A29367}"/>
              </a:ext>
            </a:extLst>
          </p:cNvPr>
          <p:cNvSpPr/>
          <p:nvPr/>
        </p:nvSpPr>
        <p:spPr>
          <a:xfrm>
            <a:off x="2143729" y="222207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A4DA2F40-70BE-96D9-7B57-4468271CF529}"/>
              </a:ext>
            </a:extLst>
          </p:cNvPr>
          <p:cNvSpPr/>
          <p:nvPr/>
        </p:nvSpPr>
        <p:spPr>
          <a:xfrm>
            <a:off x="5838302" y="3147102"/>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Triangle isocèle 5">
            <a:extLst>
              <a:ext uri="{FF2B5EF4-FFF2-40B4-BE49-F238E27FC236}">
                <a16:creationId xmlns:a16="http://schemas.microsoft.com/office/drawing/2014/main" id="{00FC180E-6004-724A-AA4F-60DE2552E1E1}"/>
              </a:ext>
            </a:extLst>
          </p:cNvPr>
          <p:cNvSpPr/>
          <p:nvPr/>
        </p:nvSpPr>
        <p:spPr>
          <a:xfrm>
            <a:off x="8146318" y="2219755"/>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22332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animBg="1"/>
      <p:bldP spid="8" grpId="0" animBg="1"/>
      <p:bldP spid="9" grpId="0" animBg="1"/>
      <p:bldP spid="10" grpId="0"/>
      <p:bldP spid="11" grpId="0"/>
      <p:bldP spid="12" grpId="0"/>
      <p:bldP spid="7" grpId="0" animBg="1"/>
      <p:bldP spid="22" grpId="0" animBg="1"/>
      <p:bldP spid="19" grpId="0" animBg="1"/>
      <p:bldP spid="15" grpId="0" animBg="1"/>
      <p:bldP spid="17" grpId="0" animBg="1"/>
      <p:bldP spid="20" grpId="0" animBg="1"/>
      <p:bldP spid="21" grpId="0" animBg="1"/>
      <p:bldP spid="3"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fr-FR" dirty="0"/>
              <a:t>Conjugue le verbe « </a:t>
            </a:r>
            <a:r>
              <a:rPr lang="fr-FR" dirty="0">
                <a:solidFill>
                  <a:srgbClr val="002060"/>
                </a:solidFill>
              </a:rPr>
              <a:t>pouvoir</a:t>
            </a:r>
            <a:r>
              <a:rPr lang="fr-FR" dirty="0"/>
              <a:t> » à l’imparfait de l’indicatif.</a:t>
            </a:r>
          </a:p>
        </p:txBody>
      </p:sp>
      <p:sp>
        <p:nvSpPr>
          <p:cNvPr id="5" name="ZoneTexte 4">
            <a:extLst>
              <a:ext uri="{FF2B5EF4-FFF2-40B4-BE49-F238E27FC236}">
                <a16:creationId xmlns:a16="http://schemas.microsoft.com/office/drawing/2014/main" id="{2935AB39-377A-43FB-BAEA-C7AFC65303C0}"/>
              </a:ext>
            </a:extLst>
          </p:cNvPr>
          <p:cNvSpPr txBox="1"/>
          <p:nvPr/>
        </p:nvSpPr>
        <p:spPr>
          <a:xfrm>
            <a:off x="87549" y="1489434"/>
            <a:ext cx="5229169" cy="4387420"/>
          </a:xfrm>
          <a:prstGeom prst="rect">
            <a:avLst/>
          </a:prstGeom>
          <a:noFill/>
        </p:spPr>
        <p:txBody>
          <a:bodyPr wrap="square" rtlCol="0">
            <a:spAutoFit/>
          </a:bodyPr>
          <a:lstStyle/>
          <a:p>
            <a:pPr>
              <a:lnSpc>
                <a:spcPct val="150000"/>
              </a:lnSpc>
            </a:pPr>
            <a:r>
              <a:rPr lang="fr-FR" sz="4800" dirty="0">
                <a:latin typeface="Arial" panose="020B0604020202020204" pitchFamily="34" charset="0"/>
                <a:cs typeface="Arial" panose="020B0604020202020204" pitchFamily="34" charset="0"/>
              </a:rPr>
              <a:t>Je pouv</a:t>
            </a:r>
            <a:r>
              <a:rPr lang="fr-FR" sz="4800" b="1" u="sng" dirty="0">
                <a:solidFill>
                  <a:srgbClr val="FF0000"/>
                </a:solidFill>
                <a:latin typeface="Arial" panose="020B0604020202020204" pitchFamily="34" charset="0"/>
                <a:cs typeface="Arial" panose="020B0604020202020204" pitchFamily="34" charset="0"/>
              </a:rPr>
              <a:t>ais</a:t>
            </a:r>
          </a:p>
          <a:p>
            <a:pPr>
              <a:lnSpc>
                <a:spcPct val="150000"/>
              </a:lnSpc>
            </a:pPr>
            <a:r>
              <a:rPr lang="fr-FR" sz="4800" dirty="0">
                <a:latin typeface="Arial" panose="020B0604020202020204" pitchFamily="34" charset="0"/>
                <a:cs typeface="Arial" panose="020B0604020202020204" pitchFamily="34" charset="0"/>
              </a:rPr>
              <a:t>Tu pouv</a:t>
            </a:r>
            <a:r>
              <a:rPr lang="fr-FR" sz="4800" b="1" u="sng" dirty="0">
                <a:solidFill>
                  <a:srgbClr val="FF0000"/>
                </a:solidFill>
                <a:latin typeface="Arial" panose="020B0604020202020204" pitchFamily="34" charset="0"/>
                <a:cs typeface="Arial" panose="020B0604020202020204" pitchFamily="34" charset="0"/>
              </a:rPr>
              <a:t>ais</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Il pouv</a:t>
            </a:r>
            <a:r>
              <a:rPr lang="fr-FR" sz="4800" b="1" u="sng" dirty="0">
                <a:solidFill>
                  <a:srgbClr val="FF0000"/>
                </a:solidFill>
                <a:latin typeface="Arial" panose="020B0604020202020204" pitchFamily="34" charset="0"/>
                <a:cs typeface="Arial" panose="020B0604020202020204" pitchFamily="34" charset="0"/>
              </a:rPr>
              <a:t>ait</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Elle pouv</a:t>
            </a:r>
            <a:r>
              <a:rPr lang="fr-FR" sz="4800" b="1" u="sng" dirty="0">
                <a:solidFill>
                  <a:srgbClr val="FF0000"/>
                </a:solidFill>
                <a:latin typeface="Arial" panose="020B0604020202020204" pitchFamily="34" charset="0"/>
                <a:cs typeface="Arial" panose="020B0604020202020204" pitchFamily="34" charset="0"/>
              </a:rPr>
              <a:t>ait</a:t>
            </a:r>
            <a:endParaRPr lang="fr-FR" sz="4800" dirty="0">
              <a:latin typeface="Arial" panose="020B0604020202020204" pitchFamily="34" charset="0"/>
              <a:cs typeface="Arial" panose="020B0604020202020204" pitchFamily="34" charset="0"/>
            </a:endParaRPr>
          </a:p>
        </p:txBody>
      </p:sp>
      <p:sp>
        <p:nvSpPr>
          <p:cNvPr id="7" name="ZoneTexte 6">
            <a:extLst>
              <a:ext uri="{FF2B5EF4-FFF2-40B4-BE49-F238E27FC236}">
                <a16:creationId xmlns:a16="http://schemas.microsoft.com/office/drawing/2014/main" id="{0CD00235-3573-4260-B527-8BBC3FC87925}"/>
              </a:ext>
            </a:extLst>
          </p:cNvPr>
          <p:cNvSpPr txBox="1"/>
          <p:nvPr/>
        </p:nvSpPr>
        <p:spPr>
          <a:xfrm>
            <a:off x="6096000" y="1489434"/>
            <a:ext cx="5229169" cy="4387420"/>
          </a:xfrm>
          <a:prstGeom prst="rect">
            <a:avLst/>
          </a:prstGeom>
          <a:noFill/>
        </p:spPr>
        <p:txBody>
          <a:bodyPr wrap="square" rtlCol="0">
            <a:spAutoFit/>
          </a:bodyPr>
          <a:lstStyle/>
          <a:p>
            <a:pPr>
              <a:lnSpc>
                <a:spcPct val="150000"/>
              </a:lnSpc>
            </a:pPr>
            <a:r>
              <a:rPr lang="fr-FR" sz="4800" dirty="0">
                <a:latin typeface="Arial" panose="020B0604020202020204" pitchFamily="34" charset="0"/>
                <a:cs typeface="Arial" panose="020B0604020202020204" pitchFamily="34" charset="0"/>
              </a:rPr>
              <a:t>Nous pouv</a:t>
            </a:r>
            <a:r>
              <a:rPr lang="fr-FR" sz="4800" b="1" u="sng" dirty="0">
                <a:solidFill>
                  <a:srgbClr val="FF0000"/>
                </a:solidFill>
                <a:latin typeface="Arial" panose="020B0604020202020204" pitchFamily="34" charset="0"/>
                <a:cs typeface="Arial" panose="020B0604020202020204" pitchFamily="34" charset="0"/>
              </a:rPr>
              <a:t>ions</a:t>
            </a:r>
          </a:p>
          <a:p>
            <a:pPr>
              <a:lnSpc>
                <a:spcPct val="150000"/>
              </a:lnSpc>
            </a:pPr>
            <a:r>
              <a:rPr lang="fr-FR" sz="4800" dirty="0">
                <a:latin typeface="Arial" panose="020B0604020202020204" pitchFamily="34" charset="0"/>
                <a:cs typeface="Arial" panose="020B0604020202020204" pitchFamily="34" charset="0"/>
              </a:rPr>
              <a:t>Vous pouv</a:t>
            </a:r>
            <a:r>
              <a:rPr lang="fr-FR" sz="4800" b="1" u="sng" dirty="0">
                <a:solidFill>
                  <a:srgbClr val="FF0000"/>
                </a:solidFill>
                <a:latin typeface="Arial" panose="020B0604020202020204" pitchFamily="34" charset="0"/>
                <a:cs typeface="Arial" panose="020B0604020202020204" pitchFamily="34" charset="0"/>
              </a:rPr>
              <a:t>iez</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Ils pouv</a:t>
            </a:r>
            <a:r>
              <a:rPr lang="fr-FR" sz="4800" b="1" u="sng" dirty="0">
                <a:solidFill>
                  <a:srgbClr val="FF0000"/>
                </a:solidFill>
                <a:latin typeface="Arial" panose="020B0604020202020204" pitchFamily="34" charset="0"/>
                <a:cs typeface="Arial" panose="020B0604020202020204" pitchFamily="34" charset="0"/>
              </a:rPr>
              <a:t>aient</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Elles pouv</a:t>
            </a:r>
            <a:r>
              <a:rPr lang="fr-FR" sz="4800" b="1" u="sng" dirty="0">
                <a:solidFill>
                  <a:srgbClr val="FF0000"/>
                </a:solidFill>
                <a:latin typeface="Arial" panose="020B0604020202020204" pitchFamily="34" charset="0"/>
                <a:cs typeface="Arial" panose="020B0604020202020204" pitchFamily="34" charset="0"/>
              </a:rPr>
              <a:t>aient</a:t>
            </a:r>
            <a:endParaRPr lang="fr-FR"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8548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5951C17-922D-EA8D-F08D-69F3ED1BF2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4465" y="1487976"/>
            <a:ext cx="5823069" cy="38820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38767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3917C-DC65-E87B-3E9A-B40D0164EC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619E717-0165-4B47-297A-988B042F6711}"/>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fr-FR" dirty="0"/>
              <a:t>Vocabulaire de la dictée</a:t>
            </a:r>
          </a:p>
        </p:txBody>
      </p:sp>
      <p:sp>
        <p:nvSpPr>
          <p:cNvPr id="5" name="ZoneTexte 4">
            <a:extLst>
              <a:ext uri="{FF2B5EF4-FFF2-40B4-BE49-F238E27FC236}">
                <a16:creationId xmlns:a16="http://schemas.microsoft.com/office/drawing/2014/main" id="{F9EF0747-C070-E01D-3324-86B3B21492A0}"/>
              </a:ext>
            </a:extLst>
          </p:cNvPr>
          <p:cNvSpPr txBox="1"/>
          <p:nvPr/>
        </p:nvSpPr>
        <p:spPr>
          <a:xfrm>
            <a:off x="1" y="1489434"/>
            <a:ext cx="12192000" cy="5404172"/>
          </a:xfrm>
          <a:prstGeom prst="rect">
            <a:avLst/>
          </a:prstGeom>
          <a:noFill/>
        </p:spPr>
        <p:txBody>
          <a:bodyPr wrap="square" rtlCol="0">
            <a:spAutoFit/>
          </a:bodyPr>
          <a:lstStyle/>
          <a:p>
            <a:pPr algn="ctr">
              <a:lnSpc>
                <a:spcPct val="150000"/>
              </a:lnSpc>
            </a:pPr>
            <a:r>
              <a:rPr lang="fr-FR" sz="8000" dirty="0">
                <a:latin typeface="Arial" panose="020B0604020202020204" pitchFamily="34" charset="0"/>
                <a:cs typeface="Arial" panose="020B0604020202020204" pitchFamily="34" charset="0"/>
              </a:rPr>
              <a:t>Jacquotte Delahaye</a:t>
            </a:r>
          </a:p>
          <a:p>
            <a:pPr algn="ctr">
              <a:lnSpc>
                <a:spcPct val="150000"/>
              </a:lnSpc>
            </a:pPr>
            <a:r>
              <a:rPr lang="fr-FR" sz="8000" dirty="0">
                <a:latin typeface="Arial" panose="020B0604020202020204" pitchFamily="34" charset="0"/>
                <a:cs typeface="Arial" panose="020B0604020202020204" pitchFamily="34" charset="0"/>
              </a:rPr>
              <a:t>Marie-Anne </a:t>
            </a:r>
            <a:r>
              <a:rPr lang="fr-FR" sz="8000" dirty="0" err="1">
                <a:latin typeface="Arial" panose="020B0604020202020204" pitchFamily="34" charset="0"/>
                <a:cs typeface="Arial" panose="020B0604020202020204" pitchFamily="34" charset="0"/>
              </a:rPr>
              <a:t>Dieuleveult</a:t>
            </a:r>
            <a:endParaRPr lang="fr-FR" sz="8000" dirty="0">
              <a:latin typeface="Arial" panose="020B0604020202020204" pitchFamily="34" charset="0"/>
              <a:cs typeface="Arial" panose="020B0604020202020204" pitchFamily="34" charset="0"/>
            </a:endParaRPr>
          </a:p>
          <a:p>
            <a:pPr algn="ctr">
              <a:lnSpc>
                <a:spcPct val="150000"/>
              </a:lnSpc>
            </a:pPr>
            <a:r>
              <a:rPr lang="fr-FR" sz="8000" dirty="0">
                <a:latin typeface="Arial" panose="020B0604020202020204" pitchFamily="34" charset="0"/>
                <a:cs typeface="Arial" panose="020B0604020202020204" pitchFamily="34" charset="0"/>
              </a:rPr>
              <a:t>Anne Dieu-le-veut</a:t>
            </a:r>
          </a:p>
        </p:txBody>
      </p:sp>
    </p:spTree>
    <p:extLst>
      <p:ext uri="{BB962C8B-B14F-4D97-AF65-F5344CB8AC3E}">
        <p14:creationId xmlns:p14="http://schemas.microsoft.com/office/powerpoint/2010/main" val="3324609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842A1-8DB6-B39A-25CE-13E3CEFF74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2600AFC-0434-2F17-9743-01C49A320F54}"/>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sp>
        <p:nvSpPr>
          <p:cNvPr id="6" name="ZoneTexte 5">
            <a:extLst>
              <a:ext uri="{FF2B5EF4-FFF2-40B4-BE49-F238E27FC236}">
                <a16:creationId xmlns:a16="http://schemas.microsoft.com/office/drawing/2014/main" id="{3A10CFA9-77BF-24E0-8DB9-5C46178D1C0A}"/>
              </a:ext>
            </a:extLst>
          </p:cNvPr>
          <p:cNvSpPr txBox="1"/>
          <p:nvPr/>
        </p:nvSpPr>
        <p:spPr>
          <a:xfrm>
            <a:off x="0" y="1157592"/>
            <a:ext cx="11799651" cy="4473084"/>
          </a:xfrm>
          <a:prstGeom prst="rect">
            <a:avLst/>
          </a:prstGeom>
          <a:noFill/>
        </p:spPr>
        <p:txBody>
          <a:bodyPr wrap="square" rtlCol="0">
            <a:spAutoFit/>
          </a:bodyPr>
          <a:lstStyle/>
          <a:p>
            <a:pPr>
              <a:lnSpc>
                <a:spcPts val="7000"/>
              </a:lnSpc>
            </a:pPr>
            <a:r>
              <a:rPr lang="fr-FR" sz="4000" dirty="0">
                <a:latin typeface="Arial" panose="020B0604020202020204" pitchFamily="34" charset="0"/>
                <a:cs typeface="Arial" panose="020B0604020202020204" pitchFamily="34" charset="0"/>
              </a:rPr>
              <a:t>Le capitaine Jack et son équipage ont découvert une île en forme de carré où se trouve un trésor. Ils doivent construire une clôture tout autour de l’ile pour protéger leur trésor des autres pirates. La longueur d’un côté de l’île est de 75 mètres.</a:t>
            </a:r>
            <a:endParaRPr lang="fr-F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944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D88C3-AC6E-415D-EBC1-3ABF23B2D11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BD16B7-C139-CDD6-D12A-18D4B2748782}"/>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sp>
        <p:nvSpPr>
          <p:cNvPr id="6" name="ZoneTexte 5">
            <a:extLst>
              <a:ext uri="{FF2B5EF4-FFF2-40B4-BE49-F238E27FC236}">
                <a16:creationId xmlns:a16="http://schemas.microsoft.com/office/drawing/2014/main" id="{D3EB7C7D-F496-C293-4B7B-2A836ACCAF40}"/>
              </a:ext>
            </a:extLst>
          </p:cNvPr>
          <p:cNvSpPr txBox="1"/>
          <p:nvPr/>
        </p:nvSpPr>
        <p:spPr>
          <a:xfrm>
            <a:off x="0" y="1157592"/>
            <a:ext cx="11799651" cy="5370766"/>
          </a:xfrm>
          <a:prstGeom prst="rect">
            <a:avLst/>
          </a:prstGeom>
          <a:noFill/>
        </p:spPr>
        <p:txBody>
          <a:bodyPr wrap="square" rtlCol="0">
            <a:spAutoFit/>
          </a:bodyPr>
          <a:lstStyle/>
          <a:p>
            <a:pPr marL="742950" indent="-742950">
              <a:lnSpc>
                <a:spcPts val="7000"/>
              </a:lnSpc>
              <a:buAutoNum type="arabicPeriod"/>
            </a:pPr>
            <a:r>
              <a:rPr lang="fr-FR" sz="4000" dirty="0">
                <a:latin typeface="Arial" panose="020B0604020202020204" pitchFamily="34" charset="0"/>
                <a:cs typeface="Arial" panose="020B0604020202020204" pitchFamily="34" charset="0"/>
              </a:rPr>
              <a:t>Si le capitaine Jack veut installer une clôture tout autour de l’île, combien de mètres de clôture lui faudra-t-il ?</a:t>
            </a:r>
          </a:p>
          <a:p>
            <a:pPr marL="514350" indent="-514350">
              <a:lnSpc>
                <a:spcPts val="7000"/>
              </a:lnSpc>
              <a:buAutoNum type="arabicPeriod"/>
            </a:pPr>
            <a:r>
              <a:rPr lang="fr-FR" sz="4000" dirty="0">
                <a:latin typeface="Arial" panose="020B0604020202020204" pitchFamily="34" charset="0"/>
                <a:cs typeface="Arial" panose="020B0604020202020204" pitchFamily="34" charset="0"/>
              </a:rPr>
              <a:t>Si chaque mètre de clôture coûte 7 pièces d’or, combien de pièces d’or le capitaine Jack devra-t-il dépenser pour la clôture ?</a:t>
            </a:r>
            <a:endParaRPr lang="fr-F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7367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Calcul mental</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498058"/>
            <a:ext cx="11971506" cy="920252"/>
          </a:xfrm>
          <a:prstGeom prst="rect">
            <a:avLst/>
          </a:prstGeom>
          <a:noFill/>
        </p:spPr>
        <p:txBody>
          <a:bodyPr wrap="square" rtlCol="0">
            <a:spAutoFit/>
          </a:bodyPr>
          <a:lstStyle/>
          <a:p>
            <a:pP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48 – 21 – 15 – 36 – 63 – 42 – 10 – 27 </a:t>
            </a:r>
          </a:p>
        </p:txBody>
      </p:sp>
      <p:sp>
        <p:nvSpPr>
          <p:cNvPr id="3" name="ZoneTexte 2">
            <a:extLst>
              <a:ext uri="{FF2B5EF4-FFF2-40B4-BE49-F238E27FC236}">
                <a16:creationId xmlns:a16="http://schemas.microsoft.com/office/drawing/2014/main" id="{23330168-2105-64CE-BBCA-B9AEE043FCEA}"/>
              </a:ext>
            </a:extLst>
          </p:cNvPr>
          <p:cNvSpPr txBox="1"/>
          <p:nvPr/>
        </p:nvSpPr>
        <p:spPr>
          <a:xfrm>
            <a:off x="0" y="2580755"/>
            <a:ext cx="11971506" cy="920252"/>
          </a:xfrm>
          <a:prstGeom prst="rect">
            <a:avLst/>
          </a:prstGeom>
          <a:noFill/>
        </p:spPr>
        <p:txBody>
          <a:bodyPr wrap="square" rtlCol="0">
            <a:spAutoFit/>
          </a:bodyPr>
          <a:lstStyle/>
          <a:p>
            <a:pP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 11r2 – 6r5 – 7r3 – 3r2</a:t>
            </a:r>
          </a:p>
        </p:txBody>
      </p:sp>
      <p:sp>
        <p:nvSpPr>
          <p:cNvPr id="5" name="ZoneTexte 4">
            <a:extLst>
              <a:ext uri="{FF2B5EF4-FFF2-40B4-BE49-F238E27FC236}">
                <a16:creationId xmlns:a16="http://schemas.microsoft.com/office/drawing/2014/main" id="{49F2E297-38AE-425A-BD45-36877342F175}"/>
              </a:ext>
            </a:extLst>
          </p:cNvPr>
          <p:cNvSpPr txBox="1"/>
          <p:nvPr/>
        </p:nvSpPr>
        <p:spPr>
          <a:xfrm>
            <a:off x="0" y="3663452"/>
            <a:ext cx="11971506" cy="920252"/>
          </a:xfrm>
          <a:prstGeom prst="rect">
            <a:avLst/>
          </a:prstGeom>
          <a:noFill/>
        </p:spPr>
        <p:txBody>
          <a:bodyPr wrap="square" rtlCol="0">
            <a:spAutoFit/>
          </a:bodyPr>
          <a:lstStyle/>
          <a:p>
            <a:pP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 3 762 – 14 130 – 1 240 – 42 240</a:t>
            </a:r>
          </a:p>
        </p:txBody>
      </p:sp>
      <p:sp>
        <p:nvSpPr>
          <p:cNvPr id="6" name="ZoneTexte 5">
            <a:extLst>
              <a:ext uri="{FF2B5EF4-FFF2-40B4-BE49-F238E27FC236}">
                <a16:creationId xmlns:a16="http://schemas.microsoft.com/office/drawing/2014/main" id="{3FC87C6E-4FAB-49E3-8AFD-BFAC49D0E7AA}"/>
              </a:ext>
            </a:extLst>
          </p:cNvPr>
          <p:cNvSpPr txBox="1"/>
          <p:nvPr/>
        </p:nvSpPr>
        <p:spPr>
          <a:xfrm>
            <a:off x="-75414" y="4746149"/>
            <a:ext cx="11971506" cy="1843582"/>
          </a:xfrm>
          <a:prstGeom prst="rect">
            <a:avLst/>
          </a:prstGeom>
          <a:noFill/>
        </p:spPr>
        <p:txBody>
          <a:bodyPr wrap="square" rtlCol="0">
            <a:spAutoFit/>
          </a:bodyPr>
          <a:lstStyle/>
          <a:p>
            <a:pP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578 000 230 000 – 301 568 974 800</a:t>
            </a:r>
          </a:p>
          <a:p>
            <a:pPr>
              <a:lnSpc>
                <a:spcPct val="150000"/>
              </a:lnSpc>
            </a:pPr>
            <a:r>
              <a:rPr lang="fr-FR" sz="4000" dirty="0"/>
              <a:t>			215 659 623 000 – 60 000 203 000</a:t>
            </a:r>
          </a:p>
        </p:txBody>
      </p:sp>
    </p:spTree>
    <p:extLst>
      <p:ext uri="{BB962C8B-B14F-4D97-AF65-F5344CB8AC3E}">
        <p14:creationId xmlns:p14="http://schemas.microsoft.com/office/powerpoint/2010/main" val="267029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107092"/>
            <a:ext cx="12192000" cy="5536900"/>
          </a:xfrm>
          <a:prstGeom prst="rect">
            <a:avLst/>
          </a:prstGeom>
          <a:noFill/>
        </p:spPr>
        <p:txBody>
          <a:bodyPr wrap="square" rtlCol="0">
            <a:spAutoFit/>
          </a:bodyPr>
          <a:lstStyle/>
          <a:p>
            <a:pPr>
              <a:lnSpc>
                <a:spcPct val="150000"/>
              </a:lnSpc>
            </a:pPr>
            <a:r>
              <a:rPr lang="fr-FR" sz="4000" dirty="0"/>
              <a:t>Jacquotte Delahaye et Marie-Anne  </a:t>
            </a:r>
            <a:r>
              <a:rPr lang="fr-FR" sz="4000" dirty="0" err="1"/>
              <a:t>Dieuleveult</a:t>
            </a:r>
            <a:r>
              <a:rPr lang="fr-FR" sz="4000" dirty="0"/>
              <a:t> étaient deux célèbres pirates du XVIIe siècle. Jacquotte, surnommée « la Revenue de la mort rouge » en raison de ses cheveux roux, était connue pour sa fausse mort et son retour spectaculaire. Elle commandait une flotte de navires avec courage et détermination.</a:t>
            </a:r>
            <a:endParaRPr lang="fr-FR" sz="4000" dirty="0">
              <a:solidFill>
                <a:schemeClr val="bg1">
                  <a:lumMod val="50000"/>
                </a:schemeClr>
              </a:solidFill>
            </a:endParaRPr>
          </a:p>
        </p:txBody>
      </p:sp>
      <p:sp>
        <p:nvSpPr>
          <p:cNvPr id="6" name="Ellipse 5">
            <a:extLst>
              <a:ext uri="{FF2B5EF4-FFF2-40B4-BE49-F238E27FC236}">
                <a16:creationId xmlns:a16="http://schemas.microsoft.com/office/drawing/2014/main" id="{D8A14982-00D0-1D3F-55CB-04C2801247AD}"/>
              </a:ext>
            </a:extLst>
          </p:cNvPr>
          <p:cNvSpPr/>
          <p:nvPr/>
        </p:nvSpPr>
        <p:spPr>
          <a:xfrm>
            <a:off x="2660573" y="282316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llipse 7">
            <a:extLst>
              <a:ext uri="{FF2B5EF4-FFF2-40B4-BE49-F238E27FC236}">
                <a16:creationId xmlns:a16="http://schemas.microsoft.com/office/drawing/2014/main" id="{DB14893C-DDF4-8BE8-6447-7EB400FE3B36}"/>
              </a:ext>
            </a:extLst>
          </p:cNvPr>
          <p:cNvSpPr/>
          <p:nvPr/>
        </p:nvSpPr>
        <p:spPr>
          <a:xfrm>
            <a:off x="4224629" y="282316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llipse 9">
            <a:extLst>
              <a:ext uri="{FF2B5EF4-FFF2-40B4-BE49-F238E27FC236}">
                <a16:creationId xmlns:a16="http://schemas.microsoft.com/office/drawing/2014/main" id="{4538F2D3-7B10-B287-5B9A-E96FF98B4F1E}"/>
              </a:ext>
            </a:extLst>
          </p:cNvPr>
          <p:cNvSpPr/>
          <p:nvPr/>
        </p:nvSpPr>
        <p:spPr>
          <a:xfrm>
            <a:off x="4104761" y="557171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Ellipse 11">
            <a:extLst>
              <a:ext uri="{FF2B5EF4-FFF2-40B4-BE49-F238E27FC236}">
                <a16:creationId xmlns:a16="http://schemas.microsoft.com/office/drawing/2014/main" id="{1E4C3018-98E9-026B-D32F-7CFA533E4B37}"/>
              </a:ext>
            </a:extLst>
          </p:cNvPr>
          <p:cNvSpPr/>
          <p:nvPr/>
        </p:nvSpPr>
        <p:spPr>
          <a:xfrm>
            <a:off x="1124760" y="557184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15">
            <a:extLst>
              <a:ext uri="{FF2B5EF4-FFF2-40B4-BE49-F238E27FC236}">
                <a16:creationId xmlns:a16="http://schemas.microsoft.com/office/drawing/2014/main" id="{4D020FCA-7E9F-3502-E0F6-3543DA93AC24}"/>
              </a:ext>
            </a:extLst>
          </p:cNvPr>
          <p:cNvSpPr/>
          <p:nvPr/>
        </p:nvSpPr>
        <p:spPr>
          <a:xfrm>
            <a:off x="5148060" y="376318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Ellipse 18">
            <a:extLst>
              <a:ext uri="{FF2B5EF4-FFF2-40B4-BE49-F238E27FC236}">
                <a16:creationId xmlns:a16="http://schemas.microsoft.com/office/drawing/2014/main" id="{4AB25562-AFF5-3503-0CB7-0BD9F88C2409}"/>
              </a:ext>
            </a:extLst>
          </p:cNvPr>
          <p:cNvSpPr/>
          <p:nvPr/>
        </p:nvSpPr>
        <p:spPr>
          <a:xfrm>
            <a:off x="7366909" y="375759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Ellipse 40">
            <a:extLst>
              <a:ext uri="{FF2B5EF4-FFF2-40B4-BE49-F238E27FC236}">
                <a16:creationId xmlns:a16="http://schemas.microsoft.com/office/drawing/2014/main" id="{84B05FCC-7A61-4DCD-9EE0-0509532097EF}"/>
              </a:ext>
            </a:extLst>
          </p:cNvPr>
          <p:cNvSpPr/>
          <p:nvPr/>
        </p:nvSpPr>
        <p:spPr>
          <a:xfrm>
            <a:off x="9242975" y="463465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Ellipse 42">
            <a:extLst>
              <a:ext uri="{FF2B5EF4-FFF2-40B4-BE49-F238E27FC236}">
                <a16:creationId xmlns:a16="http://schemas.microsoft.com/office/drawing/2014/main" id="{347F5467-0409-4AFF-809D-B77A642E72C6}"/>
              </a:ext>
            </a:extLst>
          </p:cNvPr>
          <p:cNvSpPr/>
          <p:nvPr/>
        </p:nvSpPr>
        <p:spPr>
          <a:xfrm>
            <a:off x="7304259" y="282316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Rectangle 21">
            <a:extLst>
              <a:ext uri="{FF2B5EF4-FFF2-40B4-BE49-F238E27FC236}">
                <a16:creationId xmlns:a16="http://schemas.microsoft.com/office/drawing/2014/main" id="{77C3D9CD-EFB8-4B49-B67A-6B9DCF169445}"/>
              </a:ext>
            </a:extLst>
          </p:cNvPr>
          <p:cNvSpPr/>
          <p:nvPr/>
        </p:nvSpPr>
        <p:spPr>
          <a:xfrm>
            <a:off x="10904584" y="189582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Rectangle 38">
            <a:extLst>
              <a:ext uri="{FF2B5EF4-FFF2-40B4-BE49-F238E27FC236}">
                <a16:creationId xmlns:a16="http://schemas.microsoft.com/office/drawing/2014/main" id="{37F0F040-1824-4FB3-853B-5A7644D61C21}"/>
              </a:ext>
            </a:extLst>
          </p:cNvPr>
          <p:cNvSpPr/>
          <p:nvPr/>
        </p:nvSpPr>
        <p:spPr>
          <a:xfrm>
            <a:off x="4526916" y="463634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1" name="Triangle isocèle 50">
            <a:extLst>
              <a:ext uri="{FF2B5EF4-FFF2-40B4-BE49-F238E27FC236}">
                <a16:creationId xmlns:a16="http://schemas.microsoft.com/office/drawing/2014/main" id="{763728AF-ECA5-453F-972B-CA011628BB91}"/>
              </a:ext>
            </a:extLst>
          </p:cNvPr>
          <p:cNvSpPr/>
          <p:nvPr/>
        </p:nvSpPr>
        <p:spPr>
          <a:xfrm>
            <a:off x="4389999" y="1897945"/>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Ellipse 31">
            <a:extLst>
              <a:ext uri="{FF2B5EF4-FFF2-40B4-BE49-F238E27FC236}">
                <a16:creationId xmlns:a16="http://schemas.microsoft.com/office/drawing/2014/main" id="{A338F42B-F984-4047-96FF-40B9F741BA75}"/>
              </a:ext>
            </a:extLst>
          </p:cNvPr>
          <p:cNvSpPr/>
          <p:nvPr/>
        </p:nvSpPr>
        <p:spPr>
          <a:xfrm>
            <a:off x="9862139" y="556608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Ellipse 30">
            <a:extLst>
              <a:ext uri="{FF2B5EF4-FFF2-40B4-BE49-F238E27FC236}">
                <a16:creationId xmlns:a16="http://schemas.microsoft.com/office/drawing/2014/main" id="{8C19EBFE-EDF5-497A-A6E7-4823BDCB5367}"/>
              </a:ext>
            </a:extLst>
          </p:cNvPr>
          <p:cNvSpPr/>
          <p:nvPr/>
        </p:nvSpPr>
        <p:spPr>
          <a:xfrm>
            <a:off x="10331820" y="463465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Ellipse 27">
            <a:extLst>
              <a:ext uri="{FF2B5EF4-FFF2-40B4-BE49-F238E27FC236}">
                <a16:creationId xmlns:a16="http://schemas.microsoft.com/office/drawing/2014/main" id="{5967F3DF-24E9-4276-93DD-30250E7F979B}"/>
              </a:ext>
            </a:extLst>
          </p:cNvPr>
          <p:cNvSpPr/>
          <p:nvPr/>
        </p:nvSpPr>
        <p:spPr>
          <a:xfrm>
            <a:off x="2334128" y="4635777"/>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Ellipse 28">
            <a:extLst>
              <a:ext uri="{FF2B5EF4-FFF2-40B4-BE49-F238E27FC236}">
                <a16:creationId xmlns:a16="http://schemas.microsoft.com/office/drawing/2014/main" id="{A8899737-C7CB-43EB-8AFD-4336531CD231}"/>
              </a:ext>
            </a:extLst>
          </p:cNvPr>
          <p:cNvSpPr/>
          <p:nvPr/>
        </p:nvSpPr>
        <p:spPr>
          <a:xfrm>
            <a:off x="8661419" y="375759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Ellipse 33">
            <a:extLst>
              <a:ext uri="{FF2B5EF4-FFF2-40B4-BE49-F238E27FC236}">
                <a16:creationId xmlns:a16="http://schemas.microsoft.com/office/drawing/2014/main" id="{ACD1D3F0-D53D-4F81-874A-EB5E9D559C26}"/>
              </a:ext>
            </a:extLst>
          </p:cNvPr>
          <p:cNvSpPr/>
          <p:nvPr/>
        </p:nvSpPr>
        <p:spPr>
          <a:xfrm>
            <a:off x="11069954" y="375923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37">
            <a:extLst>
              <a:ext uri="{FF2B5EF4-FFF2-40B4-BE49-F238E27FC236}">
                <a16:creationId xmlns:a16="http://schemas.microsoft.com/office/drawing/2014/main" id="{96C456CB-516F-4F44-8AE6-8C2ACD07F313}"/>
              </a:ext>
            </a:extLst>
          </p:cNvPr>
          <p:cNvSpPr/>
          <p:nvPr/>
        </p:nvSpPr>
        <p:spPr>
          <a:xfrm>
            <a:off x="7825824" y="463634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0" name="Ellipse 39">
            <a:extLst>
              <a:ext uri="{FF2B5EF4-FFF2-40B4-BE49-F238E27FC236}">
                <a16:creationId xmlns:a16="http://schemas.microsoft.com/office/drawing/2014/main" id="{24C7936C-4BB6-458B-AD47-4D5F5E3B79B4}"/>
              </a:ext>
            </a:extLst>
          </p:cNvPr>
          <p:cNvSpPr/>
          <p:nvPr/>
        </p:nvSpPr>
        <p:spPr>
          <a:xfrm>
            <a:off x="1368860" y="647060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Triangle isocèle 26">
            <a:extLst>
              <a:ext uri="{FF2B5EF4-FFF2-40B4-BE49-F238E27FC236}">
                <a16:creationId xmlns:a16="http://schemas.microsoft.com/office/drawing/2014/main" id="{E11BD275-A9E3-45D0-8F96-A63561D3099B}"/>
              </a:ext>
            </a:extLst>
          </p:cNvPr>
          <p:cNvSpPr/>
          <p:nvPr/>
        </p:nvSpPr>
        <p:spPr>
          <a:xfrm>
            <a:off x="10876677" y="4634651"/>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Rectangle 35">
            <a:extLst>
              <a:ext uri="{FF2B5EF4-FFF2-40B4-BE49-F238E27FC236}">
                <a16:creationId xmlns:a16="http://schemas.microsoft.com/office/drawing/2014/main" id="{0E71D593-78A8-4528-AAE9-72EA803515D1}"/>
              </a:ext>
            </a:extLst>
          </p:cNvPr>
          <p:cNvSpPr/>
          <p:nvPr/>
        </p:nvSpPr>
        <p:spPr>
          <a:xfrm>
            <a:off x="2329609" y="377244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D14D6927-7975-4E76-8B97-9C0A9A072150}"/>
              </a:ext>
            </a:extLst>
          </p:cNvPr>
          <p:cNvSpPr/>
          <p:nvPr/>
        </p:nvSpPr>
        <p:spPr>
          <a:xfrm>
            <a:off x="6243303" y="4635777"/>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4" name="Ellipse 53">
            <a:extLst>
              <a:ext uri="{FF2B5EF4-FFF2-40B4-BE49-F238E27FC236}">
                <a16:creationId xmlns:a16="http://schemas.microsoft.com/office/drawing/2014/main" id="{41F57F34-C9BC-4B52-A049-5347699A1C94}"/>
              </a:ext>
            </a:extLst>
          </p:cNvPr>
          <p:cNvSpPr/>
          <p:nvPr/>
        </p:nvSpPr>
        <p:spPr>
          <a:xfrm>
            <a:off x="4141944" y="647060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5" name="Ellipse 54">
            <a:extLst>
              <a:ext uri="{FF2B5EF4-FFF2-40B4-BE49-F238E27FC236}">
                <a16:creationId xmlns:a16="http://schemas.microsoft.com/office/drawing/2014/main" id="{5875E68E-F869-4223-AE84-978CC547DF76}"/>
              </a:ext>
            </a:extLst>
          </p:cNvPr>
          <p:cNvSpPr/>
          <p:nvPr/>
        </p:nvSpPr>
        <p:spPr>
          <a:xfrm>
            <a:off x="3438071" y="4635777"/>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DD5238E2-1932-4691-9650-1B99AEFDE87C}"/>
              </a:ext>
            </a:extLst>
          </p:cNvPr>
          <p:cNvSpPr/>
          <p:nvPr/>
        </p:nvSpPr>
        <p:spPr>
          <a:xfrm>
            <a:off x="7532279" y="5566082"/>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riangle isocèle 2">
            <a:extLst>
              <a:ext uri="{FF2B5EF4-FFF2-40B4-BE49-F238E27FC236}">
                <a16:creationId xmlns:a16="http://schemas.microsoft.com/office/drawing/2014/main" id="{94659A0A-B021-882E-1AE5-1224768B48E9}"/>
              </a:ext>
            </a:extLst>
          </p:cNvPr>
          <p:cNvSpPr/>
          <p:nvPr/>
        </p:nvSpPr>
        <p:spPr>
          <a:xfrm>
            <a:off x="11534338" y="4634651"/>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llipse 4">
            <a:extLst>
              <a:ext uri="{FF2B5EF4-FFF2-40B4-BE49-F238E27FC236}">
                <a16:creationId xmlns:a16="http://schemas.microsoft.com/office/drawing/2014/main" id="{5A05B3A7-E763-8A65-D5B0-92ABDAC8A948}"/>
              </a:ext>
            </a:extLst>
          </p:cNvPr>
          <p:cNvSpPr/>
          <p:nvPr/>
        </p:nvSpPr>
        <p:spPr>
          <a:xfrm>
            <a:off x="7660454" y="6464887"/>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riangle isocèle 6">
            <a:extLst>
              <a:ext uri="{FF2B5EF4-FFF2-40B4-BE49-F238E27FC236}">
                <a16:creationId xmlns:a16="http://schemas.microsoft.com/office/drawing/2014/main" id="{FB14277B-EC41-BBC5-9005-FDE3F13A3A29}"/>
              </a:ext>
            </a:extLst>
          </p:cNvPr>
          <p:cNvSpPr/>
          <p:nvPr/>
        </p:nvSpPr>
        <p:spPr>
          <a:xfrm>
            <a:off x="4611900" y="6470608"/>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25342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 – suite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 y="1107092"/>
            <a:ext cx="12273698" cy="5536900"/>
          </a:xfrm>
          <a:prstGeom prst="rect">
            <a:avLst/>
          </a:prstGeom>
          <a:noFill/>
        </p:spPr>
        <p:txBody>
          <a:bodyPr wrap="square" rtlCol="0">
            <a:spAutoFit/>
          </a:bodyPr>
          <a:lstStyle/>
          <a:p>
            <a:pPr>
              <a:lnSpc>
                <a:spcPct val="150000"/>
              </a:lnSpc>
            </a:pPr>
            <a:r>
              <a:rPr lang="fr-FR" sz="4000" dirty="0"/>
              <a:t>Marie-Anne, également connue sous le nom de « Anne Dieu-le-Veut » était tout aussi redoutable. Elle gagna son surnom en défiant un pirate en duel, prouvant sa bravoure et sa détermination. Ensemble, elles parcouraient les Caraïbes, inspirant crainte et respect. Leur légende continue de fasciner, rappelant l’époque où les femmes</a:t>
            </a:r>
          </a:p>
        </p:txBody>
      </p:sp>
      <p:sp>
        <p:nvSpPr>
          <p:cNvPr id="12" name="Ellipse 11">
            <a:extLst>
              <a:ext uri="{FF2B5EF4-FFF2-40B4-BE49-F238E27FC236}">
                <a16:creationId xmlns:a16="http://schemas.microsoft.com/office/drawing/2014/main" id="{1E4C3018-98E9-026B-D32F-7CFA533E4B37}"/>
              </a:ext>
            </a:extLst>
          </p:cNvPr>
          <p:cNvSpPr/>
          <p:nvPr/>
        </p:nvSpPr>
        <p:spPr>
          <a:xfrm>
            <a:off x="5203345" y="558133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Ellipse 16">
            <a:extLst>
              <a:ext uri="{FF2B5EF4-FFF2-40B4-BE49-F238E27FC236}">
                <a16:creationId xmlns:a16="http://schemas.microsoft.com/office/drawing/2014/main" id="{8DD2AB67-C616-7770-FC20-F80CEFDB6757}"/>
              </a:ext>
            </a:extLst>
          </p:cNvPr>
          <p:cNvSpPr/>
          <p:nvPr/>
        </p:nvSpPr>
        <p:spPr>
          <a:xfrm>
            <a:off x="8447446" y="283898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Rectangle 23">
            <a:extLst>
              <a:ext uri="{FF2B5EF4-FFF2-40B4-BE49-F238E27FC236}">
                <a16:creationId xmlns:a16="http://schemas.microsoft.com/office/drawing/2014/main" id="{9630D5D5-B4C4-E9A0-FCA6-9E41F5F98513}"/>
              </a:ext>
            </a:extLst>
          </p:cNvPr>
          <p:cNvSpPr/>
          <p:nvPr/>
        </p:nvSpPr>
        <p:spPr>
          <a:xfrm>
            <a:off x="3830296" y="283898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Rectangle 25">
            <a:extLst>
              <a:ext uri="{FF2B5EF4-FFF2-40B4-BE49-F238E27FC236}">
                <a16:creationId xmlns:a16="http://schemas.microsoft.com/office/drawing/2014/main" id="{DAAD3C70-660F-A507-2D07-EB32141FBFFF}"/>
              </a:ext>
            </a:extLst>
          </p:cNvPr>
          <p:cNvSpPr/>
          <p:nvPr/>
        </p:nvSpPr>
        <p:spPr>
          <a:xfrm>
            <a:off x="3606032" y="558133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Ellipse 13">
            <a:extLst>
              <a:ext uri="{FF2B5EF4-FFF2-40B4-BE49-F238E27FC236}">
                <a16:creationId xmlns:a16="http://schemas.microsoft.com/office/drawing/2014/main" id="{CC7FCF6E-BE84-6D54-81D0-B234AF83AABC}"/>
              </a:ext>
            </a:extLst>
          </p:cNvPr>
          <p:cNvSpPr/>
          <p:nvPr/>
        </p:nvSpPr>
        <p:spPr>
          <a:xfrm>
            <a:off x="11845629" y="373732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Triangle isocèle 31">
            <a:extLst>
              <a:ext uri="{FF2B5EF4-FFF2-40B4-BE49-F238E27FC236}">
                <a16:creationId xmlns:a16="http://schemas.microsoft.com/office/drawing/2014/main" id="{5D33C759-63A4-422F-A152-C8C2BA7FFFD6}"/>
              </a:ext>
            </a:extLst>
          </p:cNvPr>
          <p:cNvSpPr/>
          <p:nvPr/>
        </p:nvSpPr>
        <p:spPr>
          <a:xfrm>
            <a:off x="9905453" y="3729914"/>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Ellipse 45">
            <a:extLst>
              <a:ext uri="{FF2B5EF4-FFF2-40B4-BE49-F238E27FC236}">
                <a16:creationId xmlns:a16="http://schemas.microsoft.com/office/drawing/2014/main" id="{2E6FD76B-F8D4-415B-9FC4-0BC21535C8CE}"/>
              </a:ext>
            </a:extLst>
          </p:cNvPr>
          <p:cNvSpPr/>
          <p:nvPr/>
        </p:nvSpPr>
        <p:spPr>
          <a:xfrm>
            <a:off x="5664947" y="372991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8" name="Ellipse 47">
            <a:extLst>
              <a:ext uri="{FF2B5EF4-FFF2-40B4-BE49-F238E27FC236}">
                <a16:creationId xmlns:a16="http://schemas.microsoft.com/office/drawing/2014/main" id="{1F908A0D-FA1C-4423-8FDB-18F2A87C9376}"/>
              </a:ext>
            </a:extLst>
          </p:cNvPr>
          <p:cNvSpPr/>
          <p:nvPr/>
        </p:nvSpPr>
        <p:spPr>
          <a:xfrm>
            <a:off x="8987821" y="190587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llipse 20">
            <a:extLst>
              <a:ext uri="{FF2B5EF4-FFF2-40B4-BE49-F238E27FC236}">
                <a16:creationId xmlns:a16="http://schemas.microsoft.com/office/drawing/2014/main" id="{CAFA9FE4-F1E7-4A5F-9D6F-C4F2D9E826C8}"/>
              </a:ext>
            </a:extLst>
          </p:cNvPr>
          <p:cNvSpPr/>
          <p:nvPr/>
        </p:nvSpPr>
        <p:spPr>
          <a:xfrm>
            <a:off x="3893273" y="465395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EC0AAF9F-BAAC-43BB-A3EB-33F1D69B591F}"/>
              </a:ext>
            </a:extLst>
          </p:cNvPr>
          <p:cNvSpPr/>
          <p:nvPr/>
        </p:nvSpPr>
        <p:spPr>
          <a:xfrm>
            <a:off x="9205322" y="3737325"/>
            <a:ext cx="179703"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5" name="Ellipse 44">
            <a:extLst>
              <a:ext uri="{FF2B5EF4-FFF2-40B4-BE49-F238E27FC236}">
                <a16:creationId xmlns:a16="http://schemas.microsoft.com/office/drawing/2014/main" id="{E8A27C36-F348-400C-AB38-9CF2AE949B60}"/>
              </a:ext>
            </a:extLst>
          </p:cNvPr>
          <p:cNvSpPr/>
          <p:nvPr/>
        </p:nvSpPr>
        <p:spPr>
          <a:xfrm>
            <a:off x="7362164" y="558578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Ellipse 24">
            <a:extLst>
              <a:ext uri="{FF2B5EF4-FFF2-40B4-BE49-F238E27FC236}">
                <a16:creationId xmlns:a16="http://schemas.microsoft.com/office/drawing/2014/main" id="{12884543-FED8-494D-BE49-EAB847F55F95}"/>
              </a:ext>
            </a:extLst>
          </p:cNvPr>
          <p:cNvSpPr/>
          <p:nvPr/>
        </p:nvSpPr>
        <p:spPr>
          <a:xfrm>
            <a:off x="10253470" y="558133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Triangle isocèle 28">
            <a:extLst>
              <a:ext uri="{FF2B5EF4-FFF2-40B4-BE49-F238E27FC236}">
                <a16:creationId xmlns:a16="http://schemas.microsoft.com/office/drawing/2014/main" id="{39DC5C37-1B01-43C6-90CD-B8F37B60CB11}"/>
              </a:ext>
            </a:extLst>
          </p:cNvPr>
          <p:cNvSpPr/>
          <p:nvPr/>
        </p:nvSpPr>
        <p:spPr>
          <a:xfrm>
            <a:off x="186910" y="4645431"/>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Triangle isocèle 38">
            <a:extLst>
              <a:ext uri="{FF2B5EF4-FFF2-40B4-BE49-F238E27FC236}">
                <a16:creationId xmlns:a16="http://schemas.microsoft.com/office/drawing/2014/main" id="{F2BB0D10-2B78-4561-9A7E-4F4054BB637F}"/>
              </a:ext>
            </a:extLst>
          </p:cNvPr>
          <p:cNvSpPr/>
          <p:nvPr/>
        </p:nvSpPr>
        <p:spPr>
          <a:xfrm>
            <a:off x="11334538" y="283898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C7286053-2105-45CD-B6D1-1A96307F03EC}"/>
              </a:ext>
            </a:extLst>
          </p:cNvPr>
          <p:cNvSpPr/>
          <p:nvPr/>
        </p:nvSpPr>
        <p:spPr>
          <a:xfrm>
            <a:off x="3526173" y="372991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0" name="Rectangle 49">
            <a:extLst>
              <a:ext uri="{FF2B5EF4-FFF2-40B4-BE49-F238E27FC236}">
                <a16:creationId xmlns:a16="http://schemas.microsoft.com/office/drawing/2014/main" id="{E64681A2-73AA-4603-B242-230AA331BFB8}"/>
              </a:ext>
            </a:extLst>
          </p:cNvPr>
          <p:cNvSpPr/>
          <p:nvPr/>
        </p:nvSpPr>
        <p:spPr>
          <a:xfrm>
            <a:off x="10726118" y="2809097"/>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2" name="Ellipse 51">
            <a:extLst>
              <a:ext uri="{FF2B5EF4-FFF2-40B4-BE49-F238E27FC236}">
                <a16:creationId xmlns:a16="http://schemas.microsoft.com/office/drawing/2014/main" id="{B1AA1EDA-337F-42D3-8178-8FE0A4C33C73}"/>
              </a:ext>
            </a:extLst>
          </p:cNvPr>
          <p:cNvSpPr/>
          <p:nvPr/>
        </p:nvSpPr>
        <p:spPr>
          <a:xfrm>
            <a:off x="1427793" y="372991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Ellipse 40">
            <a:extLst>
              <a:ext uri="{FF2B5EF4-FFF2-40B4-BE49-F238E27FC236}">
                <a16:creationId xmlns:a16="http://schemas.microsoft.com/office/drawing/2014/main" id="{4665AF23-B104-4301-8AD2-DD37B132AD11}"/>
              </a:ext>
            </a:extLst>
          </p:cNvPr>
          <p:cNvSpPr/>
          <p:nvPr/>
        </p:nvSpPr>
        <p:spPr>
          <a:xfrm>
            <a:off x="6407088" y="189936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Ellipse 33">
            <a:extLst>
              <a:ext uri="{FF2B5EF4-FFF2-40B4-BE49-F238E27FC236}">
                <a16:creationId xmlns:a16="http://schemas.microsoft.com/office/drawing/2014/main" id="{E40DE876-2875-4A64-B74D-B5D6C6EF81C2}"/>
              </a:ext>
            </a:extLst>
          </p:cNvPr>
          <p:cNvSpPr/>
          <p:nvPr/>
        </p:nvSpPr>
        <p:spPr>
          <a:xfrm>
            <a:off x="7196794" y="373732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Ellipse 43">
            <a:extLst>
              <a:ext uri="{FF2B5EF4-FFF2-40B4-BE49-F238E27FC236}">
                <a16:creationId xmlns:a16="http://schemas.microsoft.com/office/drawing/2014/main" id="{BC24A41A-279A-4830-97F8-009FE2FD2213}"/>
              </a:ext>
            </a:extLst>
          </p:cNvPr>
          <p:cNvSpPr/>
          <p:nvPr/>
        </p:nvSpPr>
        <p:spPr>
          <a:xfrm>
            <a:off x="11454472" y="464543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5" name="Triangle isocèle 54">
            <a:extLst>
              <a:ext uri="{FF2B5EF4-FFF2-40B4-BE49-F238E27FC236}">
                <a16:creationId xmlns:a16="http://schemas.microsoft.com/office/drawing/2014/main" id="{0D0EC833-4699-4E62-BFDC-D6C542BC5697}"/>
              </a:ext>
            </a:extLst>
          </p:cNvPr>
          <p:cNvSpPr/>
          <p:nvPr/>
        </p:nvSpPr>
        <p:spPr>
          <a:xfrm>
            <a:off x="8687510" y="6476216"/>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C0DC51F6-A362-4E04-AC65-74CF5820BE06}"/>
              </a:ext>
            </a:extLst>
          </p:cNvPr>
          <p:cNvSpPr/>
          <p:nvPr/>
        </p:nvSpPr>
        <p:spPr>
          <a:xfrm>
            <a:off x="9887045" y="465395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llipse 2">
            <a:extLst>
              <a:ext uri="{FF2B5EF4-FFF2-40B4-BE49-F238E27FC236}">
                <a16:creationId xmlns:a16="http://schemas.microsoft.com/office/drawing/2014/main" id="{97AD7EED-DB87-7573-5674-DE44F3F73903}"/>
              </a:ext>
            </a:extLst>
          </p:cNvPr>
          <p:cNvSpPr/>
          <p:nvPr/>
        </p:nvSpPr>
        <p:spPr>
          <a:xfrm>
            <a:off x="1613933" y="559019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llipse 4">
            <a:extLst>
              <a:ext uri="{FF2B5EF4-FFF2-40B4-BE49-F238E27FC236}">
                <a16:creationId xmlns:a16="http://schemas.microsoft.com/office/drawing/2014/main" id="{2A522E85-65CC-E6AC-1493-CC7AD95F3F51}"/>
              </a:ext>
            </a:extLst>
          </p:cNvPr>
          <p:cNvSpPr/>
          <p:nvPr/>
        </p:nvSpPr>
        <p:spPr>
          <a:xfrm>
            <a:off x="4200928" y="558133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llipse 5">
            <a:extLst>
              <a:ext uri="{FF2B5EF4-FFF2-40B4-BE49-F238E27FC236}">
                <a16:creationId xmlns:a16="http://schemas.microsoft.com/office/drawing/2014/main" id="{C8DC0F88-8F99-E45A-C3F6-230E8F3E901E}"/>
              </a:ext>
            </a:extLst>
          </p:cNvPr>
          <p:cNvSpPr/>
          <p:nvPr/>
        </p:nvSpPr>
        <p:spPr>
          <a:xfrm>
            <a:off x="8124705" y="645916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llipse 7">
            <a:extLst>
              <a:ext uri="{FF2B5EF4-FFF2-40B4-BE49-F238E27FC236}">
                <a16:creationId xmlns:a16="http://schemas.microsoft.com/office/drawing/2014/main" id="{B7E27879-4C87-3C8C-9343-E7632CB08E65}"/>
              </a:ext>
            </a:extLst>
          </p:cNvPr>
          <p:cNvSpPr/>
          <p:nvPr/>
        </p:nvSpPr>
        <p:spPr>
          <a:xfrm>
            <a:off x="11169168" y="647081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riangle isocèle 9">
            <a:extLst>
              <a:ext uri="{FF2B5EF4-FFF2-40B4-BE49-F238E27FC236}">
                <a16:creationId xmlns:a16="http://schemas.microsoft.com/office/drawing/2014/main" id="{885A4430-7D6D-2B36-DBC8-7A2ABCA712C3}"/>
              </a:ext>
            </a:extLst>
          </p:cNvPr>
          <p:cNvSpPr/>
          <p:nvPr/>
        </p:nvSpPr>
        <p:spPr>
          <a:xfrm>
            <a:off x="737529" y="4645431"/>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Triangle isocèle 10">
            <a:extLst>
              <a:ext uri="{FF2B5EF4-FFF2-40B4-BE49-F238E27FC236}">
                <a16:creationId xmlns:a16="http://schemas.microsoft.com/office/drawing/2014/main" id="{2B2EF46A-8AA9-12D2-FE73-4F52A1416893}"/>
              </a:ext>
            </a:extLst>
          </p:cNvPr>
          <p:cNvSpPr/>
          <p:nvPr/>
        </p:nvSpPr>
        <p:spPr>
          <a:xfrm>
            <a:off x="5682166" y="5590199"/>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03E2110A-5FC9-89D2-27B3-1C7C13496A39}"/>
              </a:ext>
            </a:extLst>
          </p:cNvPr>
          <p:cNvSpPr/>
          <p:nvPr/>
        </p:nvSpPr>
        <p:spPr>
          <a:xfrm>
            <a:off x="6172613" y="6476216"/>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A24722AD-E619-2598-E290-D8B44729766C}"/>
              </a:ext>
            </a:extLst>
          </p:cNvPr>
          <p:cNvSpPr/>
          <p:nvPr/>
        </p:nvSpPr>
        <p:spPr>
          <a:xfrm>
            <a:off x="3975958" y="6476216"/>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15">
            <a:extLst>
              <a:ext uri="{FF2B5EF4-FFF2-40B4-BE49-F238E27FC236}">
                <a16:creationId xmlns:a16="http://schemas.microsoft.com/office/drawing/2014/main" id="{D0A82B82-4B0F-C815-B418-D6FA101C8CB5}"/>
              </a:ext>
            </a:extLst>
          </p:cNvPr>
          <p:cNvSpPr/>
          <p:nvPr/>
        </p:nvSpPr>
        <p:spPr>
          <a:xfrm>
            <a:off x="1696618" y="6459166"/>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62747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093B1-1F92-0E1E-2749-ED2235A9C44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757404-8BCA-1D8B-3FB6-2B8DE2392381}"/>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 – fin</a:t>
            </a:r>
          </a:p>
        </p:txBody>
      </p:sp>
      <p:sp>
        <p:nvSpPr>
          <p:cNvPr id="4" name="ZoneTexte 3">
            <a:extLst>
              <a:ext uri="{FF2B5EF4-FFF2-40B4-BE49-F238E27FC236}">
                <a16:creationId xmlns:a16="http://schemas.microsoft.com/office/drawing/2014/main" id="{511B9296-5CC8-E748-AD68-4E6E0DA8E216}"/>
              </a:ext>
            </a:extLst>
          </p:cNvPr>
          <p:cNvSpPr txBox="1"/>
          <p:nvPr/>
        </p:nvSpPr>
        <p:spPr>
          <a:xfrm>
            <a:off x="1" y="1107092"/>
            <a:ext cx="12273698" cy="1843582"/>
          </a:xfrm>
          <a:prstGeom prst="rect">
            <a:avLst/>
          </a:prstGeom>
          <a:noFill/>
        </p:spPr>
        <p:txBody>
          <a:bodyPr wrap="square" rtlCol="0">
            <a:spAutoFit/>
          </a:bodyPr>
          <a:lstStyle/>
          <a:p>
            <a:pPr>
              <a:lnSpc>
                <a:spcPct val="150000"/>
              </a:lnSpc>
            </a:pPr>
            <a:r>
              <a:rPr lang="fr-FR" sz="4000" dirty="0"/>
              <a:t>pouvaient aussi être des figures puissantes et redoutées sur les mers.</a:t>
            </a:r>
          </a:p>
        </p:txBody>
      </p:sp>
      <p:sp>
        <p:nvSpPr>
          <p:cNvPr id="17" name="Ellipse 16">
            <a:extLst>
              <a:ext uri="{FF2B5EF4-FFF2-40B4-BE49-F238E27FC236}">
                <a16:creationId xmlns:a16="http://schemas.microsoft.com/office/drawing/2014/main" id="{A4EF3BA7-B1D6-D20B-C222-9B87B1218B4E}"/>
              </a:ext>
            </a:extLst>
          </p:cNvPr>
          <p:cNvSpPr/>
          <p:nvPr/>
        </p:nvSpPr>
        <p:spPr>
          <a:xfrm>
            <a:off x="2353166" y="283108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Rectangle 23">
            <a:extLst>
              <a:ext uri="{FF2B5EF4-FFF2-40B4-BE49-F238E27FC236}">
                <a16:creationId xmlns:a16="http://schemas.microsoft.com/office/drawing/2014/main" id="{7CAB41B9-214B-669D-F788-5D1CFACCA58A}"/>
              </a:ext>
            </a:extLst>
          </p:cNvPr>
          <p:cNvSpPr/>
          <p:nvPr/>
        </p:nvSpPr>
        <p:spPr>
          <a:xfrm>
            <a:off x="1845762" y="1898978"/>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Triangle isocèle 31">
            <a:extLst>
              <a:ext uri="{FF2B5EF4-FFF2-40B4-BE49-F238E27FC236}">
                <a16:creationId xmlns:a16="http://schemas.microsoft.com/office/drawing/2014/main" id="{BCB0C909-07F9-E5BC-8710-5E065FBB2DA2}"/>
              </a:ext>
            </a:extLst>
          </p:cNvPr>
          <p:cNvSpPr/>
          <p:nvPr/>
        </p:nvSpPr>
        <p:spPr>
          <a:xfrm>
            <a:off x="9173007" y="1898978"/>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Ellipse 45">
            <a:extLst>
              <a:ext uri="{FF2B5EF4-FFF2-40B4-BE49-F238E27FC236}">
                <a16:creationId xmlns:a16="http://schemas.microsoft.com/office/drawing/2014/main" id="{097355BB-8B2E-8261-7D62-B320E7A94540}"/>
              </a:ext>
            </a:extLst>
          </p:cNvPr>
          <p:cNvSpPr/>
          <p:nvPr/>
        </p:nvSpPr>
        <p:spPr>
          <a:xfrm>
            <a:off x="11340532" y="189897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8" name="Ellipse 47">
            <a:extLst>
              <a:ext uri="{FF2B5EF4-FFF2-40B4-BE49-F238E27FC236}">
                <a16:creationId xmlns:a16="http://schemas.microsoft.com/office/drawing/2014/main" id="{317F2299-8BCE-01FF-BD33-5E576325B2F4}"/>
              </a:ext>
            </a:extLst>
          </p:cNvPr>
          <p:cNvSpPr/>
          <p:nvPr/>
        </p:nvSpPr>
        <p:spPr>
          <a:xfrm>
            <a:off x="8662170" y="189897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Ellipse 40">
            <a:extLst>
              <a:ext uri="{FF2B5EF4-FFF2-40B4-BE49-F238E27FC236}">
                <a16:creationId xmlns:a16="http://schemas.microsoft.com/office/drawing/2014/main" id="{135643B8-A519-7A93-D377-39E89CC792B1}"/>
              </a:ext>
            </a:extLst>
          </p:cNvPr>
          <p:cNvSpPr/>
          <p:nvPr/>
        </p:nvSpPr>
        <p:spPr>
          <a:xfrm>
            <a:off x="6403055" y="190192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23121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1783D-D68B-EA07-5AE7-0EA759B6B6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A9E1523-52A0-58D4-B330-3E1848E52053}"/>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 - correction</a:t>
            </a:r>
          </a:p>
        </p:txBody>
      </p:sp>
      <p:sp>
        <p:nvSpPr>
          <p:cNvPr id="6" name="ZoneTexte 5">
            <a:extLst>
              <a:ext uri="{FF2B5EF4-FFF2-40B4-BE49-F238E27FC236}">
                <a16:creationId xmlns:a16="http://schemas.microsoft.com/office/drawing/2014/main" id="{42B4EE8A-A480-ACFA-108A-682D05C1A088}"/>
              </a:ext>
            </a:extLst>
          </p:cNvPr>
          <p:cNvSpPr txBox="1"/>
          <p:nvPr/>
        </p:nvSpPr>
        <p:spPr>
          <a:xfrm>
            <a:off x="2397117"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réfléchis</a:t>
            </a:r>
          </a:p>
        </p:txBody>
      </p:sp>
      <p:cxnSp>
        <p:nvCxnSpPr>
          <p:cNvPr id="4" name="Connecteur droit 3">
            <a:extLst>
              <a:ext uri="{FF2B5EF4-FFF2-40B4-BE49-F238E27FC236}">
                <a16:creationId xmlns:a16="http://schemas.microsoft.com/office/drawing/2014/main" id="{44DF149B-7247-59BD-26EA-916BC839CA63}"/>
              </a:ext>
            </a:extLst>
          </p:cNvPr>
          <p:cNvCxnSpPr>
            <a:cxnSpLocks/>
          </p:cNvCxnSpPr>
          <p:nvPr/>
        </p:nvCxnSpPr>
        <p:spPr>
          <a:xfrm>
            <a:off x="7909089" y="1329179"/>
            <a:ext cx="29642" cy="429884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Légende : encadrée à une bordure 4">
            <a:extLst>
              <a:ext uri="{FF2B5EF4-FFF2-40B4-BE49-F238E27FC236}">
                <a16:creationId xmlns:a16="http://schemas.microsoft.com/office/drawing/2014/main" id="{C5F93EE8-37E7-6240-52DA-37047BC5BB3D}"/>
              </a:ext>
            </a:extLst>
          </p:cNvPr>
          <p:cNvSpPr/>
          <p:nvPr/>
        </p:nvSpPr>
        <p:spPr>
          <a:xfrm>
            <a:off x="8917755" y="1223580"/>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Trace un trait à 7 carreaux du bord</a:t>
            </a:r>
          </a:p>
        </p:txBody>
      </p:sp>
      <p:sp>
        <p:nvSpPr>
          <p:cNvPr id="8" name="ZoneTexte 7">
            <a:extLst>
              <a:ext uri="{FF2B5EF4-FFF2-40B4-BE49-F238E27FC236}">
                <a16:creationId xmlns:a16="http://schemas.microsoft.com/office/drawing/2014/main" id="{AFF8B720-23F6-D305-FE49-34100DB7BF3D}"/>
              </a:ext>
            </a:extLst>
          </p:cNvPr>
          <p:cNvSpPr txBox="1"/>
          <p:nvPr/>
        </p:nvSpPr>
        <p:spPr>
          <a:xfrm>
            <a:off x="8601525"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réponds</a:t>
            </a:r>
          </a:p>
        </p:txBody>
      </p:sp>
      <p:sp>
        <p:nvSpPr>
          <p:cNvPr id="9" name="Légende : encadrée à une bordure 8">
            <a:extLst>
              <a:ext uri="{FF2B5EF4-FFF2-40B4-BE49-F238E27FC236}">
                <a16:creationId xmlns:a16="http://schemas.microsoft.com/office/drawing/2014/main" id="{AF1C6A78-6200-5C10-9711-0ABE58E56FB2}"/>
              </a:ext>
            </a:extLst>
          </p:cNvPr>
          <p:cNvSpPr/>
          <p:nvPr/>
        </p:nvSpPr>
        <p:spPr>
          <a:xfrm>
            <a:off x="2380493" y="1583922"/>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Fais une phrase par opération</a:t>
            </a:r>
          </a:p>
        </p:txBody>
      </p:sp>
      <p:sp>
        <p:nvSpPr>
          <p:cNvPr id="10" name="ZoneTexte 9">
            <a:extLst>
              <a:ext uri="{FF2B5EF4-FFF2-40B4-BE49-F238E27FC236}">
                <a16:creationId xmlns:a16="http://schemas.microsoft.com/office/drawing/2014/main" id="{C5133672-8282-C8B7-9F42-81AB47517894}"/>
              </a:ext>
            </a:extLst>
          </p:cNvPr>
          <p:cNvSpPr txBox="1"/>
          <p:nvPr/>
        </p:nvSpPr>
        <p:spPr>
          <a:xfrm>
            <a:off x="0" y="1924870"/>
            <a:ext cx="7972383"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1. Je calcule le périmètre de l’île :</a:t>
            </a:r>
          </a:p>
        </p:txBody>
      </p:sp>
      <p:sp>
        <p:nvSpPr>
          <p:cNvPr id="11" name="ZoneTexte 10">
            <a:extLst>
              <a:ext uri="{FF2B5EF4-FFF2-40B4-BE49-F238E27FC236}">
                <a16:creationId xmlns:a16="http://schemas.microsoft.com/office/drawing/2014/main" id="{CC2629D4-BAF8-E790-B0A2-CA259B200B85}"/>
              </a:ext>
            </a:extLst>
          </p:cNvPr>
          <p:cNvSpPr txBox="1"/>
          <p:nvPr/>
        </p:nvSpPr>
        <p:spPr>
          <a:xfrm>
            <a:off x="35733" y="2567995"/>
            <a:ext cx="7902998" cy="1938992"/>
          </a:xfrm>
          <a:prstGeom prst="rect">
            <a:avLst/>
          </a:prstGeom>
          <a:noFill/>
        </p:spPr>
        <p:txBody>
          <a:bodyPr wrap="square" rtlCol="0">
            <a:spAutoFit/>
          </a:bodyPr>
          <a:lstStyle/>
          <a:p>
            <a:r>
              <a:rPr lang="fr-FR" sz="4000" b="1" dirty="0">
                <a:latin typeface="Cursive standard" pitchFamily="2" charset="0"/>
                <a:cs typeface="Arial" panose="020B0604020202020204" pitchFamily="34" charset="0"/>
              </a:rPr>
              <a:t>	P</a:t>
            </a:r>
            <a:r>
              <a:rPr lang="fr-FR" sz="4000" dirty="0">
                <a:latin typeface="Arial" panose="020B0604020202020204" pitchFamily="34" charset="0"/>
                <a:cs typeface="Arial" panose="020B0604020202020204" pitchFamily="34" charset="0"/>
              </a:rPr>
              <a:t>(île) = cx4</a:t>
            </a:r>
          </a:p>
          <a:p>
            <a:r>
              <a:rPr lang="fr-FR" sz="4000" dirty="0">
                <a:latin typeface="Arial" panose="020B0604020202020204" pitchFamily="34" charset="0"/>
                <a:cs typeface="Arial" panose="020B0604020202020204" pitchFamily="34" charset="0"/>
              </a:rPr>
              <a:t> 		  = 75x4</a:t>
            </a:r>
          </a:p>
          <a:p>
            <a:r>
              <a:rPr lang="fr-FR" sz="4000" dirty="0">
                <a:latin typeface="Arial" panose="020B0604020202020204" pitchFamily="34" charset="0"/>
                <a:cs typeface="Arial" panose="020B0604020202020204" pitchFamily="34" charset="0"/>
              </a:rPr>
              <a:t>		  = 300</a:t>
            </a:r>
          </a:p>
        </p:txBody>
      </p:sp>
      <p:sp>
        <p:nvSpPr>
          <p:cNvPr id="12" name="ZoneTexte 11">
            <a:extLst>
              <a:ext uri="{FF2B5EF4-FFF2-40B4-BE49-F238E27FC236}">
                <a16:creationId xmlns:a16="http://schemas.microsoft.com/office/drawing/2014/main" id="{7111B984-C8B6-436C-0F9C-0C8D55A622E7}"/>
              </a:ext>
            </a:extLst>
          </p:cNvPr>
          <p:cNvSpPr txBox="1"/>
          <p:nvPr/>
        </p:nvSpPr>
        <p:spPr>
          <a:xfrm>
            <a:off x="7938731" y="1684996"/>
            <a:ext cx="4132068" cy="901593"/>
          </a:xfrm>
          <a:prstGeom prst="rect">
            <a:avLst/>
          </a:prstGeom>
          <a:noFill/>
        </p:spPr>
        <p:txBody>
          <a:bodyPr wrap="square" rtlCol="0">
            <a:spAutoFit/>
          </a:bodyPr>
          <a:lstStyle/>
          <a:p>
            <a:pPr marL="742950" indent="-742950">
              <a:lnSpc>
                <a:spcPct val="150000"/>
              </a:lnSpc>
              <a:buAutoNum type="arabicPeriod"/>
            </a:pPr>
            <a:r>
              <a:rPr lang="fr-FR" sz="4000" dirty="0">
                <a:latin typeface="Arial" panose="020B0604020202020204" pitchFamily="34" charset="0"/>
                <a:cs typeface="Arial" panose="020B0604020202020204" pitchFamily="34" charset="0"/>
              </a:rPr>
              <a:t>300m</a:t>
            </a:r>
          </a:p>
        </p:txBody>
      </p:sp>
      <p:sp>
        <p:nvSpPr>
          <p:cNvPr id="13" name="ZoneTexte 12">
            <a:extLst>
              <a:ext uri="{FF2B5EF4-FFF2-40B4-BE49-F238E27FC236}">
                <a16:creationId xmlns:a16="http://schemas.microsoft.com/office/drawing/2014/main" id="{C0B75083-3266-1824-92A8-FB0C1C5795D3}"/>
              </a:ext>
            </a:extLst>
          </p:cNvPr>
          <p:cNvSpPr txBox="1"/>
          <p:nvPr/>
        </p:nvSpPr>
        <p:spPr>
          <a:xfrm>
            <a:off x="-8416" y="4274515"/>
            <a:ext cx="7932326" cy="1323439"/>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Je calcule combien il devra dépenser :</a:t>
            </a:r>
          </a:p>
        </p:txBody>
      </p:sp>
      <p:sp>
        <p:nvSpPr>
          <p:cNvPr id="14" name="ZoneTexte 13">
            <a:extLst>
              <a:ext uri="{FF2B5EF4-FFF2-40B4-BE49-F238E27FC236}">
                <a16:creationId xmlns:a16="http://schemas.microsoft.com/office/drawing/2014/main" id="{F630FB3C-D0EA-A4F8-952D-9C27D70BC528}"/>
              </a:ext>
            </a:extLst>
          </p:cNvPr>
          <p:cNvSpPr txBox="1"/>
          <p:nvPr/>
        </p:nvSpPr>
        <p:spPr>
          <a:xfrm>
            <a:off x="-9408" y="5419426"/>
            <a:ext cx="7611883" cy="707886"/>
          </a:xfrm>
          <a:prstGeom prst="rect">
            <a:avLst/>
          </a:prstGeom>
          <a:noFill/>
        </p:spPr>
        <p:txBody>
          <a:bodyPr wrap="square" rtlCol="0">
            <a:spAutoFit/>
          </a:bodyPr>
          <a:lstStyle/>
          <a:p>
            <a:pPr algn="ctr"/>
            <a:r>
              <a:rPr lang="fr-FR" sz="4000" dirty="0">
                <a:latin typeface="Arial" panose="020B0604020202020204" pitchFamily="34" charset="0"/>
                <a:cs typeface="Arial" panose="020B0604020202020204" pitchFamily="34" charset="0"/>
              </a:rPr>
              <a:t>300x7 = 2 100</a:t>
            </a:r>
          </a:p>
        </p:txBody>
      </p:sp>
      <p:sp>
        <p:nvSpPr>
          <p:cNvPr id="15" name="ZoneTexte 14">
            <a:extLst>
              <a:ext uri="{FF2B5EF4-FFF2-40B4-BE49-F238E27FC236}">
                <a16:creationId xmlns:a16="http://schemas.microsoft.com/office/drawing/2014/main" id="{8D1745D5-6C78-1163-8F12-C420C3E04F18}"/>
              </a:ext>
            </a:extLst>
          </p:cNvPr>
          <p:cNvSpPr txBox="1"/>
          <p:nvPr/>
        </p:nvSpPr>
        <p:spPr>
          <a:xfrm>
            <a:off x="7982880" y="4254312"/>
            <a:ext cx="413206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2 100 pièces</a:t>
            </a:r>
          </a:p>
        </p:txBody>
      </p:sp>
      <p:sp>
        <p:nvSpPr>
          <p:cNvPr id="17" name="Légende : encadrée à une bordure 16">
            <a:extLst>
              <a:ext uri="{FF2B5EF4-FFF2-40B4-BE49-F238E27FC236}">
                <a16:creationId xmlns:a16="http://schemas.microsoft.com/office/drawing/2014/main" id="{59C6FD24-DB33-8CC3-7BE0-F9031A1A4638}"/>
              </a:ext>
            </a:extLst>
          </p:cNvPr>
          <p:cNvSpPr/>
          <p:nvPr/>
        </p:nvSpPr>
        <p:spPr>
          <a:xfrm>
            <a:off x="4940431" y="5264541"/>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Rédige une phrase de réponse qui reprend les mots de la question</a:t>
            </a:r>
          </a:p>
        </p:txBody>
      </p:sp>
      <p:sp>
        <p:nvSpPr>
          <p:cNvPr id="18" name="ZoneTexte 17">
            <a:extLst>
              <a:ext uri="{FF2B5EF4-FFF2-40B4-BE49-F238E27FC236}">
                <a16:creationId xmlns:a16="http://schemas.microsoft.com/office/drawing/2014/main" id="{40220FF8-DBF8-A572-3F6A-FFB5B8643030}"/>
              </a:ext>
            </a:extLst>
          </p:cNvPr>
          <p:cNvSpPr txBox="1"/>
          <p:nvPr/>
        </p:nvSpPr>
        <p:spPr>
          <a:xfrm>
            <a:off x="-63060" y="6196327"/>
            <a:ext cx="12133859"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Le capitaine Jack devra dépenser </a:t>
            </a:r>
            <a:r>
              <a:rPr lang="fr-FR" sz="4000">
                <a:latin typeface="Arial" panose="020B0604020202020204" pitchFamily="34" charset="0"/>
                <a:cs typeface="Arial" panose="020B0604020202020204" pitchFamily="34" charset="0"/>
              </a:rPr>
              <a:t>2 100 </a:t>
            </a:r>
            <a:r>
              <a:rPr lang="fr-FR" sz="4000" dirty="0">
                <a:latin typeface="Arial" panose="020B0604020202020204" pitchFamily="34" charset="0"/>
                <a:cs typeface="Arial" panose="020B0604020202020204" pitchFamily="34" charset="0"/>
              </a:rPr>
              <a:t>pièces.</a:t>
            </a:r>
          </a:p>
        </p:txBody>
      </p:sp>
    </p:spTree>
    <p:extLst>
      <p:ext uri="{BB962C8B-B14F-4D97-AF65-F5344CB8AC3E}">
        <p14:creationId xmlns:p14="http://schemas.microsoft.com/office/powerpoint/2010/main" val="347123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17"/>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animBg="1"/>
      <p:bldP spid="5" grpId="1" animBg="1"/>
      <p:bldP spid="8" grpId="0"/>
      <p:bldP spid="9" grpId="0" animBg="1"/>
      <p:bldP spid="9" grpId="1" animBg="1"/>
      <p:bldP spid="10" grpId="0"/>
      <p:bldP spid="11" grpId="0"/>
      <p:bldP spid="12" grpId="0"/>
      <p:bldP spid="13" grpId="0"/>
      <p:bldP spid="14" grpId="0"/>
      <p:bldP spid="15" grpId="0"/>
      <p:bldP spid="17" grpId="0" animBg="1"/>
      <p:bldP spid="17" grpId="1" animBg="1"/>
      <p:bldP spid="18"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14375</TotalTime>
  <Words>918</Words>
  <Application>Microsoft Office PowerPoint</Application>
  <PresentationFormat>Grand écran</PresentationFormat>
  <Paragraphs>130</Paragraphs>
  <Slides>21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21</vt:i4>
      </vt:variant>
    </vt:vector>
  </HeadingPairs>
  <TitlesOfParts>
    <vt:vector size="27" baseType="lpstr">
      <vt:lpstr>Arial</vt:lpstr>
      <vt:lpstr>Calibri</vt:lpstr>
      <vt:lpstr>Calibri Light</vt:lpstr>
      <vt:lpstr>Cursive standard</vt:lpstr>
      <vt:lpstr>Gill Sans Nova Cond XBd</vt:lpstr>
      <vt:lpstr>Thème Office</vt:lpstr>
      <vt:lpstr>Présentation PowerPoint</vt:lpstr>
      <vt:lpstr>Le vocabulaire à apprendre</vt:lpstr>
      <vt:lpstr>Les fonctions grammaticales</vt:lpstr>
      <vt:lpstr>Les classes grammaticales</vt:lpstr>
      <vt:lpstr>Conjugue le verbe « commander » à l’imparfait de l’indicatif.</vt:lpstr>
      <vt:lpstr>Problème pour s’entraîner</vt:lpstr>
      <vt:lpstr>Problème pour s’entraîner</vt:lpstr>
      <vt:lpstr>Problème pour s’entraîner - correction</vt:lpstr>
      <vt:lpstr>Le vocabulaire à apprendre</vt:lpstr>
      <vt:lpstr>Transposition</vt:lpstr>
      <vt:lpstr>Analyse grammaticale</vt:lpstr>
      <vt:lpstr>Conjugue le verbe « pouvoir » à l’imparfait de l’indicatif.</vt:lpstr>
      <vt:lpstr>Présentation PowerPoint</vt:lpstr>
      <vt:lpstr>Vocabulaire de la dictée</vt:lpstr>
      <vt:lpstr>Problème pour s’entraîner</vt:lpstr>
      <vt:lpstr>Problème pour s’entraîner</vt:lpstr>
      <vt:lpstr>Calcul mental</vt:lpstr>
      <vt:lpstr>Dictée</vt:lpstr>
      <vt:lpstr>Dictée – suite</vt:lpstr>
      <vt:lpstr>Dictée – fin</vt:lpstr>
      <vt:lpstr>Problème pour s’entraîner - correction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Stéphanie escoin</dc:creator>
  <cp:lastModifiedBy>Timekeeper Peyton</cp:lastModifiedBy>
  <cp:revision>168</cp:revision>
  <dcterms:created xsi:type="dcterms:W3CDTF">2024-09-15T19:35:32Z</dcterms:created>
  <dcterms:modified xsi:type="dcterms:W3CDTF">2026-01-18T17:52:29Z</dcterms:modified>
</cp:coreProperties>
</file>