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16" r:id="rId8"/>
    <p:sldId id="330" r:id="rId9"/>
    <p:sldId id="265" r:id="rId10"/>
    <p:sldId id="266" r:id="rId11"/>
    <p:sldId id="324" r:id="rId12"/>
    <p:sldId id="268" r:id="rId13"/>
    <p:sldId id="328" r:id="rId14"/>
    <p:sldId id="282" r:id="rId15"/>
    <p:sldId id="273" r:id="rId16"/>
    <p:sldId id="278" r:id="rId17"/>
    <p:sldId id="331" r:id="rId18"/>
    <p:sldId id="332"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2599"/>
    <a:srgbClr val="FF33CC"/>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02/01/2026</a:t>
            </a:fld>
            <a:endParaRPr lang="fr-FR" dirty="0"/>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02/01/2026</a:t>
            </a:fld>
            <a:endParaRPr lang="fr-FR" dirty="0"/>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dirty="0"/>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Image 2" descr="Une image contenant habits, art, Visage humain, personne&#10;&#10;Le contenu généré par l’IA peut être incorrect.">
            <a:extLst>
              <a:ext uri="{FF2B5EF4-FFF2-40B4-BE49-F238E27FC236}">
                <a16:creationId xmlns:a16="http://schemas.microsoft.com/office/drawing/2014/main" id="{1C24B411-F397-96AC-BCA1-02076119B426}"/>
              </a:ext>
            </a:extLst>
          </p:cNvPr>
          <p:cNvPicPr>
            <a:picLocks noChangeAspect="1"/>
          </p:cNvPicPr>
          <p:nvPr/>
        </p:nvPicPr>
        <p:blipFill>
          <a:blip r:embed="rId2">
            <a:extLst>
              <a:ext uri="{28A0092B-C50C-407E-A947-70E740481C1C}">
                <a14:useLocalDpi xmlns:a14="http://schemas.microsoft.com/office/drawing/2010/main" val="0"/>
              </a:ext>
            </a:extLst>
          </a:blip>
          <a:srcRect l="11545" r="5204"/>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ZoneTexte 4">
            <a:extLst>
              <a:ext uri="{FF2B5EF4-FFF2-40B4-BE49-F238E27FC236}">
                <a16:creationId xmlns:a16="http://schemas.microsoft.com/office/drawing/2014/main" id="{C3AE7CE9-D3AE-46D0-A099-98B9DC8119ED}"/>
              </a:ext>
            </a:extLst>
          </p:cNvPr>
          <p:cNvSpPr txBox="1"/>
          <p:nvPr/>
        </p:nvSpPr>
        <p:spPr>
          <a:xfrm>
            <a:off x="643468" y="643467"/>
            <a:ext cx="4620584" cy="456713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dirty="0">
                <a:latin typeface="+mj-lt"/>
                <a:ea typeface="+mj-ea"/>
                <a:cs typeface="+mj-cs"/>
              </a:rPr>
              <a:t>Jeanne de Brigues</a:t>
            </a:r>
          </a:p>
        </p:txBody>
      </p:sp>
    </p:spTree>
    <p:extLst>
      <p:ext uri="{BB962C8B-B14F-4D97-AF65-F5344CB8AC3E}">
        <p14:creationId xmlns:p14="http://schemas.microsoft.com/office/powerpoint/2010/main" val="3647727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rgbClr val="FF0000"/>
                </a:solidFill>
              </a:rPr>
              <a:t>fasciner (v1)</a:t>
            </a:r>
          </a:p>
          <a:p>
            <a:pPr>
              <a:lnSpc>
                <a:spcPct val="150000"/>
              </a:lnSpc>
            </a:pPr>
            <a:r>
              <a:rPr lang="fr-FR" sz="4000" dirty="0">
                <a:solidFill>
                  <a:srgbClr val="FF0000"/>
                </a:solidFill>
              </a:rPr>
              <a:t>effrayer (v1)</a:t>
            </a:r>
          </a:p>
          <a:p>
            <a:pPr>
              <a:lnSpc>
                <a:spcPct val="150000"/>
              </a:lnSpc>
            </a:pPr>
            <a:r>
              <a:rPr lang="fr-FR" sz="4000" dirty="0">
                <a:solidFill>
                  <a:schemeClr val="accent1"/>
                </a:solidFill>
              </a:rPr>
              <a:t>un sort (nc)</a:t>
            </a:r>
          </a:p>
          <a:p>
            <a:pPr>
              <a:lnSpc>
                <a:spcPct val="150000"/>
              </a:lnSpc>
            </a:pPr>
            <a:r>
              <a:rPr lang="fr-FR" sz="4000" dirty="0">
                <a:solidFill>
                  <a:schemeClr val="accent1"/>
                </a:solidFill>
              </a:rPr>
              <a:t>une potion (nc)</a:t>
            </a:r>
          </a:p>
          <a:p>
            <a:pPr>
              <a:lnSpc>
                <a:spcPct val="150000"/>
              </a:lnSpc>
            </a:pPr>
            <a:r>
              <a:rPr lang="fr-FR" sz="4000" dirty="0">
                <a:solidFill>
                  <a:schemeClr val="accent2">
                    <a:lumMod val="50000"/>
                  </a:schemeClr>
                </a:solidFill>
              </a:rPr>
              <a:t>bienveillant (adj) </a:t>
            </a:r>
          </a:p>
          <a:p>
            <a:pPr>
              <a:lnSpc>
                <a:spcPct val="150000"/>
              </a:lnSpc>
            </a:pPr>
            <a:r>
              <a:rPr lang="fr-FR" sz="4000" dirty="0"/>
              <a:t>en revanche</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670970" y="1122214"/>
            <a:ext cx="5330757" cy="5536900"/>
          </a:xfrm>
          <a:prstGeom prst="rect">
            <a:avLst/>
          </a:prstGeom>
          <a:noFill/>
        </p:spPr>
        <p:txBody>
          <a:bodyPr wrap="square" rtlCol="0">
            <a:spAutoFit/>
          </a:bodyPr>
          <a:lstStyle/>
          <a:p>
            <a:pPr>
              <a:lnSpc>
                <a:spcPct val="150000"/>
              </a:lnSpc>
            </a:pPr>
            <a:r>
              <a:rPr lang="fr-FR" sz="4000" dirty="0">
                <a:solidFill>
                  <a:srgbClr val="FF0000"/>
                </a:solidFill>
              </a:rPr>
              <a:t>dépeindre (v3) </a:t>
            </a:r>
          </a:p>
          <a:p>
            <a:pPr>
              <a:lnSpc>
                <a:spcPct val="150000"/>
              </a:lnSpc>
            </a:pPr>
            <a:r>
              <a:rPr lang="fr-FR" sz="4000" dirty="0">
                <a:solidFill>
                  <a:schemeClr val="accent2">
                    <a:lumMod val="50000"/>
                  </a:schemeClr>
                </a:solidFill>
              </a:rPr>
              <a:t>malfaisant (adj)</a:t>
            </a:r>
          </a:p>
          <a:p>
            <a:pPr>
              <a:lnSpc>
                <a:spcPct val="150000"/>
              </a:lnSpc>
            </a:pPr>
            <a:r>
              <a:rPr lang="fr-FR" sz="4000" dirty="0">
                <a:solidFill>
                  <a:schemeClr val="accent2">
                    <a:lumMod val="50000"/>
                  </a:schemeClr>
                </a:solidFill>
              </a:rPr>
              <a:t>obscur (adj)</a:t>
            </a:r>
          </a:p>
          <a:p>
            <a:pPr>
              <a:lnSpc>
                <a:spcPct val="150000"/>
              </a:lnSpc>
            </a:pPr>
            <a:r>
              <a:rPr lang="fr-FR" sz="4000" dirty="0">
                <a:solidFill>
                  <a:srgbClr val="FF0000"/>
                </a:solidFill>
              </a:rPr>
              <a:t>nuire (v3)</a:t>
            </a:r>
          </a:p>
          <a:p>
            <a:pPr>
              <a:lnSpc>
                <a:spcPct val="150000"/>
              </a:lnSpc>
            </a:pPr>
            <a:r>
              <a:rPr lang="fr-FR" sz="4000" dirty="0">
                <a:solidFill>
                  <a:schemeClr val="accent1"/>
                </a:solidFill>
              </a:rPr>
              <a:t>un chaudron (nc)</a:t>
            </a:r>
          </a:p>
          <a:p>
            <a:pPr>
              <a:lnSpc>
                <a:spcPct val="150000"/>
              </a:lnSpc>
            </a:pPr>
            <a:r>
              <a:rPr lang="fr-FR" sz="4000" dirty="0">
                <a:solidFill>
                  <a:schemeClr val="accent2">
                    <a:lumMod val="50000"/>
                  </a:schemeClr>
                </a:solidFill>
              </a:rPr>
              <a:t>emblématique (adj)</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1843582"/>
          </a:xfrm>
          <a:prstGeom prst="rect">
            <a:avLst/>
          </a:prstGeom>
          <a:noFill/>
        </p:spPr>
        <p:txBody>
          <a:bodyPr wrap="square" rtlCol="0">
            <a:spAutoFit/>
          </a:bodyPr>
          <a:lstStyle/>
          <a:p>
            <a:pPr algn="ctr">
              <a:lnSpc>
                <a:spcPct val="150000"/>
              </a:lnSpc>
            </a:pPr>
            <a:r>
              <a:rPr lang="fr-FR" sz="4000" dirty="0"/>
              <a:t>Dans les contes et légendes, les sorcières fascinent</a:t>
            </a:r>
          </a:p>
          <a:p>
            <a:pPr algn="ctr">
              <a:lnSpc>
                <a:spcPct val="150000"/>
              </a:lnSpc>
            </a:pPr>
            <a:r>
              <a:rPr lang="fr-FR" sz="4000" dirty="0"/>
              <a:t>depuis des siècles.</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9467147" y="3803979"/>
            <a:ext cx="182028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6833419" y="3798511"/>
            <a:ext cx="249607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E34B68D-E8BA-41B3-B9FB-7B548D115E28}"/>
              </a:ext>
            </a:extLst>
          </p:cNvPr>
          <p:cNvCxnSpPr>
            <a:cxnSpLocks/>
          </p:cNvCxnSpPr>
          <p:nvPr/>
        </p:nvCxnSpPr>
        <p:spPr>
          <a:xfrm>
            <a:off x="873753" y="3798511"/>
            <a:ext cx="5665509"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A8F67F3-E5CE-4A90-A3C2-F7DCF5608E1D}"/>
              </a:ext>
            </a:extLst>
          </p:cNvPr>
          <p:cNvSpPr txBox="1"/>
          <p:nvPr/>
        </p:nvSpPr>
        <p:spPr>
          <a:xfrm>
            <a:off x="3538033" y="3751486"/>
            <a:ext cx="865762" cy="369332"/>
          </a:xfrm>
          <a:prstGeom prst="rect">
            <a:avLst/>
          </a:prstGeom>
          <a:noFill/>
        </p:spPr>
        <p:txBody>
          <a:bodyPr wrap="square" rtlCol="0">
            <a:spAutoFit/>
          </a:bodyPr>
          <a:lstStyle/>
          <a:p>
            <a:r>
              <a:rPr lang="fr-FR" dirty="0"/>
              <a:t>CCL</a:t>
            </a:r>
          </a:p>
        </p:txBody>
      </p:sp>
      <p:cxnSp>
        <p:nvCxnSpPr>
          <p:cNvPr id="14" name="Connecteur droit 13">
            <a:extLst>
              <a:ext uri="{FF2B5EF4-FFF2-40B4-BE49-F238E27FC236}">
                <a16:creationId xmlns:a16="http://schemas.microsoft.com/office/drawing/2014/main" id="{EF015D76-B40F-463C-8AE0-149D4A1F7A96}"/>
              </a:ext>
            </a:extLst>
          </p:cNvPr>
          <p:cNvCxnSpPr>
            <a:cxnSpLocks/>
          </p:cNvCxnSpPr>
          <p:nvPr/>
        </p:nvCxnSpPr>
        <p:spPr>
          <a:xfrm>
            <a:off x="4220268" y="4704184"/>
            <a:ext cx="3616042"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A636659C-4B1A-4603-A409-EFDE09E8B89A}"/>
              </a:ext>
            </a:extLst>
          </p:cNvPr>
          <p:cNvSpPr txBox="1"/>
          <p:nvPr/>
        </p:nvSpPr>
        <p:spPr>
          <a:xfrm>
            <a:off x="5839846" y="4674815"/>
            <a:ext cx="865762" cy="369332"/>
          </a:xfrm>
          <a:prstGeom prst="rect">
            <a:avLst/>
          </a:prstGeom>
          <a:noFill/>
        </p:spPr>
        <p:txBody>
          <a:bodyPr wrap="square" rtlCol="0">
            <a:spAutoFit/>
          </a:bodyPr>
          <a:lstStyle/>
          <a:p>
            <a:r>
              <a:rPr lang="fr-FR" dirty="0"/>
              <a:t>CCT</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7"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58993"/>
            <a:ext cx="11887200" cy="2382191"/>
          </a:xfrm>
          <a:prstGeom prst="rect">
            <a:avLst/>
          </a:prstGeom>
          <a:noFill/>
        </p:spPr>
        <p:txBody>
          <a:bodyPr wrap="square" rtlCol="0">
            <a:spAutoFit/>
          </a:bodyPr>
          <a:lstStyle/>
          <a:p>
            <a:pPr algn="ctr">
              <a:lnSpc>
                <a:spcPct val="200000"/>
              </a:lnSpc>
            </a:pPr>
            <a:r>
              <a:rPr lang="fr-FR" sz="4000" dirty="0"/>
              <a:t>Aujourd’hui, elles restent des figures emblématiques de la littérature et du cinéma.</a:t>
            </a:r>
          </a:p>
        </p:txBody>
      </p:sp>
      <p:sp>
        <p:nvSpPr>
          <p:cNvPr id="40" name="ZoneTexte 39">
            <a:extLst>
              <a:ext uri="{FF2B5EF4-FFF2-40B4-BE49-F238E27FC236}">
                <a16:creationId xmlns:a16="http://schemas.microsoft.com/office/drawing/2014/main" id="{E170D65E-CCE9-4C78-B734-68AD01108A68}"/>
              </a:ext>
            </a:extLst>
          </p:cNvPr>
          <p:cNvSpPr txBox="1"/>
          <p:nvPr/>
        </p:nvSpPr>
        <p:spPr>
          <a:xfrm>
            <a:off x="5585144" y="3037107"/>
            <a:ext cx="649782" cy="369332"/>
          </a:xfrm>
          <a:prstGeom prst="rect">
            <a:avLst/>
          </a:prstGeom>
          <a:noFill/>
        </p:spPr>
        <p:txBody>
          <a:bodyPr wrap="square" rtlCol="0">
            <a:spAutoFit/>
          </a:bodyPr>
          <a:lstStyle/>
          <a:p>
            <a:pPr algn="ctr"/>
            <a:r>
              <a:rPr lang="fr-FR" dirty="0"/>
              <a:t>a.i.</a:t>
            </a:r>
          </a:p>
        </p:txBody>
      </p:sp>
      <p:cxnSp>
        <p:nvCxnSpPr>
          <p:cNvPr id="23" name="Connecteur droit 22">
            <a:extLst>
              <a:ext uri="{FF2B5EF4-FFF2-40B4-BE49-F238E27FC236}">
                <a16:creationId xmlns:a16="http://schemas.microsoft.com/office/drawing/2014/main" id="{DB4C6E50-7F2B-41AB-8E7D-39A9F1F80539}"/>
              </a:ext>
            </a:extLst>
          </p:cNvPr>
          <p:cNvCxnSpPr>
            <a:cxnSpLocks/>
          </p:cNvCxnSpPr>
          <p:nvPr/>
        </p:nvCxnSpPr>
        <p:spPr>
          <a:xfrm flipV="1">
            <a:off x="6304280" y="3037107"/>
            <a:ext cx="1394378" cy="373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B5911BB-6D8D-4FB6-87E4-56256ACF7009}"/>
              </a:ext>
            </a:extLst>
          </p:cNvPr>
          <p:cNvCxnSpPr>
            <a:cxnSpLocks/>
          </p:cNvCxnSpPr>
          <p:nvPr/>
        </p:nvCxnSpPr>
        <p:spPr>
          <a:xfrm>
            <a:off x="3066769" y="4215604"/>
            <a:ext cx="6110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286F280C-2801-49AD-A00B-30828E053F47}"/>
              </a:ext>
            </a:extLst>
          </p:cNvPr>
          <p:cNvCxnSpPr>
            <a:cxnSpLocks/>
          </p:cNvCxnSpPr>
          <p:nvPr/>
        </p:nvCxnSpPr>
        <p:spPr>
          <a:xfrm>
            <a:off x="7793628" y="3037107"/>
            <a:ext cx="3229485"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43CA8CFC-D4BA-4BC1-932B-08E0A28AF5F9}"/>
              </a:ext>
            </a:extLst>
          </p:cNvPr>
          <p:cNvSpPr txBox="1"/>
          <p:nvPr/>
        </p:nvSpPr>
        <p:spPr>
          <a:xfrm>
            <a:off x="3024469" y="4209926"/>
            <a:ext cx="725304" cy="369332"/>
          </a:xfrm>
          <a:prstGeom prst="rect">
            <a:avLst/>
          </a:prstGeom>
          <a:noFill/>
        </p:spPr>
        <p:txBody>
          <a:bodyPr wrap="square" rtlCol="0">
            <a:spAutoFit/>
          </a:bodyPr>
          <a:lstStyle/>
          <a:p>
            <a:pPr algn="ctr"/>
            <a:r>
              <a:rPr lang="fr-FR" dirty="0"/>
              <a:t>a.d.</a:t>
            </a:r>
          </a:p>
        </p:txBody>
      </p:sp>
      <p:cxnSp>
        <p:nvCxnSpPr>
          <p:cNvPr id="16" name="Connecteur droit 15">
            <a:extLst>
              <a:ext uri="{FF2B5EF4-FFF2-40B4-BE49-F238E27FC236}">
                <a16:creationId xmlns:a16="http://schemas.microsoft.com/office/drawing/2014/main" id="{083795E6-005F-44C9-9AB8-6ED2F404695C}"/>
              </a:ext>
            </a:extLst>
          </p:cNvPr>
          <p:cNvCxnSpPr>
            <a:cxnSpLocks/>
          </p:cNvCxnSpPr>
          <p:nvPr/>
        </p:nvCxnSpPr>
        <p:spPr>
          <a:xfrm flipV="1">
            <a:off x="5552840" y="3052026"/>
            <a:ext cx="663698" cy="528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9DB81340-7BAE-4F9C-96F0-210045BD72D1}"/>
              </a:ext>
            </a:extLst>
          </p:cNvPr>
          <p:cNvSpPr txBox="1"/>
          <p:nvPr/>
        </p:nvSpPr>
        <p:spPr>
          <a:xfrm>
            <a:off x="4271828" y="3013688"/>
            <a:ext cx="725304" cy="369332"/>
          </a:xfrm>
          <a:prstGeom prst="rect">
            <a:avLst/>
          </a:prstGeom>
          <a:noFill/>
        </p:spPr>
        <p:txBody>
          <a:bodyPr wrap="square" rtlCol="0">
            <a:spAutoFit/>
          </a:bodyPr>
          <a:lstStyle/>
          <a:p>
            <a:pPr algn="ctr"/>
            <a:r>
              <a:rPr lang="fr-FR" dirty="0"/>
              <a:t>v</a:t>
            </a:r>
          </a:p>
        </p:txBody>
      </p:sp>
      <p:cxnSp>
        <p:nvCxnSpPr>
          <p:cNvPr id="17" name="Connecteur droit 16">
            <a:extLst>
              <a:ext uri="{FF2B5EF4-FFF2-40B4-BE49-F238E27FC236}">
                <a16:creationId xmlns:a16="http://schemas.microsoft.com/office/drawing/2014/main" id="{BF380769-99DF-4A2F-9131-F65486521261}"/>
              </a:ext>
            </a:extLst>
          </p:cNvPr>
          <p:cNvCxnSpPr>
            <a:cxnSpLocks/>
          </p:cNvCxnSpPr>
          <p:nvPr/>
        </p:nvCxnSpPr>
        <p:spPr>
          <a:xfrm>
            <a:off x="3714496" y="4215604"/>
            <a:ext cx="20373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2073927-60A2-4C21-AF36-2F93872465D9}"/>
              </a:ext>
            </a:extLst>
          </p:cNvPr>
          <p:cNvCxnSpPr>
            <a:cxnSpLocks/>
          </p:cNvCxnSpPr>
          <p:nvPr/>
        </p:nvCxnSpPr>
        <p:spPr>
          <a:xfrm>
            <a:off x="3923071" y="3037107"/>
            <a:ext cx="142281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BF243F50-A496-47FB-B62C-CD78ED832BB6}"/>
              </a:ext>
            </a:extLst>
          </p:cNvPr>
          <p:cNvSpPr txBox="1"/>
          <p:nvPr/>
        </p:nvSpPr>
        <p:spPr>
          <a:xfrm>
            <a:off x="11061875" y="3013688"/>
            <a:ext cx="725304" cy="369332"/>
          </a:xfrm>
          <a:prstGeom prst="rect">
            <a:avLst/>
          </a:prstGeom>
          <a:noFill/>
        </p:spPr>
        <p:txBody>
          <a:bodyPr wrap="square" rtlCol="0">
            <a:spAutoFit/>
          </a:bodyPr>
          <a:lstStyle/>
          <a:p>
            <a:pPr algn="ctr"/>
            <a:r>
              <a:rPr lang="fr-FR" dirty="0"/>
              <a:t>prep</a:t>
            </a:r>
          </a:p>
        </p:txBody>
      </p:sp>
      <p:cxnSp>
        <p:nvCxnSpPr>
          <p:cNvPr id="33" name="Connecteur droit 32">
            <a:extLst>
              <a:ext uri="{FF2B5EF4-FFF2-40B4-BE49-F238E27FC236}">
                <a16:creationId xmlns:a16="http://schemas.microsoft.com/office/drawing/2014/main" id="{8D035E60-287F-4AB9-A285-7C956A84E4F3}"/>
              </a:ext>
            </a:extLst>
          </p:cNvPr>
          <p:cNvCxnSpPr>
            <a:cxnSpLocks/>
          </p:cNvCxnSpPr>
          <p:nvPr/>
        </p:nvCxnSpPr>
        <p:spPr>
          <a:xfrm>
            <a:off x="2846810" y="3037107"/>
            <a:ext cx="902963"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8B655C8B-4DB8-4CAB-82BE-8AAF8668D682}"/>
              </a:ext>
            </a:extLst>
          </p:cNvPr>
          <p:cNvCxnSpPr>
            <a:cxnSpLocks/>
          </p:cNvCxnSpPr>
          <p:nvPr/>
        </p:nvCxnSpPr>
        <p:spPr>
          <a:xfrm>
            <a:off x="7052857" y="4215604"/>
            <a:ext cx="148154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F2544790-F72A-442E-8AD8-453A4AF03941}"/>
              </a:ext>
            </a:extLst>
          </p:cNvPr>
          <p:cNvCxnSpPr>
            <a:cxnSpLocks/>
          </p:cNvCxnSpPr>
          <p:nvPr/>
        </p:nvCxnSpPr>
        <p:spPr>
          <a:xfrm>
            <a:off x="11179277" y="3037107"/>
            <a:ext cx="4966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7362716C-D36F-4F4D-A458-73563280FD3C}"/>
              </a:ext>
            </a:extLst>
          </p:cNvPr>
          <p:cNvCxnSpPr>
            <a:cxnSpLocks/>
          </p:cNvCxnSpPr>
          <p:nvPr/>
        </p:nvCxnSpPr>
        <p:spPr>
          <a:xfrm>
            <a:off x="6440131" y="4215604"/>
            <a:ext cx="53178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2CE33E81-1BB2-455F-A3FE-EE68717E63AE}"/>
              </a:ext>
            </a:extLst>
          </p:cNvPr>
          <p:cNvSpPr txBox="1"/>
          <p:nvPr/>
        </p:nvSpPr>
        <p:spPr>
          <a:xfrm>
            <a:off x="2972407" y="2965422"/>
            <a:ext cx="725304" cy="369332"/>
          </a:xfrm>
          <a:prstGeom prst="rect">
            <a:avLst/>
          </a:prstGeom>
          <a:noFill/>
        </p:spPr>
        <p:txBody>
          <a:bodyPr wrap="square" rtlCol="0">
            <a:spAutoFit/>
          </a:bodyPr>
          <a:lstStyle/>
          <a:p>
            <a:pPr algn="ctr"/>
            <a:r>
              <a:rPr lang="fr-FR" dirty="0"/>
              <a:t>p.p.</a:t>
            </a:r>
          </a:p>
        </p:txBody>
      </p:sp>
      <p:sp>
        <p:nvSpPr>
          <p:cNvPr id="46" name="ZoneTexte 45">
            <a:extLst>
              <a:ext uri="{FF2B5EF4-FFF2-40B4-BE49-F238E27FC236}">
                <a16:creationId xmlns:a16="http://schemas.microsoft.com/office/drawing/2014/main" id="{DD8131EB-FE70-4437-AC7D-90D37C89B703}"/>
              </a:ext>
            </a:extLst>
          </p:cNvPr>
          <p:cNvSpPr txBox="1"/>
          <p:nvPr/>
        </p:nvSpPr>
        <p:spPr>
          <a:xfrm>
            <a:off x="9125231" y="3037107"/>
            <a:ext cx="725304" cy="369332"/>
          </a:xfrm>
          <a:prstGeom prst="rect">
            <a:avLst/>
          </a:prstGeom>
          <a:noFill/>
        </p:spPr>
        <p:txBody>
          <a:bodyPr wrap="square" rtlCol="0">
            <a:spAutoFit/>
          </a:bodyPr>
          <a:lstStyle/>
          <a:p>
            <a:pPr algn="ctr"/>
            <a:r>
              <a:rPr lang="fr-FR" dirty="0"/>
              <a:t>adj</a:t>
            </a:r>
          </a:p>
        </p:txBody>
      </p:sp>
      <p:sp>
        <p:nvSpPr>
          <p:cNvPr id="10" name="ZoneTexte 9">
            <a:extLst>
              <a:ext uri="{FF2B5EF4-FFF2-40B4-BE49-F238E27FC236}">
                <a16:creationId xmlns:a16="http://schemas.microsoft.com/office/drawing/2014/main" id="{405A5F28-C350-878A-2608-74983F4F78DD}"/>
              </a:ext>
            </a:extLst>
          </p:cNvPr>
          <p:cNvSpPr txBox="1"/>
          <p:nvPr/>
        </p:nvSpPr>
        <p:spPr>
          <a:xfrm>
            <a:off x="6380417" y="4156518"/>
            <a:ext cx="698569" cy="369332"/>
          </a:xfrm>
          <a:prstGeom prst="rect">
            <a:avLst/>
          </a:prstGeom>
          <a:noFill/>
        </p:spPr>
        <p:txBody>
          <a:bodyPr wrap="square" rtlCol="0">
            <a:spAutoFit/>
          </a:bodyPr>
          <a:lstStyle/>
          <a:p>
            <a:pPr algn="ctr"/>
            <a:r>
              <a:rPr lang="fr-FR" dirty="0"/>
              <a:t>a.d.c.</a:t>
            </a:r>
          </a:p>
        </p:txBody>
      </p:sp>
      <p:cxnSp>
        <p:nvCxnSpPr>
          <p:cNvPr id="22" name="Connecteur droit 21">
            <a:extLst>
              <a:ext uri="{FF2B5EF4-FFF2-40B4-BE49-F238E27FC236}">
                <a16:creationId xmlns:a16="http://schemas.microsoft.com/office/drawing/2014/main" id="{AFE2FA03-CA83-77D2-52AF-09D8BD100D42}"/>
              </a:ext>
            </a:extLst>
          </p:cNvPr>
          <p:cNvCxnSpPr>
            <a:cxnSpLocks/>
          </p:cNvCxnSpPr>
          <p:nvPr/>
        </p:nvCxnSpPr>
        <p:spPr>
          <a:xfrm>
            <a:off x="5846690" y="4215604"/>
            <a:ext cx="4966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CD8C5558-9342-51B3-032D-C90B7F32C102}"/>
              </a:ext>
            </a:extLst>
          </p:cNvPr>
          <p:cNvSpPr txBox="1"/>
          <p:nvPr/>
        </p:nvSpPr>
        <p:spPr>
          <a:xfrm>
            <a:off x="5748534" y="4156518"/>
            <a:ext cx="725304" cy="369332"/>
          </a:xfrm>
          <a:prstGeom prst="rect">
            <a:avLst/>
          </a:prstGeom>
          <a:noFill/>
        </p:spPr>
        <p:txBody>
          <a:bodyPr wrap="square" rtlCol="0">
            <a:spAutoFit/>
          </a:bodyPr>
          <a:lstStyle/>
          <a:p>
            <a:pPr algn="ctr"/>
            <a:r>
              <a:rPr lang="fr-FR" dirty="0"/>
              <a:t>c.c.</a:t>
            </a:r>
          </a:p>
        </p:txBody>
      </p:sp>
      <p:cxnSp>
        <p:nvCxnSpPr>
          <p:cNvPr id="25" name="Connecteur droit 24">
            <a:extLst>
              <a:ext uri="{FF2B5EF4-FFF2-40B4-BE49-F238E27FC236}">
                <a16:creationId xmlns:a16="http://schemas.microsoft.com/office/drawing/2014/main" id="{7B09906F-675B-2E41-D7CA-D3976C655161}"/>
              </a:ext>
            </a:extLst>
          </p:cNvPr>
          <p:cNvCxnSpPr>
            <a:cxnSpLocks/>
          </p:cNvCxnSpPr>
          <p:nvPr/>
        </p:nvCxnSpPr>
        <p:spPr>
          <a:xfrm>
            <a:off x="167148" y="3036217"/>
            <a:ext cx="2420793" cy="0"/>
          </a:xfrm>
          <a:prstGeom prst="line">
            <a:avLst/>
          </a:prstGeom>
          <a:ln w="28575">
            <a:solidFill>
              <a:srgbClr val="F925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36" grpId="0"/>
      <p:bldP spid="38" grpId="0"/>
      <p:bldP spid="27" grpId="0"/>
      <p:bldP spid="45" grpId="0"/>
      <p:bldP spid="46" grpId="0"/>
      <p:bldP spid="10"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imaginer</a:t>
            </a:r>
            <a:r>
              <a:rPr lang="fr-FR" dirty="0"/>
              <a:t> » au présent de l’indicatif.</a:t>
            </a:r>
          </a:p>
        </p:txBody>
      </p:sp>
      <p:sp>
        <p:nvSpPr>
          <p:cNvPr id="3" name="ZoneTexte 2">
            <a:extLst>
              <a:ext uri="{FF2B5EF4-FFF2-40B4-BE49-F238E27FC236}">
                <a16:creationId xmlns:a16="http://schemas.microsoft.com/office/drawing/2014/main" id="{364D8C4C-FC12-4850-AD8A-C4648CB7F2DC}"/>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J’imagine	</a:t>
            </a:r>
          </a:p>
          <a:p>
            <a:pPr>
              <a:lnSpc>
                <a:spcPct val="150000"/>
              </a:lnSpc>
            </a:pPr>
            <a:r>
              <a:rPr lang="fr-FR" sz="4800" dirty="0">
                <a:latin typeface="Arial" panose="020B0604020202020204" pitchFamily="34" charset="0"/>
                <a:cs typeface="Arial" panose="020B0604020202020204" pitchFamily="34" charset="0"/>
              </a:rPr>
              <a:t>Tu imagin</a:t>
            </a:r>
            <a:r>
              <a:rPr lang="fr-FR" sz="4800" dirty="0">
                <a:solidFill>
                  <a:srgbClr val="FF0000"/>
                </a:solidFill>
                <a:latin typeface="Arial" panose="020B0604020202020204" pitchFamily="34" charset="0"/>
                <a:cs typeface="Arial" panose="020B0604020202020204" pitchFamily="34" charset="0"/>
              </a:rPr>
              <a:t>es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imagin</a:t>
            </a:r>
            <a:r>
              <a:rPr lang="fr-FR" sz="4800" dirty="0">
                <a:solidFill>
                  <a:srgbClr val="FF0000"/>
                </a:solidFill>
                <a:latin typeface="Arial" panose="020B0604020202020204" pitchFamily="34" charset="0"/>
                <a:cs typeface="Arial" panose="020B0604020202020204" pitchFamily="34" charset="0"/>
              </a:rPr>
              <a:t>e</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 imagin</a:t>
            </a:r>
            <a:r>
              <a:rPr lang="fr-FR" sz="4800" dirty="0">
                <a:solidFill>
                  <a:srgbClr val="FF0000"/>
                </a:solidFill>
                <a:latin typeface="Arial" panose="020B0604020202020204" pitchFamily="34" charset="0"/>
                <a:cs typeface="Arial" panose="020B0604020202020204" pitchFamily="34" charset="0"/>
              </a:rPr>
              <a:t>e</a:t>
            </a:r>
            <a:endParaRPr lang="fr-FR" sz="4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A7830CCE-7353-4005-BAE6-12E88467EA24}"/>
              </a:ext>
            </a:extLst>
          </p:cNvPr>
          <p:cNvSpPr txBox="1"/>
          <p:nvPr/>
        </p:nvSpPr>
        <p:spPr>
          <a:xfrm>
            <a:off x="5448693" y="1489434"/>
            <a:ext cx="5365423"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Nous imagin</a:t>
            </a:r>
            <a:r>
              <a:rPr lang="fr-FR" sz="4800" dirty="0">
                <a:solidFill>
                  <a:srgbClr val="FF0000"/>
                </a:solidFill>
                <a:latin typeface="Arial" panose="020B0604020202020204" pitchFamily="34" charset="0"/>
                <a:cs typeface="Arial" panose="020B0604020202020204" pitchFamily="34" charset="0"/>
              </a:rPr>
              <a:t>ons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Vous imagin</a:t>
            </a:r>
            <a:r>
              <a:rPr lang="fr-FR" sz="4800" dirty="0">
                <a:solidFill>
                  <a:srgbClr val="FF0000"/>
                </a:solidFill>
                <a:latin typeface="Arial" panose="020B0604020202020204" pitchFamily="34" charset="0"/>
                <a:cs typeface="Arial" panose="020B0604020202020204" pitchFamily="34" charset="0"/>
              </a:rPr>
              <a:t>ez</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Ils imagin</a:t>
            </a:r>
            <a:r>
              <a:rPr lang="fr-FR" sz="4800" dirty="0">
                <a:solidFill>
                  <a:srgbClr val="FF0000"/>
                </a:solidFill>
                <a:latin typeface="Arial" panose="020B0604020202020204" pitchFamily="34" charset="0"/>
                <a:cs typeface="Arial" panose="020B0604020202020204" pitchFamily="34" charset="0"/>
              </a:rPr>
              <a:t>ent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Elles imagin</a:t>
            </a:r>
            <a:r>
              <a:rPr lang="fr-FR" sz="4800" dirty="0">
                <a:solidFill>
                  <a:srgbClr val="FF0000"/>
                </a:solidFill>
                <a:latin typeface="Arial" panose="020B0604020202020204" pitchFamily="34" charset="0"/>
                <a:cs typeface="Arial" panose="020B0604020202020204" pitchFamily="34" charset="0"/>
              </a:rPr>
              <a:t>ent</a:t>
            </a:r>
            <a:endParaRPr lang="fr-FR"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1799651" cy="5402826"/>
          </a:xfrm>
          <a:prstGeom prst="rect">
            <a:avLst/>
          </a:prstGeom>
          <a:noFill/>
        </p:spPr>
        <p:txBody>
          <a:bodyPr wrap="square" rtlCol="0">
            <a:spAutoFit/>
          </a:bodyPr>
          <a:lstStyle/>
          <a:p>
            <a:pPr>
              <a:lnSpc>
                <a:spcPts val="6000"/>
              </a:lnSpc>
            </a:pPr>
            <a:r>
              <a:rPr lang="fr-FR" sz="4000" dirty="0">
                <a:latin typeface="Arial" panose="020B0604020202020204" pitchFamily="34" charset="0"/>
                <a:cs typeface="Arial" panose="020B0604020202020204" pitchFamily="34" charset="0"/>
              </a:rPr>
              <a:t>La sorcière Mélusine doit préparer une potion magique. Elle a besoin des ingrédients suivants :</a:t>
            </a:r>
          </a:p>
          <a:p>
            <a:pPr marL="571500" indent="-571500">
              <a:lnSpc>
                <a:spcPts val="6000"/>
              </a:lnSpc>
              <a:buFont typeface="Arial" panose="020B0604020202020204" pitchFamily="34" charset="0"/>
              <a:buChar char="•"/>
            </a:pPr>
            <a:r>
              <a:rPr lang="fr-FR" sz="4000" dirty="0">
                <a:latin typeface="Arial" panose="020B0604020202020204" pitchFamily="34" charset="0"/>
                <a:cs typeface="Arial" panose="020B0604020202020204" pitchFamily="34" charset="0"/>
              </a:rPr>
              <a:t>0,25 L de jus de crapaud.</a:t>
            </a:r>
          </a:p>
          <a:p>
            <a:pPr marL="571500" indent="-571500">
              <a:lnSpc>
                <a:spcPts val="6000"/>
              </a:lnSpc>
              <a:buFont typeface="Arial" panose="020B0604020202020204" pitchFamily="34" charset="0"/>
              <a:buChar char="•"/>
            </a:pPr>
            <a:r>
              <a:rPr lang="fr-FR" sz="4000" dirty="0">
                <a:latin typeface="Arial" panose="020B0604020202020204" pitchFamily="34" charset="0"/>
                <a:cs typeface="Arial" panose="020B0604020202020204" pitchFamily="34" charset="0"/>
              </a:rPr>
              <a:t>15 dL de venin de serpent.</a:t>
            </a:r>
          </a:p>
          <a:p>
            <a:pPr marL="571500" indent="-571500">
              <a:lnSpc>
                <a:spcPts val="6000"/>
              </a:lnSpc>
              <a:buFont typeface="Arial" panose="020B0604020202020204" pitchFamily="34" charset="0"/>
              <a:buChar char="•"/>
            </a:pPr>
            <a:r>
              <a:rPr lang="fr-FR" sz="4000" dirty="0">
                <a:latin typeface="Arial" panose="020B0604020202020204" pitchFamily="34" charset="0"/>
                <a:cs typeface="Arial" panose="020B0604020202020204" pitchFamily="34" charset="0"/>
              </a:rPr>
              <a:t>0,75 cL de bave de limace. </a:t>
            </a:r>
            <a:endParaRPr lang="fr-FR" sz="4000" u="sng" dirty="0">
              <a:latin typeface="Arial" panose="020B0604020202020204" pitchFamily="34" charset="0"/>
              <a:cs typeface="Arial" panose="020B0604020202020204" pitchFamily="34" charset="0"/>
            </a:endParaRPr>
          </a:p>
          <a:p>
            <a:pPr>
              <a:lnSpc>
                <a:spcPts val="6000"/>
              </a:lnSpc>
            </a:pPr>
            <a:r>
              <a:rPr lang="fr-FR" sz="4000" u="sng" dirty="0">
                <a:latin typeface="Arial" panose="020B0604020202020204" pitchFamily="34" charset="0"/>
                <a:cs typeface="Arial" panose="020B0604020202020204" pitchFamily="34" charset="0"/>
              </a:rPr>
              <a:t>Combien de litres d’ingrédients Mélusine utilise-t-elle en tout pour sa potion</a:t>
            </a:r>
            <a:r>
              <a:rPr lang="fr-FR" sz="4000" dirty="0">
                <a:latin typeface="Arial" panose="020B0604020202020204" pitchFamily="34" charset="0"/>
                <a:cs typeface="Arial" panose="020B0604020202020204" pitchFamily="34" charset="0"/>
              </a:rPr>
              <a:t> ? </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1666831B-D31A-4896-BCDD-EE7A81F2EBED}"/>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9936273-5CC1-4C5F-BC59-5F175E35A6C1}"/>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969BC81B-97E7-4716-94C6-BB95F3EEE37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55203FE2-8E62-4F3A-9057-BFF348E2C9A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3DB52F9-A4D0-4F24-A1BD-C964BC1152C3}"/>
              </a:ext>
            </a:extLst>
          </p:cNvPr>
          <p:cNvSpPr txBox="1"/>
          <p:nvPr/>
        </p:nvSpPr>
        <p:spPr>
          <a:xfrm>
            <a:off x="0" y="1924870"/>
            <a:ext cx="7972383"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convertis en litres :</a:t>
            </a:r>
          </a:p>
        </p:txBody>
      </p:sp>
      <p:sp>
        <p:nvSpPr>
          <p:cNvPr id="11" name="ZoneTexte 10">
            <a:extLst>
              <a:ext uri="{FF2B5EF4-FFF2-40B4-BE49-F238E27FC236}">
                <a16:creationId xmlns:a16="http://schemas.microsoft.com/office/drawing/2014/main" id="{E3C95181-A793-4D17-AA5A-6851920AA729}"/>
              </a:ext>
            </a:extLst>
          </p:cNvPr>
          <p:cNvSpPr txBox="1"/>
          <p:nvPr/>
        </p:nvSpPr>
        <p:spPr>
          <a:xfrm>
            <a:off x="35733" y="2567995"/>
            <a:ext cx="7902998"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15 dL = 1,5 dL   75 cL = 0,75 L</a:t>
            </a:r>
          </a:p>
        </p:txBody>
      </p:sp>
      <p:sp>
        <p:nvSpPr>
          <p:cNvPr id="12" name="ZoneTexte 11">
            <a:extLst>
              <a:ext uri="{FF2B5EF4-FFF2-40B4-BE49-F238E27FC236}">
                <a16:creationId xmlns:a16="http://schemas.microsoft.com/office/drawing/2014/main" id="{D67B86E5-E943-467E-85AB-102BB0B95AF3}"/>
              </a:ext>
            </a:extLst>
          </p:cNvPr>
          <p:cNvSpPr txBox="1"/>
          <p:nvPr/>
        </p:nvSpPr>
        <p:spPr>
          <a:xfrm>
            <a:off x="7938731" y="1684996"/>
            <a:ext cx="4132068" cy="182492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1,5 L</a:t>
            </a:r>
          </a:p>
          <a:p>
            <a:pPr>
              <a:lnSpc>
                <a:spcPct val="150000"/>
              </a:lnSpc>
            </a:pPr>
            <a:r>
              <a:rPr lang="fr-FR" sz="4000" dirty="0">
                <a:latin typeface="Arial" panose="020B0604020202020204" pitchFamily="34" charset="0"/>
                <a:cs typeface="Arial" panose="020B0604020202020204" pitchFamily="34" charset="0"/>
              </a:rPr>
              <a:t>0,75 L</a:t>
            </a:r>
          </a:p>
        </p:txBody>
      </p:sp>
      <p:sp>
        <p:nvSpPr>
          <p:cNvPr id="13" name="ZoneTexte 12">
            <a:extLst>
              <a:ext uri="{FF2B5EF4-FFF2-40B4-BE49-F238E27FC236}">
                <a16:creationId xmlns:a16="http://schemas.microsoft.com/office/drawing/2014/main" id="{3B90060A-7781-4ED8-9D95-A6E941231EF7}"/>
              </a:ext>
            </a:extLst>
          </p:cNvPr>
          <p:cNvSpPr txBox="1"/>
          <p:nvPr/>
        </p:nvSpPr>
        <p:spPr>
          <a:xfrm>
            <a:off x="-34191" y="3826221"/>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cherche la capacité de la potion:</a:t>
            </a:r>
          </a:p>
        </p:txBody>
      </p:sp>
      <p:sp>
        <p:nvSpPr>
          <p:cNvPr id="14" name="ZoneTexte 13">
            <a:extLst>
              <a:ext uri="{FF2B5EF4-FFF2-40B4-BE49-F238E27FC236}">
                <a16:creationId xmlns:a16="http://schemas.microsoft.com/office/drawing/2014/main" id="{DD731975-1607-4028-BBB3-6E702BF18EB9}"/>
              </a:ext>
            </a:extLst>
          </p:cNvPr>
          <p:cNvSpPr txBox="1"/>
          <p:nvPr/>
        </p:nvSpPr>
        <p:spPr>
          <a:xfrm>
            <a:off x="0" y="5045670"/>
            <a:ext cx="7611883"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1,5 + 0,75 + 0,25 = 2,5</a:t>
            </a:r>
          </a:p>
        </p:txBody>
      </p:sp>
      <p:sp>
        <p:nvSpPr>
          <p:cNvPr id="15" name="ZoneTexte 14">
            <a:extLst>
              <a:ext uri="{FF2B5EF4-FFF2-40B4-BE49-F238E27FC236}">
                <a16:creationId xmlns:a16="http://schemas.microsoft.com/office/drawing/2014/main" id="{BB90B67E-DD6F-49D0-9ED4-6356C015824C}"/>
              </a:ext>
            </a:extLst>
          </p:cNvPr>
          <p:cNvSpPr txBox="1"/>
          <p:nvPr/>
        </p:nvSpPr>
        <p:spPr>
          <a:xfrm>
            <a:off x="7972383" y="3844000"/>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2,5 litres</a:t>
            </a:r>
          </a:p>
        </p:txBody>
      </p:sp>
      <p:sp>
        <p:nvSpPr>
          <p:cNvPr id="17" name="Légende : encadrée à une bordure 16">
            <a:extLst>
              <a:ext uri="{FF2B5EF4-FFF2-40B4-BE49-F238E27FC236}">
                <a16:creationId xmlns:a16="http://schemas.microsoft.com/office/drawing/2014/main" id="{3CC99ADD-E71E-4D4A-BB23-30A9297775F3}"/>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30EEBAD5-9397-457B-97DB-8BCE187800F1}"/>
              </a:ext>
            </a:extLst>
          </p:cNvPr>
          <p:cNvSpPr txBox="1"/>
          <p:nvPr/>
        </p:nvSpPr>
        <p:spPr>
          <a:xfrm>
            <a:off x="-63060" y="619632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Mélusine prépare une potion de 2,5 litres.</a:t>
            </a:r>
          </a:p>
        </p:txBody>
      </p:sp>
    </p:spTree>
    <p:extLst>
      <p:ext uri="{BB962C8B-B14F-4D97-AF65-F5344CB8AC3E}">
        <p14:creationId xmlns:p14="http://schemas.microsoft.com/office/powerpoint/2010/main" val="29896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F40AB-0C4D-B8CD-8445-9E7F9FD62E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24F054-AEFE-DCB0-D8DF-9C8E6CA9F38F}"/>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06A2BBA4-A901-5AEE-D1C2-B570316C52AC}"/>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rgbClr val="FF0000"/>
                </a:solidFill>
              </a:rPr>
              <a:t>fasciner (v1)</a:t>
            </a:r>
          </a:p>
          <a:p>
            <a:pPr>
              <a:lnSpc>
                <a:spcPct val="150000"/>
              </a:lnSpc>
            </a:pPr>
            <a:r>
              <a:rPr lang="fr-FR" sz="4000" dirty="0">
                <a:solidFill>
                  <a:srgbClr val="FF0000"/>
                </a:solidFill>
              </a:rPr>
              <a:t>effrayer (v1)</a:t>
            </a:r>
          </a:p>
          <a:p>
            <a:pPr>
              <a:lnSpc>
                <a:spcPct val="150000"/>
              </a:lnSpc>
            </a:pPr>
            <a:r>
              <a:rPr lang="fr-FR" sz="4000" dirty="0">
                <a:solidFill>
                  <a:schemeClr val="accent1"/>
                </a:solidFill>
              </a:rPr>
              <a:t>un sort (nc)</a:t>
            </a:r>
          </a:p>
          <a:p>
            <a:pPr>
              <a:lnSpc>
                <a:spcPct val="150000"/>
              </a:lnSpc>
            </a:pPr>
            <a:r>
              <a:rPr lang="fr-FR" sz="4000" dirty="0">
                <a:solidFill>
                  <a:schemeClr val="accent1"/>
                </a:solidFill>
              </a:rPr>
              <a:t>une potion (nc)</a:t>
            </a:r>
          </a:p>
          <a:p>
            <a:pPr>
              <a:lnSpc>
                <a:spcPct val="150000"/>
              </a:lnSpc>
            </a:pPr>
            <a:r>
              <a:rPr lang="fr-FR" sz="4000" dirty="0">
                <a:solidFill>
                  <a:schemeClr val="accent2">
                    <a:lumMod val="50000"/>
                  </a:schemeClr>
                </a:solidFill>
              </a:rPr>
              <a:t>bienveillant (adj) </a:t>
            </a:r>
          </a:p>
          <a:p>
            <a:pPr>
              <a:lnSpc>
                <a:spcPct val="150000"/>
              </a:lnSpc>
            </a:pPr>
            <a:r>
              <a:rPr lang="fr-FR" sz="4000" dirty="0"/>
              <a:t>en revanche</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F26F3563-6D92-182D-14D3-883069015124}"/>
              </a:ext>
            </a:extLst>
          </p:cNvPr>
          <p:cNvSpPr txBox="1"/>
          <p:nvPr/>
        </p:nvSpPr>
        <p:spPr>
          <a:xfrm>
            <a:off x="6670970" y="1122214"/>
            <a:ext cx="5330757" cy="5536900"/>
          </a:xfrm>
          <a:prstGeom prst="rect">
            <a:avLst/>
          </a:prstGeom>
          <a:noFill/>
        </p:spPr>
        <p:txBody>
          <a:bodyPr wrap="square" rtlCol="0">
            <a:spAutoFit/>
          </a:bodyPr>
          <a:lstStyle/>
          <a:p>
            <a:pPr>
              <a:lnSpc>
                <a:spcPct val="150000"/>
              </a:lnSpc>
            </a:pPr>
            <a:r>
              <a:rPr lang="fr-FR" sz="4000" dirty="0">
                <a:solidFill>
                  <a:srgbClr val="FF0000"/>
                </a:solidFill>
              </a:rPr>
              <a:t>dépeindre (v3) </a:t>
            </a:r>
          </a:p>
          <a:p>
            <a:pPr>
              <a:lnSpc>
                <a:spcPct val="150000"/>
              </a:lnSpc>
            </a:pPr>
            <a:r>
              <a:rPr lang="fr-FR" sz="4000" dirty="0">
                <a:solidFill>
                  <a:schemeClr val="accent2">
                    <a:lumMod val="50000"/>
                  </a:schemeClr>
                </a:solidFill>
              </a:rPr>
              <a:t>malfaisant (adj)</a:t>
            </a:r>
          </a:p>
          <a:p>
            <a:pPr>
              <a:lnSpc>
                <a:spcPct val="150000"/>
              </a:lnSpc>
            </a:pPr>
            <a:r>
              <a:rPr lang="fr-FR" sz="4000" dirty="0">
                <a:solidFill>
                  <a:schemeClr val="accent2">
                    <a:lumMod val="50000"/>
                  </a:schemeClr>
                </a:solidFill>
              </a:rPr>
              <a:t>obscur (adj)</a:t>
            </a:r>
          </a:p>
          <a:p>
            <a:pPr>
              <a:lnSpc>
                <a:spcPct val="150000"/>
              </a:lnSpc>
            </a:pPr>
            <a:r>
              <a:rPr lang="fr-FR" sz="4000" dirty="0">
                <a:solidFill>
                  <a:srgbClr val="FF0000"/>
                </a:solidFill>
              </a:rPr>
              <a:t>nuire (v3)</a:t>
            </a:r>
          </a:p>
          <a:p>
            <a:pPr>
              <a:lnSpc>
                <a:spcPct val="150000"/>
              </a:lnSpc>
            </a:pPr>
            <a:r>
              <a:rPr lang="fr-FR" sz="4000" dirty="0">
                <a:solidFill>
                  <a:schemeClr val="accent1"/>
                </a:solidFill>
              </a:rPr>
              <a:t>un chaudron (nc)</a:t>
            </a:r>
          </a:p>
          <a:p>
            <a:pPr>
              <a:lnSpc>
                <a:spcPct val="150000"/>
              </a:lnSpc>
            </a:pPr>
            <a:r>
              <a:rPr lang="fr-FR" sz="4000" dirty="0">
                <a:solidFill>
                  <a:schemeClr val="accent2">
                    <a:lumMod val="50000"/>
                  </a:schemeClr>
                </a:solidFill>
              </a:rPr>
              <a:t>emblématique (adj)</a:t>
            </a:r>
          </a:p>
        </p:txBody>
      </p:sp>
    </p:spTree>
    <p:extLst>
      <p:ext uri="{BB962C8B-B14F-4D97-AF65-F5344CB8AC3E}">
        <p14:creationId xmlns:p14="http://schemas.microsoft.com/office/powerpoint/2010/main" val="151826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71300" y="1529224"/>
            <a:ext cx="11994204" cy="920252"/>
          </a:xfrm>
          <a:prstGeom prst="rect">
            <a:avLst/>
          </a:prstGeom>
          <a:noFill/>
        </p:spPr>
        <p:txBody>
          <a:bodyPr wrap="square" rtlCol="0">
            <a:spAutoFit/>
          </a:bodyPr>
          <a:lstStyle/>
          <a:p>
            <a:pPr>
              <a:lnSpc>
                <a:spcPct val="150000"/>
              </a:lnSpc>
            </a:pPr>
            <a:r>
              <a:rPr lang="fr-FR" sz="4000" dirty="0"/>
              <a:t>Les sorcières seront craintes et persécutées.</a:t>
            </a:r>
          </a:p>
        </p:txBody>
      </p:sp>
      <p:sp>
        <p:nvSpPr>
          <p:cNvPr id="3" name="ZoneTexte 2">
            <a:extLst>
              <a:ext uri="{FF2B5EF4-FFF2-40B4-BE49-F238E27FC236}">
                <a16:creationId xmlns:a16="http://schemas.microsoft.com/office/drawing/2014/main" id="{38EE40D8-6217-FE1B-7DED-A9A477F1A451}"/>
              </a:ext>
            </a:extLst>
          </p:cNvPr>
          <p:cNvSpPr txBox="1"/>
          <p:nvPr/>
        </p:nvSpPr>
        <p:spPr>
          <a:xfrm>
            <a:off x="-26496" y="2847671"/>
            <a:ext cx="12192000" cy="1843582"/>
          </a:xfrm>
          <a:prstGeom prst="rect">
            <a:avLst/>
          </a:prstGeom>
          <a:noFill/>
        </p:spPr>
        <p:txBody>
          <a:bodyPr wrap="square" rtlCol="0">
            <a:spAutoFit/>
          </a:bodyPr>
          <a:lstStyle/>
          <a:p>
            <a:pPr algn="ctr">
              <a:lnSpc>
                <a:spcPct val="150000"/>
              </a:lnSpc>
            </a:pPr>
            <a:r>
              <a:rPr lang="fr-FR" sz="4000" dirty="0"/>
              <a:t>Transforme cette phrase en la commençant par « Dans les temps anciens … ».</a:t>
            </a:r>
          </a:p>
        </p:txBody>
      </p:sp>
      <p:sp>
        <p:nvSpPr>
          <p:cNvPr id="6" name="ZoneTexte 5">
            <a:extLst>
              <a:ext uri="{FF2B5EF4-FFF2-40B4-BE49-F238E27FC236}">
                <a16:creationId xmlns:a16="http://schemas.microsoft.com/office/drawing/2014/main" id="{9EF12C77-6910-4063-A47B-0159F855DD5B}"/>
              </a:ext>
            </a:extLst>
          </p:cNvPr>
          <p:cNvSpPr txBox="1"/>
          <p:nvPr/>
        </p:nvSpPr>
        <p:spPr>
          <a:xfrm>
            <a:off x="0" y="4691253"/>
            <a:ext cx="12192000" cy="2166747"/>
          </a:xfrm>
          <a:prstGeom prst="rect">
            <a:avLst/>
          </a:prstGeom>
          <a:noFill/>
        </p:spPr>
        <p:txBody>
          <a:bodyPr wrap="square" rtlCol="0">
            <a:spAutoFit/>
          </a:bodyPr>
          <a:lstStyle/>
          <a:p>
            <a:pPr algn="ctr">
              <a:lnSpc>
                <a:spcPct val="150000"/>
              </a:lnSpc>
            </a:pPr>
            <a:r>
              <a:rPr lang="fr-FR" sz="4000" dirty="0"/>
              <a:t>Dans les temps anciens, les sorcières </a:t>
            </a:r>
            <a:r>
              <a:rPr lang="fr-FR" sz="5400" b="1" u="sng" dirty="0">
                <a:solidFill>
                  <a:srgbClr val="FF0000"/>
                </a:solidFill>
              </a:rPr>
              <a:t>étaient</a:t>
            </a:r>
            <a:r>
              <a:rPr lang="fr-FR" sz="4000" dirty="0"/>
              <a:t> craintes et persécutées. </a:t>
            </a:r>
          </a:p>
        </p:txBody>
      </p:sp>
      <p:sp>
        <p:nvSpPr>
          <p:cNvPr id="12" name="Rectangle 11">
            <a:extLst>
              <a:ext uri="{FF2B5EF4-FFF2-40B4-BE49-F238E27FC236}">
                <a16:creationId xmlns:a16="http://schemas.microsoft.com/office/drawing/2014/main" id="{34097395-B1EC-4F8D-8499-C99A847399E9}"/>
              </a:ext>
            </a:extLst>
          </p:cNvPr>
          <p:cNvSpPr/>
          <p:nvPr/>
        </p:nvSpPr>
        <p:spPr>
          <a:xfrm>
            <a:off x="3943983" y="236464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12">
            <a:extLst>
              <a:ext uri="{FF2B5EF4-FFF2-40B4-BE49-F238E27FC236}">
                <a16:creationId xmlns:a16="http://schemas.microsoft.com/office/drawing/2014/main" id="{ABD0DE70-5A27-47A2-94FF-36B8FDE93BF3}"/>
              </a:ext>
            </a:extLst>
          </p:cNvPr>
          <p:cNvSpPr/>
          <p:nvPr/>
        </p:nvSpPr>
        <p:spPr>
          <a:xfrm>
            <a:off x="8901976" y="235706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riangle isocèle 16">
            <a:extLst>
              <a:ext uri="{FF2B5EF4-FFF2-40B4-BE49-F238E27FC236}">
                <a16:creationId xmlns:a16="http://schemas.microsoft.com/office/drawing/2014/main" id="{812DEC5E-6AB1-4056-BFE6-DD454B2A0441}"/>
              </a:ext>
            </a:extLst>
          </p:cNvPr>
          <p:cNvSpPr/>
          <p:nvPr/>
        </p:nvSpPr>
        <p:spPr>
          <a:xfrm>
            <a:off x="6308600" y="236464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4531C2E-0670-4FF4-9F86-D86B6FC53C85}"/>
              </a:ext>
            </a:extLst>
          </p:cNvPr>
          <p:cNvSpPr/>
          <p:nvPr/>
        </p:nvSpPr>
        <p:spPr>
          <a:xfrm>
            <a:off x="2681750" y="236464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DAD80278-8F76-4F58-82AA-57EA0B9A640C}"/>
              </a:ext>
            </a:extLst>
          </p:cNvPr>
          <p:cNvSpPr/>
          <p:nvPr/>
        </p:nvSpPr>
        <p:spPr>
          <a:xfrm>
            <a:off x="5791863" y="236085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2" grpId="0" animBg="1"/>
      <p:bldP spid="13" grpId="0" animBg="1"/>
      <p:bldP spid="17"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1843582"/>
          </a:xfrm>
          <a:prstGeom prst="rect">
            <a:avLst/>
          </a:prstGeom>
          <a:noFill/>
        </p:spPr>
        <p:txBody>
          <a:bodyPr wrap="square" rtlCol="0">
            <a:spAutoFit/>
          </a:bodyPr>
          <a:lstStyle/>
          <a:p>
            <a:pPr>
              <a:lnSpc>
                <a:spcPct val="150000"/>
              </a:lnSpc>
            </a:pPr>
            <a:r>
              <a:rPr lang="fr-FR" sz="4000" dirty="0"/>
              <a:t>Les sorcières et leurs chapeaux pointus sont dépeintes comme malfaisantes.</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856670" y="1791657"/>
            <a:ext cx="2021743"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1765436" y="2648932"/>
            <a:ext cx="2688577"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8361348" y="1842298"/>
            <a:ext cx="829784"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616128"/>
            <a:ext cx="11994204" cy="920252"/>
          </a:xfrm>
          <a:prstGeom prst="rect">
            <a:avLst/>
          </a:prstGeom>
          <a:noFill/>
        </p:spPr>
        <p:txBody>
          <a:bodyPr wrap="square" rtlCol="0">
            <a:spAutoFit/>
          </a:bodyPr>
          <a:lstStyle/>
          <a:p>
            <a:pPr>
              <a:lnSpc>
                <a:spcPct val="150000"/>
              </a:lnSpc>
            </a:pPr>
            <a:r>
              <a:rPr lang="fr-FR" sz="4000" dirty="0">
                <a:solidFill>
                  <a:srgbClr val="0070C0"/>
                </a:solidFill>
              </a:rPr>
              <a:t>sorcières</a:t>
            </a:r>
            <a:r>
              <a:rPr lang="fr-FR" sz="4000" dirty="0">
                <a:solidFill>
                  <a:srgbClr val="FF0000"/>
                </a:solidFill>
              </a:rPr>
              <a:t> </a:t>
            </a:r>
            <a:r>
              <a:rPr lang="fr-FR" sz="3800" dirty="0"/>
              <a:t>: nom commun, féminin, pluriel</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40068" y="4791552"/>
            <a:ext cx="11712031" cy="707886"/>
          </a:xfrm>
          <a:prstGeom prst="rect">
            <a:avLst/>
          </a:prstGeom>
          <a:noFill/>
        </p:spPr>
        <p:txBody>
          <a:bodyPr wrap="square" rtlCol="0">
            <a:spAutoFit/>
          </a:bodyPr>
          <a:lstStyle/>
          <a:p>
            <a:r>
              <a:rPr lang="fr-FR" sz="4000" dirty="0">
                <a:solidFill>
                  <a:srgbClr val="FF0000"/>
                </a:solidFill>
              </a:rPr>
              <a:t>sont </a:t>
            </a:r>
            <a:r>
              <a:rPr lang="fr-FR" sz="4000" dirty="0"/>
              <a:t>: verbe être, présent, 3</a:t>
            </a:r>
            <a:r>
              <a:rPr lang="fr-FR" sz="4000" baseline="30000" dirty="0"/>
              <a:t>e</a:t>
            </a:r>
            <a:r>
              <a:rPr lang="fr-FR" sz="4000" dirty="0"/>
              <a:t> personne du pluriel</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0" y="5606729"/>
            <a:ext cx="11994204" cy="920252"/>
          </a:xfrm>
          <a:prstGeom prst="rect">
            <a:avLst/>
          </a:prstGeom>
          <a:noFill/>
        </p:spPr>
        <p:txBody>
          <a:bodyPr wrap="square" rtlCol="0">
            <a:spAutoFit/>
          </a:bodyPr>
          <a:lstStyle/>
          <a:p>
            <a:pPr>
              <a:lnSpc>
                <a:spcPct val="150000"/>
              </a:lnSpc>
            </a:pPr>
            <a:r>
              <a:rPr lang="fr-FR" sz="4000" dirty="0">
                <a:solidFill>
                  <a:schemeClr val="accent2">
                    <a:lumMod val="50000"/>
                  </a:schemeClr>
                </a:solidFill>
              </a:rPr>
              <a:t>malfaisantes</a:t>
            </a:r>
            <a:r>
              <a:rPr lang="fr-FR" sz="4000" dirty="0">
                <a:solidFill>
                  <a:srgbClr val="0070C0"/>
                </a:solidFill>
              </a:rPr>
              <a:t> </a:t>
            </a:r>
            <a:r>
              <a:rPr lang="fr-FR" sz="4000" dirty="0"/>
              <a:t>: adjectif, féminin, pluriel</a:t>
            </a:r>
          </a:p>
        </p:txBody>
      </p:sp>
      <p:sp>
        <p:nvSpPr>
          <p:cNvPr id="7" name="Ellipse 6">
            <a:extLst>
              <a:ext uri="{FF2B5EF4-FFF2-40B4-BE49-F238E27FC236}">
                <a16:creationId xmlns:a16="http://schemas.microsoft.com/office/drawing/2014/main" id="{3E03D5AF-8517-97F8-3E66-E78BC2E6EAA9}"/>
              </a:ext>
            </a:extLst>
          </p:cNvPr>
          <p:cNvSpPr/>
          <p:nvPr/>
        </p:nvSpPr>
        <p:spPr>
          <a:xfrm>
            <a:off x="10935611" y="222222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D528597B-455D-4C70-85D6-9719A71E5400}"/>
              </a:ext>
            </a:extLst>
          </p:cNvPr>
          <p:cNvSpPr/>
          <p:nvPr/>
        </p:nvSpPr>
        <p:spPr>
          <a:xfrm>
            <a:off x="1774252" y="222222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D9D22EA7-678C-462E-854A-DC0B89F5ACEA}"/>
              </a:ext>
            </a:extLst>
          </p:cNvPr>
          <p:cNvSpPr/>
          <p:nvPr/>
        </p:nvSpPr>
        <p:spPr>
          <a:xfrm>
            <a:off x="2878413" y="31481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2D16483-AD08-450D-94D0-9FC159D8AD6D}"/>
              </a:ext>
            </a:extLst>
          </p:cNvPr>
          <p:cNvSpPr/>
          <p:nvPr/>
        </p:nvSpPr>
        <p:spPr>
          <a:xfrm>
            <a:off x="6974363" y="22225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riangle isocèle 14">
            <a:extLst>
              <a:ext uri="{FF2B5EF4-FFF2-40B4-BE49-F238E27FC236}">
                <a16:creationId xmlns:a16="http://schemas.microsoft.com/office/drawing/2014/main" id="{EC395C9B-D010-46B2-8AB1-8CA69653A874}"/>
              </a:ext>
            </a:extLst>
          </p:cNvPr>
          <p:cNvSpPr/>
          <p:nvPr/>
        </p:nvSpPr>
        <p:spPr>
          <a:xfrm>
            <a:off x="11343312" y="222207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BA6A5341-40C2-4046-BBCA-CB8181087B79}"/>
              </a:ext>
            </a:extLst>
          </p:cNvPr>
          <p:cNvSpPr/>
          <p:nvPr/>
        </p:nvSpPr>
        <p:spPr>
          <a:xfrm>
            <a:off x="3665283" y="222724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Ellipse 19">
            <a:extLst>
              <a:ext uri="{FF2B5EF4-FFF2-40B4-BE49-F238E27FC236}">
                <a16:creationId xmlns:a16="http://schemas.microsoft.com/office/drawing/2014/main" id="{E186DE2A-B79B-48FF-A4AF-8985DE7A33AB}"/>
              </a:ext>
            </a:extLst>
          </p:cNvPr>
          <p:cNvSpPr/>
          <p:nvPr/>
        </p:nvSpPr>
        <p:spPr>
          <a:xfrm>
            <a:off x="8948079" y="222222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D76D5B93-3534-45FD-9206-ED81E2A29367}"/>
              </a:ext>
            </a:extLst>
          </p:cNvPr>
          <p:cNvSpPr/>
          <p:nvPr/>
        </p:nvSpPr>
        <p:spPr>
          <a:xfrm>
            <a:off x="4819049" y="31481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llipse 17">
            <a:extLst>
              <a:ext uri="{FF2B5EF4-FFF2-40B4-BE49-F238E27FC236}">
                <a16:creationId xmlns:a16="http://schemas.microsoft.com/office/drawing/2014/main" id="{FF827084-EFAD-40AE-AFE2-F728081795E2}"/>
              </a:ext>
            </a:extLst>
          </p:cNvPr>
          <p:cNvSpPr/>
          <p:nvPr/>
        </p:nvSpPr>
        <p:spPr>
          <a:xfrm>
            <a:off x="7573247" y="31481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7" grpId="0" animBg="1"/>
      <p:bldP spid="22" grpId="0" animBg="1"/>
      <p:bldP spid="14" grpId="0" animBg="1"/>
      <p:bldP spid="19" grpId="0" animBg="1"/>
      <p:bldP spid="15" grpId="0" animBg="1"/>
      <p:bldP spid="17" grpId="0" animBg="1"/>
      <p:bldP spid="20" grpId="0" animBg="1"/>
      <p:bldP spid="21"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veiller</a:t>
            </a:r>
            <a:r>
              <a:rPr lang="fr-FR" dirty="0"/>
              <a:t> » au présent de l’indicatif.</a:t>
            </a:r>
          </a:p>
        </p:txBody>
      </p:sp>
      <p:sp>
        <p:nvSpPr>
          <p:cNvPr id="5" name="ZoneTexte 4">
            <a:extLst>
              <a:ext uri="{FF2B5EF4-FFF2-40B4-BE49-F238E27FC236}">
                <a16:creationId xmlns:a16="http://schemas.microsoft.com/office/drawing/2014/main" id="{2935AB39-377A-43FB-BAEA-C7AFC65303C0}"/>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Je veill</a:t>
            </a:r>
            <a:r>
              <a:rPr lang="fr-FR" sz="4800" b="1" u="sng" dirty="0">
                <a:solidFill>
                  <a:srgbClr val="FF0000"/>
                </a:solidFill>
                <a:latin typeface="Arial" panose="020B0604020202020204" pitchFamily="34" charset="0"/>
                <a:cs typeface="Arial" panose="020B0604020202020204" pitchFamily="34" charset="0"/>
              </a:rPr>
              <a:t>e</a:t>
            </a:r>
          </a:p>
          <a:p>
            <a:pPr>
              <a:lnSpc>
                <a:spcPct val="150000"/>
              </a:lnSpc>
            </a:pPr>
            <a:r>
              <a:rPr lang="fr-FR" sz="4800" dirty="0">
                <a:latin typeface="Arial" panose="020B0604020202020204" pitchFamily="34" charset="0"/>
                <a:cs typeface="Arial" panose="020B0604020202020204" pitchFamily="34" charset="0"/>
              </a:rPr>
              <a:t>Tu veill</a:t>
            </a:r>
            <a:r>
              <a:rPr lang="fr-FR" sz="4800" b="1" u="sng" dirty="0">
                <a:solidFill>
                  <a:srgbClr val="FF0000"/>
                </a:solidFill>
                <a:latin typeface="Arial" panose="020B0604020202020204" pitchFamily="34" charset="0"/>
                <a:cs typeface="Arial" panose="020B0604020202020204" pitchFamily="34" charset="0"/>
              </a:rPr>
              <a:t>es</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veill</a:t>
            </a:r>
            <a:r>
              <a:rPr lang="fr-FR" sz="4800" b="1" u="sng" dirty="0">
                <a:solidFill>
                  <a:srgbClr val="FF0000"/>
                </a:solidFill>
                <a:latin typeface="Arial" panose="020B0604020202020204" pitchFamily="34" charset="0"/>
                <a:cs typeface="Arial" panose="020B0604020202020204" pitchFamily="34" charset="0"/>
              </a:rPr>
              <a:t>e</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 veill</a:t>
            </a:r>
            <a:r>
              <a:rPr lang="fr-FR" sz="4800" b="1" u="sng" dirty="0">
                <a:solidFill>
                  <a:srgbClr val="FF0000"/>
                </a:solidFill>
                <a:latin typeface="Arial" panose="020B0604020202020204" pitchFamily="34" charset="0"/>
                <a:cs typeface="Arial" panose="020B0604020202020204" pitchFamily="34" charset="0"/>
              </a:rPr>
              <a:t>e</a:t>
            </a:r>
            <a:endParaRPr lang="fr-FR" sz="4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0CD00235-3573-4260-B527-8BBC3FC87925}"/>
              </a:ext>
            </a:extLst>
          </p:cNvPr>
          <p:cNvSpPr txBox="1"/>
          <p:nvPr/>
        </p:nvSpPr>
        <p:spPr>
          <a:xfrm>
            <a:off x="6096000"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Nous veill</a:t>
            </a:r>
            <a:r>
              <a:rPr lang="fr-FR" sz="4800" b="1" u="sng" dirty="0">
                <a:solidFill>
                  <a:srgbClr val="FF0000"/>
                </a:solidFill>
                <a:latin typeface="Arial" panose="020B0604020202020204" pitchFamily="34" charset="0"/>
                <a:cs typeface="Arial" panose="020B0604020202020204" pitchFamily="34" charset="0"/>
              </a:rPr>
              <a:t>ons</a:t>
            </a:r>
          </a:p>
          <a:p>
            <a:pPr>
              <a:lnSpc>
                <a:spcPct val="150000"/>
              </a:lnSpc>
            </a:pPr>
            <a:r>
              <a:rPr lang="fr-FR" sz="4800" dirty="0">
                <a:latin typeface="Arial" panose="020B0604020202020204" pitchFamily="34" charset="0"/>
                <a:cs typeface="Arial" panose="020B0604020202020204" pitchFamily="34" charset="0"/>
              </a:rPr>
              <a:t>Vous veill</a:t>
            </a:r>
            <a:r>
              <a:rPr lang="fr-FR" sz="4800" b="1" u="sng" dirty="0">
                <a:solidFill>
                  <a:srgbClr val="FF0000"/>
                </a:solidFill>
                <a:latin typeface="Arial" panose="020B0604020202020204" pitchFamily="34" charset="0"/>
                <a:cs typeface="Arial" panose="020B0604020202020204" pitchFamily="34" charset="0"/>
              </a:rPr>
              <a:t>ez</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Ils veill</a:t>
            </a:r>
            <a:r>
              <a:rPr lang="fr-FR" sz="4800" b="1" u="sng" dirty="0">
                <a:solidFill>
                  <a:srgbClr val="FF0000"/>
                </a:solidFill>
                <a:latin typeface="Arial" panose="020B0604020202020204" pitchFamily="34" charset="0"/>
                <a:cs typeface="Arial" panose="020B0604020202020204" pitchFamily="34" charset="0"/>
              </a:rPr>
              <a:t>ent</a:t>
            </a:r>
            <a:endParaRPr lang="fr-FR" sz="4800" dirty="0">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Elles veill</a:t>
            </a:r>
            <a:r>
              <a:rPr lang="fr-FR" sz="4800" b="1" u="sng" dirty="0">
                <a:solidFill>
                  <a:srgbClr val="FF0000"/>
                </a:solidFill>
                <a:latin typeface="Arial" panose="020B0604020202020204" pitchFamily="34" charset="0"/>
                <a:cs typeface="Arial" panose="020B0604020202020204" pitchFamily="34" charset="0"/>
              </a:rPr>
              <a:t>ent</a:t>
            </a:r>
            <a:endParaRPr lang="fr-FR"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85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4465" y="1487976"/>
            <a:ext cx="5823069"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1799651" cy="5402826"/>
          </a:xfrm>
          <a:prstGeom prst="rect">
            <a:avLst/>
          </a:prstGeom>
          <a:noFill/>
        </p:spPr>
        <p:txBody>
          <a:bodyPr wrap="square" rtlCol="0">
            <a:spAutoFit/>
          </a:bodyPr>
          <a:lstStyle/>
          <a:p>
            <a:pPr>
              <a:lnSpc>
                <a:spcPts val="6000"/>
              </a:lnSpc>
            </a:pPr>
            <a:r>
              <a:rPr lang="fr-FR" sz="4000" dirty="0">
                <a:latin typeface="Arial" panose="020B0604020202020204" pitchFamily="34" charset="0"/>
                <a:cs typeface="Arial" panose="020B0604020202020204" pitchFamily="34" charset="0"/>
              </a:rPr>
              <a:t>La sorcière Morgane doit préparer une potion magique. Elle a besoin des ingrédients suivants :</a:t>
            </a:r>
          </a:p>
          <a:p>
            <a:pPr marL="571500" indent="-571500">
              <a:lnSpc>
                <a:spcPts val="6000"/>
              </a:lnSpc>
              <a:buFont typeface="Arial" panose="020B0604020202020204" pitchFamily="34" charset="0"/>
              <a:buChar char="•"/>
            </a:pPr>
            <a:r>
              <a:rPr lang="fr-FR" sz="4000" dirty="0">
                <a:latin typeface="Arial" panose="020B0604020202020204" pitchFamily="34" charset="0"/>
                <a:cs typeface="Arial" panose="020B0604020202020204" pitchFamily="34" charset="0"/>
              </a:rPr>
              <a:t>85 </a:t>
            </a:r>
            <a:r>
              <a:rPr lang="fr-FR" sz="4000" dirty="0" err="1">
                <a:latin typeface="Arial" panose="020B0604020202020204" pitchFamily="34" charset="0"/>
                <a:cs typeface="Arial" panose="020B0604020202020204" pitchFamily="34" charset="0"/>
              </a:rPr>
              <a:t>cL</a:t>
            </a:r>
            <a:r>
              <a:rPr lang="fr-FR" sz="4000" dirty="0">
                <a:latin typeface="Arial" panose="020B0604020202020204" pitchFamily="34" charset="0"/>
                <a:cs typeface="Arial" panose="020B0604020202020204" pitchFamily="34" charset="0"/>
              </a:rPr>
              <a:t> de jus de grenouille</a:t>
            </a:r>
          </a:p>
          <a:p>
            <a:pPr marL="571500" indent="-571500">
              <a:lnSpc>
                <a:spcPts val="6000"/>
              </a:lnSpc>
              <a:buFont typeface="Arial" panose="020B0604020202020204" pitchFamily="34" charset="0"/>
              <a:buChar char="•"/>
            </a:pPr>
            <a:r>
              <a:rPr lang="fr-FR" sz="4000" dirty="0">
                <a:latin typeface="Arial" panose="020B0604020202020204" pitchFamily="34" charset="0"/>
                <a:cs typeface="Arial" panose="020B0604020202020204" pitchFamily="34" charset="0"/>
              </a:rPr>
              <a:t>26 </a:t>
            </a:r>
            <a:r>
              <a:rPr lang="fr-FR" sz="4000" dirty="0" err="1">
                <a:latin typeface="Arial" panose="020B0604020202020204" pitchFamily="34" charset="0"/>
                <a:cs typeface="Arial" panose="020B0604020202020204" pitchFamily="34" charset="0"/>
              </a:rPr>
              <a:t>dL</a:t>
            </a:r>
            <a:r>
              <a:rPr lang="fr-FR" sz="4000" dirty="0">
                <a:latin typeface="Arial" panose="020B0604020202020204" pitchFamily="34" charset="0"/>
                <a:cs typeface="Arial" panose="020B0604020202020204" pitchFamily="34" charset="0"/>
              </a:rPr>
              <a:t> de venin de scorpion</a:t>
            </a:r>
          </a:p>
          <a:p>
            <a:pPr marL="571500" indent="-571500">
              <a:lnSpc>
                <a:spcPts val="6000"/>
              </a:lnSpc>
              <a:buFont typeface="Arial" panose="020B0604020202020204" pitchFamily="34" charset="0"/>
              <a:buChar char="•"/>
            </a:pPr>
            <a:r>
              <a:rPr lang="fr-FR" sz="4000" dirty="0">
                <a:latin typeface="Arial" panose="020B0604020202020204" pitchFamily="34" charset="0"/>
                <a:cs typeface="Arial" panose="020B0604020202020204" pitchFamily="34" charset="0"/>
              </a:rPr>
              <a:t>550 </a:t>
            </a:r>
            <a:r>
              <a:rPr lang="fr-FR" sz="4000" dirty="0" err="1">
                <a:latin typeface="Arial" panose="020B0604020202020204" pitchFamily="34" charset="0"/>
                <a:cs typeface="Arial" panose="020B0604020202020204" pitchFamily="34" charset="0"/>
              </a:rPr>
              <a:t>mL</a:t>
            </a:r>
            <a:r>
              <a:rPr lang="fr-FR" sz="4000" dirty="0">
                <a:latin typeface="Arial" panose="020B0604020202020204" pitchFamily="34" charset="0"/>
                <a:cs typeface="Arial" panose="020B0604020202020204" pitchFamily="34" charset="0"/>
              </a:rPr>
              <a:t> de bave d’escargot </a:t>
            </a:r>
            <a:endParaRPr lang="fr-FR" sz="4000" u="sng" dirty="0">
              <a:latin typeface="Arial" panose="020B0604020202020204" pitchFamily="34" charset="0"/>
              <a:cs typeface="Arial" panose="020B0604020202020204" pitchFamily="34" charset="0"/>
            </a:endParaRPr>
          </a:p>
          <a:p>
            <a:pPr>
              <a:lnSpc>
                <a:spcPts val="6000"/>
              </a:lnSpc>
            </a:pPr>
            <a:r>
              <a:rPr lang="fr-FR" sz="4000" u="sng" dirty="0">
                <a:latin typeface="Arial" panose="020B0604020202020204" pitchFamily="34" charset="0"/>
                <a:cs typeface="Arial" panose="020B0604020202020204" pitchFamily="34" charset="0"/>
              </a:rPr>
              <a:t>Combien de litres d’ingrédients Morgane utilise-t-elle en tout pour sa potion</a:t>
            </a:r>
            <a:r>
              <a:rPr lang="fr-FR" sz="4000" dirty="0">
                <a:latin typeface="Arial" panose="020B0604020202020204" pitchFamily="34" charset="0"/>
                <a:cs typeface="Arial" panose="020B0604020202020204" pitchFamily="34" charset="0"/>
              </a:rPr>
              <a:t> ? </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256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24 – 63 – 40 – 28 – 21 – 35 – 24 – 18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58075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8r1 – 6r2 – 7r2 – 3r1 </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3663452"/>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4 936 – 295 800 – 988 – 47 430</a:t>
            </a:r>
          </a:p>
        </p:txBody>
      </p:sp>
      <p:sp>
        <p:nvSpPr>
          <p:cNvPr id="6" name="ZoneTexte 5">
            <a:extLst>
              <a:ext uri="{FF2B5EF4-FFF2-40B4-BE49-F238E27FC236}">
                <a16:creationId xmlns:a16="http://schemas.microsoft.com/office/drawing/2014/main" id="{3FC87C6E-4FAB-49E3-8AFD-BFAC49D0E7AA}"/>
              </a:ext>
            </a:extLst>
          </p:cNvPr>
          <p:cNvSpPr txBox="1"/>
          <p:nvPr/>
        </p:nvSpPr>
        <p:spPr>
          <a:xfrm>
            <a:off x="-75414" y="4746149"/>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95 000 325 469 – 30 000 980 254</a:t>
            </a:r>
          </a:p>
          <a:p>
            <a:pPr>
              <a:lnSpc>
                <a:spcPct val="150000"/>
              </a:lnSpc>
            </a:pPr>
            <a:r>
              <a:rPr lang="fr-FR" sz="4000" dirty="0"/>
              <a:t>			52 032 563 210 – 12 369 874 520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192000" cy="5536900"/>
          </a:xfrm>
          <a:prstGeom prst="rect">
            <a:avLst/>
          </a:prstGeom>
          <a:noFill/>
        </p:spPr>
        <p:txBody>
          <a:bodyPr wrap="square" rtlCol="0">
            <a:spAutoFit/>
          </a:bodyPr>
          <a:lstStyle/>
          <a:p>
            <a:pPr>
              <a:lnSpc>
                <a:spcPct val="150000"/>
              </a:lnSpc>
            </a:pPr>
            <a:r>
              <a:rPr lang="fr-FR" sz="4000" dirty="0"/>
              <a:t>Les sorcières fascinent et effraient depuis des siècles. Dans les contes et légendes, elles sont souvent représentées comme des femmes aux pouvoirs magiques, capables de lancer des sorts et de préparer des potions. Certaines sorcières sont décrites comme bienveillantes, utilisant leurs dons pour aider les autres.</a:t>
            </a:r>
            <a:endParaRPr lang="fr-FR" sz="4000" dirty="0">
              <a:solidFill>
                <a:schemeClr val="bg1">
                  <a:lumMod val="50000"/>
                </a:schemeClr>
              </a:solidFill>
            </a:endParaRPr>
          </a:p>
        </p:txBody>
      </p:sp>
      <p:sp>
        <p:nvSpPr>
          <p:cNvPr id="6" name="Ellipse 5">
            <a:extLst>
              <a:ext uri="{FF2B5EF4-FFF2-40B4-BE49-F238E27FC236}">
                <a16:creationId xmlns:a16="http://schemas.microsoft.com/office/drawing/2014/main" id="{D8A14982-00D0-1D3F-55CB-04C2801247AD}"/>
              </a:ext>
            </a:extLst>
          </p:cNvPr>
          <p:cNvSpPr/>
          <p:nvPr/>
        </p:nvSpPr>
        <p:spPr>
          <a:xfrm>
            <a:off x="2460952" y="189629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DB14893C-DDF4-8BE8-6447-7EB400FE3B36}"/>
              </a:ext>
            </a:extLst>
          </p:cNvPr>
          <p:cNvSpPr/>
          <p:nvPr/>
        </p:nvSpPr>
        <p:spPr>
          <a:xfrm>
            <a:off x="10686759"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538F2D3-7B10-B287-5B9A-E96FF98B4F1E}"/>
              </a:ext>
            </a:extLst>
          </p:cNvPr>
          <p:cNvSpPr/>
          <p:nvPr/>
        </p:nvSpPr>
        <p:spPr>
          <a:xfrm>
            <a:off x="3830839"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11">
            <a:extLst>
              <a:ext uri="{FF2B5EF4-FFF2-40B4-BE49-F238E27FC236}">
                <a16:creationId xmlns:a16="http://schemas.microsoft.com/office/drawing/2014/main" id="{1E4C3018-98E9-026B-D32F-7CFA533E4B37}"/>
              </a:ext>
            </a:extLst>
          </p:cNvPr>
          <p:cNvSpPr/>
          <p:nvPr/>
        </p:nvSpPr>
        <p:spPr>
          <a:xfrm>
            <a:off x="1847178"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4D020FCA-7E9F-3502-E0F6-3543DA93AC24}"/>
              </a:ext>
            </a:extLst>
          </p:cNvPr>
          <p:cNvSpPr/>
          <p:nvPr/>
        </p:nvSpPr>
        <p:spPr>
          <a:xfrm>
            <a:off x="5508107"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AB25562-AFF5-3503-0CB7-0BD9F88C2409}"/>
              </a:ext>
            </a:extLst>
          </p:cNvPr>
          <p:cNvSpPr/>
          <p:nvPr/>
        </p:nvSpPr>
        <p:spPr>
          <a:xfrm>
            <a:off x="6762397" y="376726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84B05FCC-7A61-4DCD-9EE0-0509532097EF}"/>
              </a:ext>
            </a:extLst>
          </p:cNvPr>
          <p:cNvSpPr/>
          <p:nvPr/>
        </p:nvSpPr>
        <p:spPr>
          <a:xfrm>
            <a:off x="11333806" y="463634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Ellipse 42">
            <a:extLst>
              <a:ext uri="{FF2B5EF4-FFF2-40B4-BE49-F238E27FC236}">
                <a16:creationId xmlns:a16="http://schemas.microsoft.com/office/drawing/2014/main" id="{347F5467-0409-4AFF-809D-B77A642E72C6}"/>
              </a:ext>
            </a:extLst>
          </p:cNvPr>
          <p:cNvSpPr/>
          <p:nvPr/>
        </p:nvSpPr>
        <p:spPr>
          <a:xfrm>
            <a:off x="3027226"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77C3D9CD-EFB8-4B49-B67A-6B9DCF169445}"/>
              </a:ext>
            </a:extLst>
          </p:cNvPr>
          <p:cNvSpPr/>
          <p:nvPr/>
        </p:nvSpPr>
        <p:spPr>
          <a:xfrm>
            <a:off x="4341901" y="1896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a:extLst>
              <a:ext uri="{FF2B5EF4-FFF2-40B4-BE49-F238E27FC236}">
                <a16:creationId xmlns:a16="http://schemas.microsoft.com/office/drawing/2014/main" id="{37F0F040-1824-4FB3-853B-5A7644D61C21}"/>
              </a:ext>
            </a:extLst>
          </p:cNvPr>
          <p:cNvSpPr/>
          <p:nvPr/>
        </p:nvSpPr>
        <p:spPr>
          <a:xfrm>
            <a:off x="6765453" y="18962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AECE5AB8-3110-45CC-9A97-DE1640BA2BCE}"/>
              </a:ext>
            </a:extLst>
          </p:cNvPr>
          <p:cNvSpPr/>
          <p:nvPr/>
        </p:nvSpPr>
        <p:spPr>
          <a:xfrm>
            <a:off x="7603872" y="282316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1" name="Triangle isocèle 50">
            <a:extLst>
              <a:ext uri="{FF2B5EF4-FFF2-40B4-BE49-F238E27FC236}">
                <a16:creationId xmlns:a16="http://schemas.microsoft.com/office/drawing/2014/main" id="{763728AF-ECA5-453F-972B-CA011628BB91}"/>
              </a:ext>
            </a:extLst>
          </p:cNvPr>
          <p:cNvSpPr/>
          <p:nvPr/>
        </p:nvSpPr>
        <p:spPr>
          <a:xfrm>
            <a:off x="4939490" y="189582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Ellipse 31">
            <a:extLst>
              <a:ext uri="{FF2B5EF4-FFF2-40B4-BE49-F238E27FC236}">
                <a16:creationId xmlns:a16="http://schemas.microsoft.com/office/drawing/2014/main" id="{A338F42B-F984-4047-96FF-40B9F741BA75}"/>
              </a:ext>
            </a:extLst>
          </p:cNvPr>
          <p:cNvSpPr/>
          <p:nvPr/>
        </p:nvSpPr>
        <p:spPr>
          <a:xfrm>
            <a:off x="2660573" y="647060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Ellipse 30">
            <a:extLst>
              <a:ext uri="{FF2B5EF4-FFF2-40B4-BE49-F238E27FC236}">
                <a16:creationId xmlns:a16="http://schemas.microsoft.com/office/drawing/2014/main" id="{8C19EBFE-EDF5-497A-A6E7-4823BDCB5367}"/>
              </a:ext>
            </a:extLst>
          </p:cNvPr>
          <p:cNvSpPr/>
          <p:nvPr/>
        </p:nvSpPr>
        <p:spPr>
          <a:xfrm>
            <a:off x="11132427" y="55713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5967F3DF-24E9-4276-93DD-30250E7F979B}"/>
              </a:ext>
            </a:extLst>
          </p:cNvPr>
          <p:cNvSpPr/>
          <p:nvPr/>
        </p:nvSpPr>
        <p:spPr>
          <a:xfrm>
            <a:off x="1681808" y="464191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A8899737-C7CB-43EB-8AFD-4336531CD231}"/>
              </a:ext>
            </a:extLst>
          </p:cNvPr>
          <p:cNvSpPr/>
          <p:nvPr/>
        </p:nvSpPr>
        <p:spPr>
          <a:xfrm>
            <a:off x="9585758" y="376726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ACD1D3F0-D53D-4F81-874A-EB5E9D559C26}"/>
              </a:ext>
            </a:extLst>
          </p:cNvPr>
          <p:cNvSpPr/>
          <p:nvPr/>
        </p:nvSpPr>
        <p:spPr>
          <a:xfrm>
            <a:off x="11645240" y="376318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37">
            <a:extLst>
              <a:ext uri="{FF2B5EF4-FFF2-40B4-BE49-F238E27FC236}">
                <a16:creationId xmlns:a16="http://schemas.microsoft.com/office/drawing/2014/main" id="{96C456CB-516F-4F44-8AE6-8C2ACD07F313}"/>
              </a:ext>
            </a:extLst>
          </p:cNvPr>
          <p:cNvSpPr/>
          <p:nvPr/>
        </p:nvSpPr>
        <p:spPr>
          <a:xfrm>
            <a:off x="3522841" y="282316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0" name="Ellipse 39">
            <a:extLst>
              <a:ext uri="{FF2B5EF4-FFF2-40B4-BE49-F238E27FC236}">
                <a16:creationId xmlns:a16="http://schemas.microsoft.com/office/drawing/2014/main" id="{24C7936C-4BB6-458B-AD47-4D5F5E3B79B4}"/>
              </a:ext>
            </a:extLst>
          </p:cNvPr>
          <p:cNvSpPr/>
          <p:nvPr/>
        </p:nvSpPr>
        <p:spPr>
          <a:xfrm>
            <a:off x="3758099" y="647060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Triangle isocèle 26">
            <a:extLst>
              <a:ext uri="{FF2B5EF4-FFF2-40B4-BE49-F238E27FC236}">
                <a16:creationId xmlns:a16="http://schemas.microsoft.com/office/drawing/2014/main" id="{E11BD275-A9E3-45D0-8F96-A63561D3099B}"/>
              </a:ext>
            </a:extLst>
          </p:cNvPr>
          <p:cNvSpPr/>
          <p:nvPr/>
        </p:nvSpPr>
        <p:spPr>
          <a:xfrm>
            <a:off x="6077933" y="464191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0E71D593-78A8-4528-AAE9-72EA803515D1}"/>
              </a:ext>
            </a:extLst>
          </p:cNvPr>
          <p:cNvSpPr/>
          <p:nvPr/>
        </p:nvSpPr>
        <p:spPr>
          <a:xfrm>
            <a:off x="2329609" y="377244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D14D6927-7975-4E76-8B97-9C0A9A072150}"/>
              </a:ext>
            </a:extLst>
          </p:cNvPr>
          <p:cNvSpPr/>
          <p:nvPr/>
        </p:nvSpPr>
        <p:spPr>
          <a:xfrm>
            <a:off x="3552300" y="464191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a:extLst>
              <a:ext uri="{FF2B5EF4-FFF2-40B4-BE49-F238E27FC236}">
                <a16:creationId xmlns:a16="http://schemas.microsoft.com/office/drawing/2014/main" id="{5F1007B7-E8EB-4F33-9A3A-F450A4E0342D}"/>
              </a:ext>
            </a:extLst>
          </p:cNvPr>
          <p:cNvSpPr/>
          <p:nvPr/>
        </p:nvSpPr>
        <p:spPr>
          <a:xfrm>
            <a:off x="6557563" y="556648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Rectangle 51">
            <a:extLst>
              <a:ext uri="{FF2B5EF4-FFF2-40B4-BE49-F238E27FC236}">
                <a16:creationId xmlns:a16="http://schemas.microsoft.com/office/drawing/2014/main" id="{2DFCCFF5-45CE-4A4F-9BF1-931C9C12ABB7}"/>
              </a:ext>
            </a:extLst>
          </p:cNvPr>
          <p:cNvSpPr/>
          <p:nvPr/>
        </p:nvSpPr>
        <p:spPr>
          <a:xfrm>
            <a:off x="8601333" y="464191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0920C24F-7AE7-4311-AB50-4DC401BF5778}"/>
              </a:ext>
            </a:extLst>
          </p:cNvPr>
          <p:cNvSpPr/>
          <p:nvPr/>
        </p:nvSpPr>
        <p:spPr>
          <a:xfrm>
            <a:off x="4653407" y="556648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4" name="Ellipse 53">
            <a:extLst>
              <a:ext uri="{FF2B5EF4-FFF2-40B4-BE49-F238E27FC236}">
                <a16:creationId xmlns:a16="http://schemas.microsoft.com/office/drawing/2014/main" id="{41F57F34-C9BC-4B52-A049-5347699A1C94}"/>
              </a:ext>
            </a:extLst>
          </p:cNvPr>
          <p:cNvSpPr/>
          <p:nvPr/>
        </p:nvSpPr>
        <p:spPr>
          <a:xfrm>
            <a:off x="8148930" y="647060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Ellipse 54">
            <a:extLst>
              <a:ext uri="{FF2B5EF4-FFF2-40B4-BE49-F238E27FC236}">
                <a16:creationId xmlns:a16="http://schemas.microsoft.com/office/drawing/2014/main" id="{5875E68E-F869-4223-AE84-978CC547DF76}"/>
              </a:ext>
            </a:extLst>
          </p:cNvPr>
          <p:cNvSpPr/>
          <p:nvPr/>
        </p:nvSpPr>
        <p:spPr>
          <a:xfrm>
            <a:off x="5666903" y="464116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DD5238E2-1932-4691-9650-1B99AEFDE87C}"/>
              </a:ext>
            </a:extLst>
          </p:cNvPr>
          <p:cNvSpPr/>
          <p:nvPr/>
        </p:nvSpPr>
        <p:spPr>
          <a:xfrm>
            <a:off x="5908113" y="645423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8E92EE80-BC7D-4C30-8EB7-C59C7C199AE6}"/>
              </a:ext>
            </a:extLst>
          </p:cNvPr>
          <p:cNvSpPr/>
          <p:nvPr/>
        </p:nvSpPr>
        <p:spPr>
          <a:xfrm>
            <a:off x="1351912" y="647060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1107092"/>
            <a:ext cx="12273698" cy="5536900"/>
          </a:xfrm>
          <a:prstGeom prst="rect">
            <a:avLst/>
          </a:prstGeom>
          <a:noFill/>
        </p:spPr>
        <p:txBody>
          <a:bodyPr wrap="square" rtlCol="0">
            <a:spAutoFit/>
          </a:bodyPr>
          <a:lstStyle/>
          <a:p>
            <a:pPr>
              <a:lnSpc>
                <a:spcPct val="150000"/>
              </a:lnSpc>
            </a:pPr>
            <a:r>
              <a:rPr lang="fr-FR" sz="4000" dirty="0"/>
              <a:t>D’autres, en revanche, sont dépeintes comme malfaisantes, manipulant les forces obscures pour nuire. On les imagine souvent avec des chapeaux pointus, des balais volants et des chaudrons fumants. Dans les temps anciens, les sorcières étaient souvent craintes et persécutées, accusées de causer des maladies ou des</a:t>
            </a:r>
          </a:p>
        </p:txBody>
      </p:sp>
      <p:sp>
        <p:nvSpPr>
          <p:cNvPr id="12" name="Ellipse 11">
            <a:extLst>
              <a:ext uri="{FF2B5EF4-FFF2-40B4-BE49-F238E27FC236}">
                <a16:creationId xmlns:a16="http://schemas.microsoft.com/office/drawing/2014/main" id="{1E4C3018-98E9-026B-D32F-7CFA533E4B37}"/>
              </a:ext>
            </a:extLst>
          </p:cNvPr>
          <p:cNvSpPr/>
          <p:nvPr/>
        </p:nvSpPr>
        <p:spPr>
          <a:xfrm>
            <a:off x="8133358"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8DD2AB67-C616-7770-FC20-F80CEFDB6757}"/>
              </a:ext>
            </a:extLst>
          </p:cNvPr>
          <p:cNvSpPr/>
          <p:nvPr/>
        </p:nvSpPr>
        <p:spPr>
          <a:xfrm>
            <a:off x="2433666" y="28402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9630D5D5-B4C4-E9A0-FCA6-9E41F5F98513}"/>
              </a:ext>
            </a:extLst>
          </p:cNvPr>
          <p:cNvSpPr/>
          <p:nvPr/>
        </p:nvSpPr>
        <p:spPr>
          <a:xfrm>
            <a:off x="5147184" y="208560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a:extLst>
              <a:ext uri="{FF2B5EF4-FFF2-40B4-BE49-F238E27FC236}">
                <a16:creationId xmlns:a16="http://schemas.microsoft.com/office/drawing/2014/main" id="{DAAD3C70-660F-A507-2D07-EB32141FBFFF}"/>
              </a:ext>
            </a:extLst>
          </p:cNvPr>
          <p:cNvSpPr/>
          <p:nvPr/>
        </p:nvSpPr>
        <p:spPr>
          <a:xfrm>
            <a:off x="6485740" y="647081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CC7FCF6E-BE84-6D54-81D0-B234AF83AABC}"/>
              </a:ext>
            </a:extLst>
          </p:cNvPr>
          <p:cNvSpPr/>
          <p:nvPr/>
        </p:nvSpPr>
        <p:spPr>
          <a:xfrm>
            <a:off x="10329587" y="37299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Triangle isocèle 31">
            <a:extLst>
              <a:ext uri="{FF2B5EF4-FFF2-40B4-BE49-F238E27FC236}">
                <a16:creationId xmlns:a16="http://schemas.microsoft.com/office/drawing/2014/main" id="{5D33C759-63A4-422F-A152-C8C2BA7FFFD6}"/>
              </a:ext>
            </a:extLst>
          </p:cNvPr>
          <p:cNvSpPr/>
          <p:nvPr/>
        </p:nvSpPr>
        <p:spPr>
          <a:xfrm>
            <a:off x="5147184" y="190077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2E6FD76B-F8D4-415B-9FC4-0BC21535C8CE}"/>
              </a:ext>
            </a:extLst>
          </p:cNvPr>
          <p:cNvSpPr/>
          <p:nvPr/>
        </p:nvSpPr>
        <p:spPr>
          <a:xfrm>
            <a:off x="8987821" y="28402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1F908A0D-FA1C-4423-8FDB-18F2A87C9376}"/>
              </a:ext>
            </a:extLst>
          </p:cNvPr>
          <p:cNvSpPr/>
          <p:nvPr/>
        </p:nvSpPr>
        <p:spPr>
          <a:xfrm>
            <a:off x="7666992" y="190077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CAFA9FE4-F1E7-4A5F-9D6F-C4F2D9E826C8}"/>
              </a:ext>
            </a:extLst>
          </p:cNvPr>
          <p:cNvSpPr/>
          <p:nvPr/>
        </p:nvSpPr>
        <p:spPr>
          <a:xfrm>
            <a:off x="1006137" y="464839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EC0AAF9F-BAAC-43BB-A3EB-33F1D69B591F}"/>
              </a:ext>
            </a:extLst>
          </p:cNvPr>
          <p:cNvSpPr/>
          <p:nvPr/>
        </p:nvSpPr>
        <p:spPr>
          <a:xfrm>
            <a:off x="11266493" y="2838980"/>
            <a:ext cx="179703"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Ellipse 44">
            <a:extLst>
              <a:ext uri="{FF2B5EF4-FFF2-40B4-BE49-F238E27FC236}">
                <a16:creationId xmlns:a16="http://schemas.microsoft.com/office/drawing/2014/main" id="{E8A27C36-F348-400C-AB38-9CF2AE949B60}"/>
              </a:ext>
            </a:extLst>
          </p:cNvPr>
          <p:cNvSpPr/>
          <p:nvPr/>
        </p:nvSpPr>
        <p:spPr>
          <a:xfrm>
            <a:off x="6337795" y="464839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12884543-FED8-494D-BE49-EAB847F55F95}"/>
              </a:ext>
            </a:extLst>
          </p:cNvPr>
          <p:cNvSpPr/>
          <p:nvPr/>
        </p:nvSpPr>
        <p:spPr>
          <a:xfrm>
            <a:off x="2670537" y="464839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Triangle isocèle 28">
            <a:extLst>
              <a:ext uri="{FF2B5EF4-FFF2-40B4-BE49-F238E27FC236}">
                <a16:creationId xmlns:a16="http://schemas.microsoft.com/office/drawing/2014/main" id="{39DC5C37-1B01-43C6-90CD-B8F37B60CB11}"/>
              </a:ext>
            </a:extLst>
          </p:cNvPr>
          <p:cNvSpPr/>
          <p:nvPr/>
        </p:nvSpPr>
        <p:spPr>
          <a:xfrm>
            <a:off x="411829" y="372991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Triangle isocèle 38">
            <a:extLst>
              <a:ext uri="{FF2B5EF4-FFF2-40B4-BE49-F238E27FC236}">
                <a16:creationId xmlns:a16="http://schemas.microsoft.com/office/drawing/2014/main" id="{F2BB0D10-2B78-4561-9A7E-4F4054BB637F}"/>
              </a:ext>
            </a:extLst>
          </p:cNvPr>
          <p:cNvSpPr/>
          <p:nvPr/>
        </p:nvSpPr>
        <p:spPr>
          <a:xfrm>
            <a:off x="3115159" y="464543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C7286053-2105-45CD-B6D1-1A96307F03EC}"/>
              </a:ext>
            </a:extLst>
          </p:cNvPr>
          <p:cNvSpPr/>
          <p:nvPr/>
        </p:nvSpPr>
        <p:spPr>
          <a:xfrm>
            <a:off x="2895719" y="372991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Rectangle 49">
            <a:extLst>
              <a:ext uri="{FF2B5EF4-FFF2-40B4-BE49-F238E27FC236}">
                <a16:creationId xmlns:a16="http://schemas.microsoft.com/office/drawing/2014/main" id="{E64681A2-73AA-4603-B242-230AA331BFB8}"/>
              </a:ext>
            </a:extLst>
          </p:cNvPr>
          <p:cNvSpPr/>
          <p:nvPr/>
        </p:nvSpPr>
        <p:spPr>
          <a:xfrm>
            <a:off x="4942477" y="283898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llipse 51">
            <a:extLst>
              <a:ext uri="{FF2B5EF4-FFF2-40B4-BE49-F238E27FC236}">
                <a16:creationId xmlns:a16="http://schemas.microsoft.com/office/drawing/2014/main" id="{B1AA1EDA-337F-42D3-8178-8FE0A4C33C73}"/>
              </a:ext>
            </a:extLst>
          </p:cNvPr>
          <p:cNvSpPr/>
          <p:nvPr/>
        </p:nvSpPr>
        <p:spPr>
          <a:xfrm>
            <a:off x="7166839" y="28402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4665AF23-B104-4301-8AD2-DD37B132AD11}"/>
              </a:ext>
            </a:extLst>
          </p:cNvPr>
          <p:cNvSpPr/>
          <p:nvPr/>
        </p:nvSpPr>
        <p:spPr>
          <a:xfrm>
            <a:off x="1570252" y="190373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E40DE876-2875-4A64-B74D-B5D6C6EF81C2}"/>
              </a:ext>
            </a:extLst>
          </p:cNvPr>
          <p:cNvSpPr/>
          <p:nvPr/>
        </p:nvSpPr>
        <p:spPr>
          <a:xfrm>
            <a:off x="8583143" y="373384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BC24A41A-279A-4830-97F8-009FE2FD2213}"/>
              </a:ext>
            </a:extLst>
          </p:cNvPr>
          <p:cNvSpPr/>
          <p:nvPr/>
        </p:nvSpPr>
        <p:spPr>
          <a:xfrm>
            <a:off x="11454472" y="464543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Triangle isocèle 54">
            <a:extLst>
              <a:ext uri="{FF2B5EF4-FFF2-40B4-BE49-F238E27FC236}">
                <a16:creationId xmlns:a16="http://schemas.microsoft.com/office/drawing/2014/main" id="{0D0EC833-4699-4E62-BFDC-D6C542BC5697}"/>
              </a:ext>
            </a:extLst>
          </p:cNvPr>
          <p:cNvSpPr/>
          <p:nvPr/>
        </p:nvSpPr>
        <p:spPr>
          <a:xfrm>
            <a:off x="9887045" y="646499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C0DC51F6-A362-4E04-AC65-74CF5820BE06}"/>
              </a:ext>
            </a:extLst>
          </p:cNvPr>
          <p:cNvSpPr/>
          <p:nvPr/>
        </p:nvSpPr>
        <p:spPr>
          <a:xfrm>
            <a:off x="5606595" y="556608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97AD7EED-DB87-7573-5674-DE44F3F73903}"/>
              </a:ext>
            </a:extLst>
          </p:cNvPr>
          <p:cNvSpPr/>
          <p:nvPr/>
        </p:nvSpPr>
        <p:spPr>
          <a:xfrm>
            <a:off x="1427793"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2A522E85-65CC-E6AC-1493-CC7AD95F3F51}"/>
              </a:ext>
            </a:extLst>
          </p:cNvPr>
          <p:cNvSpPr/>
          <p:nvPr/>
        </p:nvSpPr>
        <p:spPr>
          <a:xfrm>
            <a:off x="4200928"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C8DC0F88-8F99-E45A-C3F6-230E8F3E901E}"/>
              </a:ext>
            </a:extLst>
          </p:cNvPr>
          <p:cNvSpPr/>
          <p:nvPr/>
        </p:nvSpPr>
        <p:spPr>
          <a:xfrm>
            <a:off x="9265247" y="55813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a:extLst>
              <a:ext uri="{FF2B5EF4-FFF2-40B4-BE49-F238E27FC236}">
                <a16:creationId xmlns:a16="http://schemas.microsoft.com/office/drawing/2014/main" id="{8430A779-32FA-AE39-B4CB-89788047EE3C}"/>
              </a:ext>
            </a:extLst>
          </p:cNvPr>
          <p:cNvSpPr/>
          <p:nvPr/>
        </p:nvSpPr>
        <p:spPr>
          <a:xfrm>
            <a:off x="2306047" y="64708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B7E27879-4C87-3C8C-9343-E7632CB08E65}"/>
              </a:ext>
            </a:extLst>
          </p:cNvPr>
          <p:cNvSpPr/>
          <p:nvPr/>
        </p:nvSpPr>
        <p:spPr>
          <a:xfrm>
            <a:off x="4437236" y="64708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8">
            <a:extLst>
              <a:ext uri="{FF2B5EF4-FFF2-40B4-BE49-F238E27FC236}">
                <a16:creationId xmlns:a16="http://schemas.microsoft.com/office/drawing/2014/main" id="{5506EAAF-8EF3-7EC8-163E-00DC7A0EF031}"/>
              </a:ext>
            </a:extLst>
          </p:cNvPr>
          <p:cNvSpPr/>
          <p:nvPr/>
        </p:nvSpPr>
        <p:spPr>
          <a:xfrm>
            <a:off x="9347932" y="64708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riangle isocèle 9">
            <a:extLst>
              <a:ext uri="{FF2B5EF4-FFF2-40B4-BE49-F238E27FC236}">
                <a16:creationId xmlns:a16="http://schemas.microsoft.com/office/drawing/2014/main" id="{885A4430-7D6D-2B36-DBC8-7A2ABCA712C3}"/>
              </a:ext>
            </a:extLst>
          </p:cNvPr>
          <p:cNvSpPr/>
          <p:nvPr/>
        </p:nvSpPr>
        <p:spPr>
          <a:xfrm>
            <a:off x="9740083" y="558133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093B1-1F92-0E1E-2749-ED2235A9C4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757404-8BCA-1D8B-3FB6-2B8DE2392381}"/>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fin</a:t>
            </a:r>
          </a:p>
        </p:txBody>
      </p:sp>
      <p:sp>
        <p:nvSpPr>
          <p:cNvPr id="4" name="ZoneTexte 3">
            <a:extLst>
              <a:ext uri="{FF2B5EF4-FFF2-40B4-BE49-F238E27FC236}">
                <a16:creationId xmlns:a16="http://schemas.microsoft.com/office/drawing/2014/main" id="{511B9296-5CC8-E748-AD68-4E6E0DA8E216}"/>
              </a:ext>
            </a:extLst>
          </p:cNvPr>
          <p:cNvSpPr txBox="1"/>
          <p:nvPr/>
        </p:nvSpPr>
        <p:spPr>
          <a:xfrm>
            <a:off x="1" y="1107092"/>
            <a:ext cx="12273698" cy="2766911"/>
          </a:xfrm>
          <a:prstGeom prst="rect">
            <a:avLst/>
          </a:prstGeom>
          <a:noFill/>
        </p:spPr>
        <p:txBody>
          <a:bodyPr wrap="square" rtlCol="0">
            <a:spAutoFit/>
          </a:bodyPr>
          <a:lstStyle/>
          <a:p>
            <a:pPr>
              <a:lnSpc>
                <a:spcPct val="150000"/>
              </a:lnSpc>
            </a:pPr>
            <a:r>
              <a:rPr lang="fr-FR" sz="4000" dirty="0"/>
              <a:t>malheurs. Aujourd’hui, elles restent des figures emblématiques de la littérature et du cinéma, symbole de mystère et de pouvoir.</a:t>
            </a:r>
          </a:p>
        </p:txBody>
      </p:sp>
      <p:sp>
        <p:nvSpPr>
          <p:cNvPr id="17" name="Ellipse 16">
            <a:extLst>
              <a:ext uri="{FF2B5EF4-FFF2-40B4-BE49-F238E27FC236}">
                <a16:creationId xmlns:a16="http://schemas.microsoft.com/office/drawing/2014/main" id="{A4EF3BA7-B1D6-D20B-C222-9B87B1218B4E}"/>
              </a:ext>
            </a:extLst>
          </p:cNvPr>
          <p:cNvSpPr/>
          <p:nvPr/>
        </p:nvSpPr>
        <p:spPr>
          <a:xfrm>
            <a:off x="3061089"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7CAB41B9-214B-669D-F788-5D1CFACCA58A}"/>
              </a:ext>
            </a:extLst>
          </p:cNvPr>
          <p:cNvSpPr/>
          <p:nvPr/>
        </p:nvSpPr>
        <p:spPr>
          <a:xfrm>
            <a:off x="7089283" y="189897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5119294D-F1F5-C59B-3FDA-7248297573F1}"/>
              </a:ext>
            </a:extLst>
          </p:cNvPr>
          <p:cNvSpPr/>
          <p:nvPr/>
        </p:nvSpPr>
        <p:spPr>
          <a:xfrm>
            <a:off x="11175162"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Triangle isocèle 31">
            <a:extLst>
              <a:ext uri="{FF2B5EF4-FFF2-40B4-BE49-F238E27FC236}">
                <a16:creationId xmlns:a16="http://schemas.microsoft.com/office/drawing/2014/main" id="{BCB0C909-07F9-E5BC-8710-5E065FBB2DA2}"/>
              </a:ext>
            </a:extLst>
          </p:cNvPr>
          <p:cNvSpPr/>
          <p:nvPr/>
        </p:nvSpPr>
        <p:spPr>
          <a:xfrm>
            <a:off x="6874519" y="281594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097355BB-8B2E-8261-7D62-B320E7A94540}"/>
              </a:ext>
            </a:extLst>
          </p:cNvPr>
          <p:cNvSpPr/>
          <p:nvPr/>
        </p:nvSpPr>
        <p:spPr>
          <a:xfrm>
            <a:off x="9182562" y="283898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317F2299-8BCE-01FF-BD33-5E576325B2F4}"/>
              </a:ext>
            </a:extLst>
          </p:cNvPr>
          <p:cNvSpPr/>
          <p:nvPr/>
        </p:nvSpPr>
        <p:spPr>
          <a:xfrm>
            <a:off x="9566738" y="189897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883ABE98-6405-12EC-748F-D025000F5C54}"/>
              </a:ext>
            </a:extLst>
          </p:cNvPr>
          <p:cNvSpPr/>
          <p:nvPr/>
        </p:nvSpPr>
        <p:spPr>
          <a:xfrm>
            <a:off x="4259475" y="37299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48ACAC46-9E54-D2F7-F708-E80143E9F933}"/>
              </a:ext>
            </a:extLst>
          </p:cNvPr>
          <p:cNvSpPr/>
          <p:nvPr/>
        </p:nvSpPr>
        <p:spPr>
          <a:xfrm>
            <a:off x="1510478" y="372991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Triangle isocèle 28">
            <a:extLst>
              <a:ext uri="{FF2B5EF4-FFF2-40B4-BE49-F238E27FC236}">
                <a16:creationId xmlns:a16="http://schemas.microsoft.com/office/drawing/2014/main" id="{5B3D550F-52AB-484F-A8F3-B0E57DDF476E}"/>
              </a:ext>
            </a:extLst>
          </p:cNvPr>
          <p:cNvSpPr/>
          <p:nvPr/>
        </p:nvSpPr>
        <p:spPr>
          <a:xfrm>
            <a:off x="2011132" y="3730007"/>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llipse 51">
            <a:extLst>
              <a:ext uri="{FF2B5EF4-FFF2-40B4-BE49-F238E27FC236}">
                <a16:creationId xmlns:a16="http://schemas.microsoft.com/office/drawing/2014/main" id="{B47422F9-A969-A2DD-2C89-8562AE1C8B25}"/>
              </a:ext>
            </a:extLst>
          </p:cNvPr>
          <p:cNvSpPr/>
          <p:nvPr/>
        </p:nvSpPr>
        <p:spPr>
          <a:xfrm>
            <a:off x="6403055" y="283108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135643B8-A519-7A93-D377-39E89CC792B1}"/>
              </a:ext>
            </a:extLst>
          </p:cNvPr>
          <p:cNvSpPr/>
          <p:nvPr/>
        </p:nvSpPr>
        <p:spPr>
          <a:xfrm>
            <a:off x="1776730" y="189897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312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397E1-1EF5-620F-A74C-C454070BE8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652A3B-401C-3A7E-FD88-6C19F79C8C98}"/>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49E06CDB-C4F9-A87E-C15B-F844DC77F548}"/>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DAB3DEEB-AFFE-C323-4E31-32037FB44F73}"/>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DCCD2D4F-0764-806E-5326-546886F6CEB7}"/>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37E5865C-D940-C039-6C8B-63582461D0D9}"/>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D162438C-575B-02C7-F9F6-D1AFB27F68C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8D7EB64D-92A0-6573-D370-45DCB4A818A9}"/>
              </a:ext>
            </a:extLst>
          </p:cNvPr>
          <p:cNvSpPr txBox="1"/>
          <p:nvPr/>
        </p:nvSpPr>
        <p:spPr>
          <a:xfrm>
            <a:off x="0" y="1924870"/>
            <a:ext cx="7972383"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1. Je convertis en litres :</a:t>
            </a:r>
          </a:p>
        </p:txBody>
      </p:sp>
      <p:sp>
        <p:nvSpPr>
          <p:cNvPr id="11" name="ZoneTexte 10">
            <a:extLst>
              <a:ext uri="{FF2B5EF4-FFF2-40B4-BE49-F238E27FC236}">
                <a16:creationId xmlns:a16="http://schemas.microsoft.com/office/drawing/2014/main" id="{2A8FB29F-F809-F4FA-6B1D-39C07DABC9BD}"/>
              </a:ext>
            </a:extLst>
          </p:cNvPr>
          <p:cNvSpPr txBox="1"/>
          <p:nvPr/>
        </p:nvSpPr>
        <p:spPr>
          <a:xfrm>
            <a:off x="35733" y="2567995"/>
            <a:ext cx="7902998" cy="1323439"/>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85 </a:t>
            </a:r>
            <a:r>
              <a:rPr lang="fr-FR" sz="4000" dirty="0" err="1">
                <a:latin typeface="Arial" panose="020B0604020202020204" pitchFamily="34" charset="0"/>
                <a:cs typeface="Arial" panose="020B0604020202020204" pitchFamily="34" charset="0"/>
              </a:rPr>
              <a:t>cL</a:t>
            </a:r>
            <a:r>
              <a:rPr lang="fr-FR" sz="4000" dirty="0">
                <a:latin typeface="Arial" panose="020B0604020202020204" pitchFamily="34" charset="0"/>
                <a:cs typeface="Arial" panose="020B0604020202020204" pitchFamily="34" charset="0"/>
              </a:rPr>
              <a:t> = 0,85 L   26 </a:t>
            </a:r>
            <a:r>
              <a:rPr lang="fr-FR" sz="4000" dirty="0" err="1">
                <a:latin typeface="Arial" panose="020B0604020202020204" pitchFamily="34" charset="0"/>
                <a:cs typeface="Arial" panose="020B0604020202020204" pitchFamily="34" charset="0"/>
              </a:rPr>
              <a:t>dL</a:t>
            </a:r>
            <a:r>
              <a:rPr lang="fr-FR" sz="4000" dirty="0">
                <a:latin typeface="Arial" panose="020B0604020202020204" pitchFamily="34" charset="0"/>
                <a:cs typeface="Arial" panose="020B0604020202020204" pitchFamily="34" charset="0"/>
              </a:rPr>
              <a:t> = 2,6 L</a:t>
            </a:r>
          </a:p>
          <a:p>
            <a:pPr algn="ctr"/>
            <a:r>
              <a:rPr lang="fr-FR" sz="4000" dirty="0">
                <a:latin typeface="Arial" panose="020B0604020202020204" pitchFamily="34" charset="0"/>
                <a:cs typeface="Arial" panose="020B0604020202020204" pitchFamily="34" charset="0"/>
              </a:rPr>
              <a:t>550 </a:t>
            </a:r>
            <a:r>
              <a:rPr lang="fr-FR" sz="4000" dirty="0" err="1">
                <a:latin typeface="Arial" panose="020B0604020202020204" pitchFamily="34" charset="0"/>
                <a:cs typeface="Arial" panose="020B0604020202020204" pitchFamily="34" charset="0"/>
              </a:rPr>
              <a:t>mL</a:t>
            </a:r>
            <a:r>
              <a:rPr lang="fr-FR" sz="4000" dirty="0">
                <a:latin typeface="Arial" panose="020B0604020202020204" pitchFamily="34" charset="0"/>
                <a:cs typeface="Arial" panose="020B0604020202020204" pitchFamily="34" charset="0"/>
              </a:rPr>
              <a:t> = 0,55 L</a:t>
            </a:r>
          </a:p>
        </p:txBody>
      </p:sp>
      <p:sp>
        <p:nvSpPr>
          <p:cNvPr id="12" name="ZoneTexte 11">
            <a:extLst>
              <a:ext uri="{FF2B5EF4-FFF2-40B4-BE49-F238E27FC236}">
                <a16:creationId xmlns:a16="http://schemas.microsoft.com/office/drawing/2014/main" id="{319FD5A9-6B9D-0BE0-CF65-C6773F27EF67}"/>
              </a:ext>
            </a:extLst>
          </p:cNvPr>
          <p:cNvSpPr txBox="1"/>
          <p:nvPr/>
        </p:nvSpPr>
        <p:spPr>
          <a:xfrm>
            <a:off x="7923910" y="1834629"/>
            <a:ext cx="4132068" cy="182492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0,85L  2,6L   0,55L</a:t>
            </a:r>
          </a:p>
        </p:txBody>
      </p:sp>
      <p:sp>
        <p:nvSpPr>
          <p:cNvPr id="13" name="ZoneTexte 12">
            <a:extLst>
              <a:ext uri="{FF2B5EF4-FFF2-40B4-BE49-F238E27FC236}">
                <a16:creationId xmlns:a16="http://schemas.microsoft.com/office/drawing/2014/main" id="{66E5C59B-75B0-E884-7A6F-FC1E77DCB6A9}"/>
              </a:ext>
            </a:extLst>
          </p:cNvPr>
          <p:cNvSpPr txBox="1"/>
          <p:nvPr/>
        </p:nvSpPr>
        <p:spPr>
          <a:xfrm>
            <a:off x="-34191" y="3826221"/>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Je cherche la capacité de la potion:</a:t>
            </a:r>
          </a:p>
        </p:txBody>
      </p:sp>
      <p:sp>
        <p:nvSpPr>
          <p:cNvPr id="14" name="ZoneTexte 13">
            <a:extLst>
              <a:ext uri="{FF2B5EF4-FFF2-40B4-BE49-F238E27FC236}">
                <a16:creationId xmlns:a16="http://schemas.microsoft.com/office/drawing/2014/main" id="{6D1BE86F-609B-2261-AAA3-8931421A9481}"/>
              </a:ext>
            </a:extLst>
          </p:cNvPr>
          <p:cNvSpPr txBox="1"/>
          <p:nvPr/>
        </p:nvSpPr>
        <p:spPr>
          <a:xfrm>
            <a:off x="0" y="5045670"/>
            <a:ext cx="7611883"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0,85 + 2,6 + 0,55 = 4</a:t>
            </a:r>
          </a:p>
        </p:txBody>
      </p:sp>
      <p:sp>
        <p:nvSpPr>
          <p:cNvPr id="15" name="ZoneTexte 14">
            <a:extLst>
              <a:ext uri="{FF2B5EF4-FFF2-40B4-BE49-F238E27FC236}">
                <a16:creationId xmlns:a16="http://schemas.microsoft.com/office/drawing/2014/main" id="{97089A1E-93F8-0FBB-1106-AF07BD7E5084}"/>
              </a:ext>
            </a:extLst>
          </p:cNvPr>
          <p:cNvSpPr txBox="1"/>
          <p:nvPr/>
        </p:nvSpPr>
        <p:spPr>
          <a:xfrm>
            <a:off x="7972383" y="3844000"/>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a:t>
            </a:r>
            <a:r>
              <a:rPr lang="fr-FR" sz="4000">
                <a:latin typeface="Arial" panose="020B0604020202020204" pitchFamily="34" charset="0"/>
                <a:cs typeface="Arial" panose="020B0604020202020204" pitchFamily="34" charset="0"/>
              </a:rPr>
              <a:t>4 </a:t>
            </a:r>
            <a:r>
              <a:rPr lang="fr-FR" sz="4000" dirty="0">
                <a:latin typeface="Arial" panose="020B0604020202020204" pitchFamily="34" charset="0"/>
                <a:cs typeface="Arial" panose="020B0604020202020204" pitchFamily="34" charset="0"/>
              </a:rPr>
              <a:t>litres</a:t>
            </a:r>
          </a:p>
        </p:txBody>
      </p:sp>
      <p:sp>
        <p:nvSpPr>
          <p:cNvPr id="17" name="Légende : encadrée à une bordure 16">
            <a:extLst>
              <a:ext uri="{FF2B5EF4-FFF2-40B4-BE49-F238E27FC236}">
                <a16:creationId xmlns:a16="http://schemas.microsoft.com/office/drawing/2014/main" id="{8D4EA4B8-C1EC-D7F9-E6B2-C89E9484325B}"/>
              </a:ext>
            </a:extLst>
          </p:cNvPr>
          <p:cNvSpPr/>
          <p:nvPr/>
        </p:nvSpPr>
        <p:spPr>
          <a:xfrm>
            <a:off x="4940431" y="5264541"/>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Rédige une phrase de réponse qui reprend les mots de la question</a:t>
            </a:r>
          </a:p>
        </p:txBody>
      </p:sp>
      <p:sp>
        <p:nvSpPr>
          <p:cNvPr id="18" name="ZoneTexte 17">
            <a:extLst>
              <a:ext uri="{FF2B5EF4-FFF2-40B4-BE49-F238E27FC236}">
                <a16:creationId xmlns:a16="http://schemas.microsoft.com/office/drawing/2014/main" id="{113F8543-9717-4903-6495-8E1C118A6418}"/>
              </a:ext>
            </a:extLst>
          </p:cNvPr>
          <p:cNvSpPr txBox="1"/>
          <p:nvPr/>
        </p:nvSpPr>
        <p:spPr>
          <a:xfrm>
            <a:off x="-63060" y="6196327"/>
            <a:ext cx="12133859"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Morgane prépare une potion de 4 litres.</a:t>
            </a:r>
          </a:p>
        </p:txBody>
      </p:sp>
    </p:spTree>
    <p:extLst>
      <p:ext uri="{BB962C8B-B14F-4D97-AF65-F5344CB8AC3E}">
        <p14:creationId xmlns:p14="http://schemas.microsoft.com/office/powerpoint/2010/main" val="126545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17" grpId="0" animBg="1"/>
      <p:bldP spid="17" grpId="1" animBg="1"/>
      <p:bldP spid="18"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14220</TotalTime>
  <Words>787</Words>
  <Application>Microsoft Office PowerPoint</Application>
  <PresentationFormat>Grand écran</PresentationFormat>
  <Paragraphs>124</Paragraphs>
  <Slides>18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Calibri</vt:lpstr>
      <vt:lpstr>Calibri Light</vt:lpstr>
      <vt:lpstr>Thème Office</vt:lpstr>
      <vt:lpstr>Présentation PowerPoint</vt:lpstr>
      <vt:lpstr>Le vocabulaire à apprendre</vt:lpstr>
      <vt:lpstr>Les fonctions grammaticales</vt:lpstr>
      <vt:lpstr>Les classes grammaticales</vt:lpstr>
      <vt:lpstr>Conjugue le verbe « imaginer » au présent de l’indicatif.</vt:lpstr>
      <vt:lpstr>Problème pour s’entraîner</vt:lpstr>
      <vt:lpstr>Problème pour s’entraîner - correction</vt:lpstr>
      <vt:lpstr>Le vocabulaire à apprendre</vt:lpstr>
      <vt:lpstr>Transposition</vt:lpstr>
      <vt:lpstr>Analyse grammaticale</vt:lpstr>
      <vt:lpstr>Conjugue le verbe « veiller » au présent de l’indicatif.</vt:lpstr>
      <vt:lpstr>Présentation PowerPoint</vt:lpstr>
      <vt:lpstr>Problème pour s’entraîner</vt:lpstr>
      <vt:lpstr>Calcul mental</vt:lpstr>
      <vt:lpstr>Dictée</vt:lpstr>
      <vt:lpstr>Dictée – suite</vt:lpstr>
      <vt:lpstr>Dictée – fin</vt:lpstr>
      <vt:lpstr>Problème pour s’entraîner - 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Timekeeper Peyton</cp:lastModifiedBy>
  <cp:revision>167</cp:revision>
  <dcterms:created xsi:type="dcterms:W3CDTF">2024-09-15T19:35:32Z</dcterms:created>
  <dcterms:modified xsi:type="dcterms:W3CDTF">2026-01-02T14:19:14Z</dcterms:modified>
</cp:coreProperties>
</file>