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9" r:id="rId3"/>
    <p:sldId id="258" r:id="rId4"/>
    <p:sldId id="265" r:id="rId5"/>
    <p:sldId id="287" r:id="rId6"/>
    <p:sldId id="279" r:id="rId7"/>
    <p:sldId id="291" r:id="rId8"/>
    <p:sldId id="259" r:id="rId9"/>
    <p:sldId id="266" r:id="rId10"/>
    <p:sldId id="304" r:id="rId11"/>
    <p:sldId id="280" r:id="rId12"/>
    <p:sldId id="292" r:id="rId13"/>
    <p:sldId id="260" r:id="rId14"/>
    <p:sldId id="267" r:id="rId15"/>
    <p:sldId id="305" r:id="rId16"/>
    <p:sldId id="281" r:id="rId17"/>
    <p:sldId id="294" r:id="rId18"/>
    <p:sldId id="263" r:id="rId19"/>
    <p:sldId id="268" r:id="rId20"/>
    <p:sldId id="306" r:id="rId21"/>
    <p:sldId id="282" r:id="rId22"/>
    <p:sldId id="296" r:id="rId23"/>
    <p:sldId id="261" r:id="rId24"/>
    <p:sldId id="269" r:id="rId25"/>
    <p:sldId id="307" r:id="rId26"/>
    <p:sldId id="283" r:id="rId27"/>
    <p:sldId id="298" r:id="rId28"/>
    <p:sldId id="262" r:id="rId29"/>
    <p:sldId id="270" r:id="rId30"/>
    <p:sldId id="308" r:id="rId31"/>
    <p:sldId id="284" r:id="rId32"/>
    <p:sldId id="300" r:id="rId33"/>
    <p:sldId id="264" r:id="rId34"/>
    <p:sldId id="271" r:id="rId35"/>
    <p:sldId id="272" r:id="rId36"/>
    <p:sldId id="309" r:id="rId37"/>
    <p:sldId id="301" r:id="rId38"/>
    <p:sldId id="302" r:id="rId39"/>
    <p:sldId id="303" r:id="rId40"/>
    <p:sldId id="310" r:id="rId41"/>
    <p:sldId id="311" r:id="rId4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782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3T08:35:21.770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738.51013"/>
      <inkml:brushProperty name="anchorY" value="-1113.87195"/>
      <inkml:brushProperty name="scaleFactor" value="0.5"/>
    </inkml:brush>
  </inkml:definitions>
  <inkml:trace contextRef="#ctx0" brushRef="#br0">1 0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3T08:35:27.478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684.53284"/>
      <inkml:brushProperty name="anchorY" value="-1866.74597"/>
      <inkml:brushProperty name="scaleFactor" value="0.5"/>
    </inkml:brush>
  </inkml:definitions>
  <inkml:trace contextRef="#ctx0" brushRef="#br0">1 0 24575,'0'0'0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A1A7A2-FA51-4472-9C26-72644A3C9A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BF72B64-DA0A-4320-AC04-5B9A7D5FF2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DB6995-7D61-40CA-BC3B-CED9481E2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FCF3F9-B4C9-4878-905D-A8A7F8C18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ADF5309-7700-4F93-B137-F8BE81DEF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7754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771C65-EA5F-473F-8F26-39EE0A84B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0D7DA0-19C2-4C33-9676-4E28BD747B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B65C87-61F5-4362-871E-DC849A857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C6160D-6FED-4528-826D-9080077EE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055506-F703-4568-9CE6-84FD01670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1534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EC6357-D44E-42A5-AAA4-723CA901A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9104176-C484-4B3E-9BBD-2AA5DE39E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720908-7F45-4010-9B83-C86A9319D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2BD18B9-9A27-4062-8680-5B5BC3F2E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B64175-A4F0-47EA-A7B1-DEF979CD7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9928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69C5C0-EDDE-4C1D-A398-C84332A6E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22D0E0-E889-480D-8249-A1FA5171ED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4912FE-6F02-4707-88B8-01E1AF1CB7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4F658FF-C8FF-420A-BF8C-62B2CCAEC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B7B7E95-AA55-451D-8518-0D58EF7EF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1FAC2E-8100-4D1D-A5EE-F3DA9157B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4101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6221E5-4665-4D95-8DAB-3125740EA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80EB1A0-1C04-4D7B-BBA1-A72C3E1E5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7FC677B-EEBD-4936-9842-1626DF0970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BAB8BE4-F6F9-416E-B04C-1B7176CC75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03BBAF6-3AC1-4329-BF1B-9EC463D191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7FDA979-0100-4A88-A557-831E7431F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BC0EA82-92A0-4C42-9C7F-6AA9F960E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561165B-34F2-4BD2-A653-9C6FDC31F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4908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8A449-BBC6-4A04-9D20-D094FA831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AA96609-B7F5-48AC-9398-BD2622206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B753784-0A8C-419E-BED4-349CDDFFD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8B4E9A9-3138-4FB5-A270-B2F0C86B3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0723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C457D4A-A89D-4C47-B539-C559D8C27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C48CB7B-C883-4219-8F92-7A7A303AA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39AD524-1193-4320-B0AD-A9A14200E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5016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CBE14B-DFDD-4BFB-9DF7-5F57701C5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5AD15D-AAC6-4ABE-A6C4-4B36B4DDF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E0A16A-1EBE-4294-882F-7B63AD2ED0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9379DD-8217-496B-8906-5313BC0B5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D960AB6-50DD-4A87-B3E5-4F4E48A4C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6B8BA53-B758-43A9-932E-AA7E997A6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0828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69ADC5-FF01-43E3-A614-C51203013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E70060F-EEE5-4C34-BCCB-C972EB3BA2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829249E-BB5D-4218-ADA7-FFF484521C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37B34A6-6350-4334-8D1C-8784C594A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5C45CE5-F50E-467E-A744-3B2BD14F5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D04BFE6-1AE5-4B25-9893-199B370ED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8227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AFB2E1-84F0-419E-BB9D-1E8433CC4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2025791-7F42-4AE9-92FE-FF24F3787C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58C3BB-0DA1-4259-AE65-6ABA33DCA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01AB119-9E9C-44C5-91A7-4FAC9E2F8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934BC7-6AA2-4DCA-AC34-75F917F6E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452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FA5E0DB-1F6A-4B40-B7BC-157AF44CB4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C2974B4-9ED9-4E8C-A742-4AE651040A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D7C1E7-98FC-4284-8BAD-636AECEF5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2D70B6-A772-402A-8D2E-766B49030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ECB0D2-FE37-4476-8534-22A1938F8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6628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306D647-3D57-4D5E-93EB-368882B8A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919906-A76A-47AA-82A1-EAD2082BF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4C5F76-5DDE-423B-B10E-0EF7EF7317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A9C54-DEF2-4333-824A-F8755F99683C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4F1C48-2046-437C-84AA-4D3ED0C5E1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78C7B4-A311-48DF-8F8C-79B70F12EA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60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customXml" Target="../ink/ink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10" Type="http://schemas.openxmlformats.org/officeDocument/2006/relationships/image" Target="../media/image1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BCAFA02-F6FE-5E8B-26B9-58173DBF16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00" y="10548"/>
            <a:ext cx="11754405" cy="684745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28F72CC-6546-4AE9-8ADE-716E465027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422" y="4483503"/>
            <a:ext cx="1201155" cy="80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389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01DAB0D-CF3E-2C69-F91A-7797CF905F94}"/>
              </a:ext>
            </a:extLst>
          </p:cNvPr>
          <p:cNvSpPr txBox="1"/>
          <p:nvPr/>
        </p:nvSpPr>
        <p:spPr>
          <a:xfrm>
            <a:off x="0" y="0"/>
            <a:ext cx="12279086" cy="6863417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pPr algn="ctr"/>
            <a:endParaRPr lang="fr-FR" sz="4800" dirty="0">
              <a:latin typeface="Anime Ace 2.0 BB" panose="02000503000000020004" pitchFamily="2" charset="0"/>
            </a:endParaRPr>
          </a:p>
          <a:p>
            <a:pPr algn="ctr"/>
            <a:r>
              <a:rPr lang="fr-FR" sz="16600" dirty="0">
                <a:latin typeface="Anime Ace 2.0 BB" panose="02000503000000020004" pitchFamily="2" charset="0"/>
              </a:rPr>
              <a:t>Semaine 1</a:t>
            </a: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245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9437914" y="53646"/>
            <a:ext cx="3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1 : frise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077" y="1772786"/>
            <a:ext cx="10807846" cy="274897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089521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7016620" y="0"/>
            <a:ext cx="51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1 : j’utilise mon Compas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01364" y="656396"/>
            <a:ext cx="5789271" cy="5915226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4106042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0BA1B-7EA3-7188-7810-C0EC6D71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B05F8A6-C82E-71E9-3C39-CA4C9528197D}"/>
              </a:ext>
            </a:extLst>
          </p:cNvPr>
          <p:cNvSpPr txBox="1"/>
          <p:nvPr/>
        </p:nvSpPr>
        <p:spPr>
          <a:xfrm>
            <a:off x="8430566" y="0"/>
            <a:ext cx="3761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1 : les solides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6359151-69FB-D63A-6FA7-0764F4CAC4CB}"/>
              </a:ext>
            </a:extLst>
          </p:cNvPr>
          <p:cNvSpPr txBox="1"/>
          <p:nvPr/>
        </p:nvSpPr>
        <p:spPr>
          <a:xfrm>
            <a:off x="1" y="59917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Observe l’image ci-dessous. Quel patron lui correspond ?</a:t>
            </a:r>
          </a:p>
          <a:p>
            <a:r>
              <a:rPr lang="fr-FR" sz="2400" dirty="0"/>
              <a:t>Reproduis-le sur ta feuille.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A5CD755-8ABF-8089-710D-7FB421F807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24" y="2893377"/>
            <a:ext cx="2447611" cy="2447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3AEE057-309C-2D18-010A-F01F80A6B2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005" y="1599974"/>
            <a:ext cx="2133785" cy="21109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0A21082-AC68-848D-6161-5EE025F52C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891" y="1815054"/>
            <a:ext cx="2149026" cy="215664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8924085-B5F1-C088-18FA-23D68E397B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356" y="2380353"/>
            <a:ext cx="2834886" cy="21795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2451A06-DC9A-45EB-A3FD-619656C738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645" y="4310276"/>
            <a:ext cx="2842506" cy="218713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99A5B77-7A29-60BF-53A1-DE534B82CD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4787" y="5059258"/>
            <a:ext cx="2872989" cy="149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210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5809130" y="0"/>
            <a:ext cx="638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1 : programme de construction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0C1C96-4F81-456C-9087-7BE7FA5A14F2}"/>
              </a:ext>
            </a:extLst>
          </p:cNvPr>
          <p:cNvSpPr txBox="1"/>
          <p:nvPr/>
        </p:nvSpPr>
        <p:spPr>
          <a:xfrm>
            <a:off x="0" y="276728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FF0000"/>
                </a:solidFill>
              </a:rPr>
              <a:t>Trace un triangle équilatéral ABC.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0070C0"/>
                </a:solidFill>
              </a:rPr>
              <a:t>Trace un triangle équilatéral BCD.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DD5258-BED3-4B96-8F9F-3DA5383F4FBF}"/>
              </a:ext>
            </a:extLst>
          </p:cNvPr>
          <p:cNvSpPr/>
          <p:nvPr/>
        </p:nvSpPr>
        <p:spPr>
          <a:xfrm>
            <a:off x="5809130" y="900394"/>
            <a:ext cx="6015317" cy="96109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Règle non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Compas</a:t>
            </a:r>
          </a:p>
        </p:txBody>
      </p:sp>
    </p:spTree>
    <p:extLst>
      <p:ext uri="{BB962C8B-B14F-4D97-AF65-F5344CB8AC3E}">
        <p14:creationId xmlns:p14="http://schemas.microsoft.com/office/powerpoint/2010/main" val="113966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248F1-73A4-AC12-2CCB-BD6734E56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036B87C-EF63-E7CF-6920-5FA31CEDCACF}"/>
              </a:ext>
            </a:extLst>
          </p:cNvPr>
          <p:cNvSpPr txBox="1"/>
          <p:nvPr/>
        </p:nvSpPr>
        <p:spPr>
          <a:xfrm>
            <a:off x="0" y="0"/>
            <a:ext cx="12279086" cy="6863417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pPr algn="ctr"/>
            <a:endParaRPr lang="fr-FR" sz="4800" dirty="0">
              <a:latin typeface="Anime Ace 2.0 BB" panose="02000503000000020004" pitchFamily="2" charset="0"/>
            </a:endParaRPr>
          </a:p>
          <a:p>
            <a:pPr algn="ctr"/>
            <a:r>
              <a:rPr lang="fr-FR" sz="16600" dirty="0">
                <a:latin typeface="Anime Ace 2.0 BB" panose="02000503000000020004" pitchFamily="2" charset="0"/>
              </a:rPr>
              <a:t>Semaine 2</a:t>
            </a: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779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9437914" y="53646"/>
            <a:ext cx="3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2 : frise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810" y="1057589"/>
            <a:ext cx="11070380" cy="4742821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261152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6662057" y="0"/>
            <a:ext cx="5529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2 : j’utilise mon Compas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2335" y="634685"/>
            <a:ext cx="6027330" cy="6027330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41F7F2FE-5E83-8524-184E-7F8B384BE17C}"/>
                  </a:ext>
                </a:extLst>
              </p14:cNvPr>
              <p14:cNvContentPartPr/>
              <p14:nvPr/>
            </p14:nvContentPartPr>
            <p14:xfrm>
              <a:off x="5187688" y="3648350"/>
              <a:ext cx="360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41F7F2FE-5E83-8524-184E-7F8B384BE17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79048" y="363935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9BBFE55A-FB69-A071-7B6D-F4EEE97734BB}"/>
                  </a:ext>
                </a:extLst>
              </p14:cNvPr>
              <p14:cNvContentPartPr/>
              <p14:nvPr/>
            </p14:nvContentPartPr>
            <p14:xfrm>
              <a:off x="9656728" y="4021310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9BBFE55A-FB69-A071-7B6D-F4EEE97734B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648088" y="4012310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0827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97AFD-35EC-0C41-9AC4-18FF780D8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2AEF452-A648-97BB-C2BF-A86D9BC3B758}"/>
              </a:ext>
            </a:extLst>
          </p:cNvPr>
          <p:cNvSpPr txBox="1"/>
          <p:nvPr/>
        </p:nvSpPr>
        <p:spPr>
          <a:xfrm>
            <a:off x="8430566" y="0"/>
            <a:ext cx="3761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2 : les solides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A939B9B-6862-C07A-02F9-C07B8C7DA7A0}"/>
              </a:ext>
            </a:extLst>
          </p:cNvPr>
          <p:cNvSpPr txBox="1"/>
          <p:nvPr/>
        </p:nvSpPr>
        <p:spPr>
          <a:xfrm>
            <a:off x="1" y="59917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Munis-toi du patron du solide ci-dessous et colle-le sur ta feuille. Colorie chaque côté adjacent d’une même couleur.</a:t>
            </a:r>
          </a:p>
        </p:txBody>
      </p:sp>
      <p:sp>
        <p:nvSpPr>
          <p:cNvPr id="4" name="Cube 3">
            <a:extLst>
              <a:ext uri="{FF2B5EF4-FFF2-40B4-BE49-F238E27FC236}">
                <a16:creationId xmlns:a16="http://schemas.microsoft.com/office/drawing/2014/main" id="{245F056B-5FFD-6B1F-C382-073ABD635022}"/>
              </a:ext>
            </a:extLst>
          </p:cNvPr>
          <p:cNvSpPr/>
          <p:nvPr/>
        </p:nvSpPr>
        <p:spPr>
          <a:xfrm>
            <a:off x="1017037" y="3023118"/>
            <a:ext cx="2006081" cy="2005200"/>
          </a:xfrm>
          <a:prstGeom prst="cube">
            <a:avLst/>
          </a:prstGeom>
          <a:solidFill>
            <a:srgbClr val="92D050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D27D9E7-9318-E35B-1A0D-957D800C64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368" y="1430169"/>
            <a:ext cx="6557154" cy="4895985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101D8861-9633-21FA-3A6C-DDD544B3D887}"/>
              </a:ext>
            </a:extLst>
          </p:cNvPr>
          <p:cNvCxnSpPr>
            <a:cxnSpLocks/>
          </p:cNvCxnSpPr>
          <p:nvPr/>
        </p:nvCxnSpPr>
        <p:spPr>
          <a:xfrm>
            <a:off x="4788219" y="4702629"/>
            <a:ext cx="1520262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8ED544B3-D7A5-7ECE-1E3F-85A0FA8B4BBE}"/>
              </a:ext>
            </a:extLst>
          </p:cNvPr>
          <p:cNvCxnSpPr>
            <a:cxnSpLocks/>
          </p:cNvCxnSpPr>
          <p:nvPr/>
        </p:nvCxnSpPr>
        <p:spPr>
          <a:xfrm>
            <a:off x="6400368" y="3093433"/>
            <a:ext cx="0" cy="1518132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5809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5809130" y="0"/>
            <a:ext cx="638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2 : programme de construction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0C1C96-4F81-456C-9087-7BE7FA5A14F2}"/>
              </a:ext>
            </a:extLst>
          </p:cNvPr>
          <p:cNvSpPr txBox="1"/>
          <p:nvPr/>
        </p:nvSpPr>
        <p:spPr>
          <a:xfrm>
            <a:off x="0" y="1490008"/>
            <a:ext cx="12192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FF0000"/>
                </a:solidFill>
              </a:rPr>
              <a:t>Trace un triangle équilatéral ABC.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0070C0"/>
                </a:solidFill>
              </a:rPr>
              <a:t>Trace les 3 hauteurs du triangle ABC.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92D050"/>
                </a:solidFill>
              </a:rPr>
              <a:t>Elles se croisent en 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7030A0"/>
                </a:solidFill>
              </a:rPr>
              <a:t>Trace le cercle </a:t>
            </a:r>
            <a:r>
              <a:rPr lang="fr-FR" sz="2000" b="1" dirty="0">
                <a:solidFill>
                  <a:srgbClr val="7030A0"/>
                </a:solidFill>
                <a:latin typeface="Marelle" panose="03050501040207040D02" pitchFamily="66" charset="0"/>
                <a:ea typeface="Marelle" panose="03050501040207040D02" pitchFamily="66" charset="0"/>
              </a:rPr>
              <a:t>C</a:t>
            </a:r>
            <a:r>
              <a:rPr lang="fr-FR" sz="4000" dirty="0">
                <a:solidFill>
                  <a:srgbClr val="7030A0"/>
                </a:solidFill>
              </a:rPr>
              <a:t> de centre D et de rayon [DA].</a:t>
            </a:r>
          </a:p>
          <a:p>
            <a:endParaRPr lang="fr-FR" sz="4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44015E-929E-4AA1-86DA-47DADDEC17DC}"/>
              </a:ext>
            </a:extLst>
          </p:cNvPr>
          <p:cNvSpPr/>
          <p:nvPr/>
        </p:nvSpPr>
        <p:spPr>
          <a:xfrm>
            <a:off x="8821271" y="449125"/>
            <a:ext cx="3119717" cy="120934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Règle non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Compas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Équerre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B1C6015-4B11-DADA-4005-20246013BB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800" y="4122014"/>
            <a:ext cx="2415749" cy="249195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2D8D55D-3EC3-0954-ED3F-ECE44AC32C11}"/>
              </a:ext>
            </a:extLst>
          </p:cNvPr>
          <p:cNvSpPr txBox="1"/>
          <p:nvPr/>
        </p:nvSpPr>
        <p:spPr>
          <a:xfrm>
            <a:off x="2076450" y="5221540"/>
            <a:ext cx="4980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Rappel :</a:t>
            </a:r>
          </a:p>
          <a:p>
            <a:r>
              <a:rPr lang="fr-FR" sz="2400" dirty="0"/>
              <a:t>Comment tracer une hauteur ?</a:t>
            </a:r>
          </a:p>
        </p:txBody>
      </p:sp>
    </p:spTree>
    <p:extLst>
      <p:ext uri="{BB962C8B-B14F-4D97-AF65-F5344CB8AC3E}">
        <p14:creationId xmlns:p14="http://schemas.microsoft.com/office/powerpoint/2010/main" val="1832803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6AB05-BFE1-4840-9013-7F74F6DBC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8C32AF9-04F0-97DF-9017-84BDC4027F32}"/>
              </a:ext>
            </a:extLst>
          </p:cNvPr>
          <p:cNvSpPr txBox="1"/>
          <p:nvPr/>
        </p:nvSpPr>
        <p:spPr>
          <a:xfrm>
            <a:off x="0" y="0"/>
            <a:ext cx="12279086" cy="6863417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pPr algn="ctr"/>
            <a:endParaRPr lang="fr-FR" sz="4800" dirty="0">
              <a:latin typeface="Anime Ace 2.0 BB" panose="02000503000000020004" pitchFamily="2" charset="0"/>
            </a:endParaRPr>
          </a:p>
          <a:p>
            <a:pPr algn="ctr"/>
            <a:r>
              <a:rPr lang="fr-FR" sz="16600" dirty="0">
                <a:latin typeface="Anime Ace 2.0 BB" panose="02000503000000020004" pitchFamily="2" charset="0"/>
              </a:rPr>
              <a:t>Semaine 3</a:t>
            </a: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309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9437914" y="53646"/>
            <a:ext cx="3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3 : frise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410" y="1567543"/>
            <a:ext cx="11458137" cy="3637503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367626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6662057" y="0"/>
            <a:ext cx="5529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3 : j’utilise mon Compas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52565" y="385565"/>
            <a:ext cx="6086870" cy="6086870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394536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6DD37-4DDF-DFAD-9389-A4E418F73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4835485-F7A2-AB88-B2E6-91D760608AFE}"/>
              </a:ext>
            </a:extLst>
          </p:cNvPr>
          <p:cNvSpPr txBox="1"/>
          <p:nvPr/>
        </p:nvSpPr>
        <p:spPr>
          <a:xfrm>
            <a:off x="8430566" y="0"/>
            <a:ext cx="3761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>
                <a:latin typeface="Anime Ace 2.0 BB" panose="02000503000000020004" pitchFamily="2" charset="0"/>
              </a:rPr>
              <a:t>Semaine 3 : les solides</a:t>
            </a:r>
            <a:endParaRPr lang="fr-FR" dirty="0">
              <a:latin typeface="Anime Ace 2.0 BB" panose="02000503000000020004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E58D2A9-3C0E-B2CC-CE5B-FF73951572E2}"/>
              </a:ext>
            </a:extLst>
          </p:cNvPr>
          <p:cNvSpPr txBox="1"/>
          <p:nvPr/>
        </p:nvSpPr>
        <p:spPr>
          <a:xfrm>
            <a:off x="1" y="59917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/>
              <a:t>Observe l’image ci-dessous. Quel patron lui correspond ?</a:t>
            </a:r>
          </a:p>
          <a:p>
            <a:r>
              <a:rPr lang="fr-FR" sz="2400"/>
              <a:t>Reproduis-le sur ta feuille.</a:t>
            </a:r>
            <a:endParaRPr lang="fr-FR" sz="24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E549CD1-2DA7-B7CB-2BB4-B19DAFC0F7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4224" y="3199328"/>
            <a:ext cx="2447611" cy="18357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6B476A-C822-283A-161D-928092D125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838" y="1494645"/>
            <a:ext cx="1926324" cy="22967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A63C88C-BD19-78C7-F594-B574354529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889" y="705335"/>
            <a:ext cx="2260238" cy="308663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C0F6E95-1EA9-CC66-F397-D57A9254BA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816" y="4046238"/>
            <a:ext cx="2292367" cy="24593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FF5276A-5CB0-3EEB-CAA9-0CDB44436C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787" y="3855891"/>
            <a:ext cx="2166019" cy="264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794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5809130" y="0"/>
            <a:ext cx="638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3 : programme de construction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0C1C96-4F81-456C-9087-7BE7FA5A14F2}"/>
              </a:ext>
            </a:extLst>
          </p:cNvPr>
          <p:cNvSpPr txBox="1"/>
          <p:nvPr/>
        </p:nvSpPr>
        <p:spPr>
          <a:xfrm>
            <a:off x="0" y="3028890"/>
            <a:ext cx="121920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3400" dirty="0">
                <a:solidFill>
                  <a:srgbClr val="FF0000"/>
                </a:solidFill>
              </a:rPr>
              <a:t>Trace une droite (</a:t>
            </a:r>
            <a:r>
              <a:rPr lang="fr-FR" sz="3400" b="1" dirty="0">
                <a:solidFill>
                  <a:srgbClr val="FF0000"/>
                </a:solidFill>
                <a:latin typeface="Marelle" panose="03050501040207040D02" pitchFamily="66" charset="0"/>
                <a:ea typeface="Marelle" panose="03050501040207040D02" pitchFamily="66" charset="0"/>
              </a:rPr>
              <a:t>d</a:t>
            </a:r>
            <a:r>
              <a:rPr lang="fr-FR" sz="3400" dirty="0">
                <a:solidFill>
                  <a:srgbClr val="FF0000"/>
                </a:solidFill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3400" dirty="0">
                <a:solidFill>
                  <a:srgbClr val="0070C0"/>
                </a:solidFill>
              </a:rPr>
              <a:t>Trace une droite (</a:t>
            </a:r>
            <a:r>
              <a:rPr lang="fr-FR" sz="3400" b="1" dirty="0">
                <a:solidFill>
                  <a:srgbClr val="0070C0"/>
                </a:solidFill>
                <a:latin typeface="Marelle" panose="03050501040207040D02" pitchFamily="66" charset="0"/>
                <a:ea typeface="Marelle" panose="03050501040207040D02" pitchFamily="66" charset="0"/>
              </a:rPr>
              <a:t>e</a:t>
            </a:r>
            <a:r>
              <a:rPr lang="fr-FR" sz="3400" dirty="0">
                <a:solidFill>
                  <a:srgbClr val="0070C0"/>
                </a:solidFill>
              </a:rPr>
              <a:t>) parallèle à la droite (</a:t>
            </a:r>
            <a:r>
              <a:rPr lang="fr-FR" sz="3400" dirty="0">
                <a:solidFill>
                  <a:srgbClr val="0070C0"/>
                </a:solidFill>
                <a:latin typeface="Marelle" panose="03050501040207040D02" pitchFamily="66" charset="0"/>
                <a:ea typeface="Marelle" panose="03050501040207040D02" pitchFamily="66" charset="0"/>
              </a:rPr>
              <a:t>d</a:t>
            </a:r>
            <a:r>
              <a:rPr lang="fr-FR" sz="3400" dirty="0">
                <a:solidFill>
                  <a:srgbClr val="0070C0"/>
                </a:solidFill>
              </a:rPr>
              <a:t>).</a:t>
            </a:r>
          </a:p>
          <a:p>
            <a:endParaRPr lang="fr-FR" sz="3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44015E-929E-4AA1-86DA-47DADDEC17DC}"/>
              </a:ext>
            </a:extLst>
          </p:cNvPr>
          <p:cNvSpPr/>
          <p:nvPr/>
        </p:nvSpPr>
        <p:spPr>
          <a:xfrm>
            <a:off x="8821271" y="449125"/>
            <a:ext cx="3119717" cy="120934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Règle non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Équerre </a:t>
            </a:r>
          </a:p>
        </p:txBody>
      </p:sp>
    </p:spTree>
    <p:extLst>
      <p:ext uri="{BB962C8B-B14F-4D97-AF65-F5344CB8AC3E}">
        <p14:creationId xmlns:p14="http://schemas.microsoft.com/office/powerpoint/2010/main" val="2403170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0F503-48FA-E35F-7FEC-113F56AB3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7585E89-02F9-E80B-5506-36C5A3CEE01C}"/>
              </a:ext>
            </a:extLst>
          </p:cNvPr>
          <p:cNvSpPr txBox="1"/>
          <p:nvPr/>
        </p:nvSpPr>
        <p:spPr>
          <a:xfrm>
            <a:off x="0" y="0"/>
            <a:ext cx="12279086" cy="6863417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pPr algn="ctr"/>
            <a:endParaRPr lang="fr-FR" sz="4800" dirty="0">
              <a:latin typeface="Anime Ace 2.0 BB" panose="02000503000000020004" pitchFamily="2" charset="0"/>
            </a:endParaRPr>
          </a:p>
          <a:p>
            <a:pPr algn="ctr"/>
            <a:r>
              <a:rPr lang="fr-FR" sz="16600" dirty="0">
                <a:latin typeface="Anime Ace 2.0 BB" panose="02000503000000020004" pitchFamily="2" charset="0"/>
              </a:rPr>
              <a:t>Semaine 4</a:t>
            </a: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321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9437914" y="53646"/>
            <a:ext cx="3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4 : frise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753" y="1477108"/>
            <a:ext cx="11597949" cy="371789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513540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6662057" y="0"/>
            <a:ext cx="5529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4 : j’utilise mon Compas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160" y="492788"/>
            <a:ext cx="6133680" cy="6133680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1741964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A527B-CC21-B467-A1F2-9FAACA89B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D76E4135-E0BD-FBD4-2D2C-B168050CF7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497" y="1428318"/>
            <a:ext cx="4836050" cy="51295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4601E49-4011-12B4-A4AE-ACF70D512C7D}"/>
              </a:ext>
            </a:extLst>
          </p:cNvPr>
          <p:cNvSpPr txBox="1"/>
          <p:nvPr/>
        </p:nvSpPr>
        <p:spPr>
          <a:xfrm>
            <a:off x="8430566" y="0"/>
            <a:ext cx="3761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4 : les solides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F7C674D-56C1-49DE-EDB6-491B55F0151C}"/>
              </a:ext>
            </a:extLst>
          </p:cNvPr>
          <p:cNvSpPr txBox="1"/>
          <p:nvPr/>
        </p:nvSpPr>
        <p:spPr>
          <a:xfrm>
            <a:off x="1" y="59917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Munis-toi du patron du solide ci-dessous et colle-le sur ta feuille. Colorie chaque côté adjacent d’une même couleur.</a:t>
            </a:r>
          </a:p>
        </p:txBody>
      </p:sp>
      <p:sp>
        <p:nvSpPr>
          <p:cNvPr id="4" name="Cube 3">
            <a:extLst>
              <a:ext uri="{FF2B5EF4-FFF2-40B4-BE49-F238E27FC236}">
                <a16:creationId xmlns:a16="http://schemas.microsoft.com/office/drawing/2014/main" id="{581AAA90-A5AF-1FB0-D18A-AE00A74D1845}"/>
              </a:ext>
            </a:extLst>
          </p:cNvPr>
          <p:cNvSpPr/>
          <p:nvPr/>
        </p:nvSpPr>
        <p:spPr>
          <a:xfrm>
            <a:off x="385674" y="3093433"/>
            <a:ext cx="3499545" cy="2005200"/>
          </a:xfrm>
          <a:prstGeom prst="cube">
            <a:avLst>
              <a:gd name="adj" fmla="val 39279"/>
            </a:avLst>
          </a:prstGeom>
          <a:solidFill>
            <a:srgbClr val="92D050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64A92314-15E5-C7A1-E395-FE5233E87DC6}"/>
              </a:ext>
            </a:extLst>
          </p:cNvPr>
          <p:cNvCxnSpPr>
            <a:cxnSpLocks/>
          </p:cNvCxnSpPr>
          <p:nvPr/>
        </p:nvCxnSpPr>
        <p:spPr>
          <a:xfrm>
            <a:off x="5021292" y="3970887"/>
            <a:ext cx="0" cy="1349258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C73D798C-BB13-8E76-AEB0-D0A631F7E1E0}"/>
              </a:ext>
            </a:extLst>
          </p:cNvPr>
          <p:cNvCxnSpPr>
            <a:cxnSpLocks/>
          </p:cNvCxnSpPr>
          <p:nvPr/>
        </p:nvCxnSpPr>
        <p:spPr>
          <a:xfrm>
            <a:off x="6061242" y="1542209"/>
            <a:ext cx="0" cy="1349258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1318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5809130" y="0"/>
            <a:ext cx="638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4 : programme de construction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0C1C96-4F81-456C-9087-7BE7FA5A14F2}"/>
              </a:ext>
            </a:extLst>
          </p:cNvPr>
          <p:cNvSpPr txBox="1"/>
          <p:nvPr/>
        </p:nvSpPr>
        <p:spPr>
          <a:xfrm>
            <a:off x="0" y="2452033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/>
              <a:t>Trace un rectangle ABCD sachant que AB = 6 cm et </a:t>
            </a:r>
          </a:p>
          <a:p>
            <a:r>
              <a:rPr lang="fr-FR" sz="4000" dirty="0"/>
              <a:t>  BC = 4 cm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44015E-929E-4AA1-86DA-47DADDEC17DC}"/>
              </a:ext>
            </a:extLst>
          </p:cNvPr>
          <p:cNvSpPr/>
          <p:nvPr/>
        </p:nvSpPr>
        <p:spPr>
          <a:xfrm>
            <a:off x="8821271" y="806009"/>
            <a:ext cx="3119717" cy="120934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Règle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Équerre </a:t>
            </a:r>
          </a:p>
        </p:txBody>
      </p:sp>
    </p:spTree>
    <p:extLst>
      <p:ext uri="{BB962C8B-B14F-4D97-AF65-F5344CB8AC3E}">
        <p14:creationId xmlns:p14="http://schemas.microsoft.com/office/powerpoint/2010/main" val="11507045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F0100-273A-674D-8D1B-2840FBBA8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9E4F30B-2F08-7971-4F67-8DAAEE8CEAAE}"/>
              </a:ext>
            </a:extLst>
          </p:cNvPr>
          <p:cNvSpPr txBox="1"/>
          <p:nvPr/>
        </p:nvSpPr>
        <p:spPr>
          <a:xfrm>
            <a:off x="0" y="0"/>
            <a:ext cx="12279086" cy="6863417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pPr algn="ctr"/>
            <a:endParaRPr lang="fr-FR" sz="4800" dirty="0">
              <a:latin typeface="Anime Ace 2.0 BB" panose="02000503000000020004" pitchFamily="2" charset="0"/>
            </a:endParaRPr>
          </a:p>
          <a:p>
            <a:pPr algn="ctr"/>
            <a:r>
              <a:rPr lang="fr-FR" sz="16600" dirty="0">
                <a:latin typeface="Anime Ace 2.0 BB" panose="02000503000000020004" pitchFamily="2" charset="0"/>
              </a:rPr>
              <a:t>Semaine 5</a:t>
            </a: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571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9437914" y="53646"/>
            <a:ext cx="3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5 : frise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228" y="1617785"/>
            <a:ext cx="11378001" cy="3607358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1010535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6662057" y="0"/>
            <a:ext cx="5529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5 : j’utilise mon Compas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596" y="369331"/>
            <a:ext cx="5764404" cy="6317747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A09E486-388E-56D0-78E5-97464FBAC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294986" y="2025841"/>
            <a:ext cx="2143125" cy="2143125"/>
          </a:xfrm>
          <a:prstGeom prst="rect">
            <a:avLst/>
          </a:prstGeom>
        </p:spPr>
      </p:pic>
      <p:sp>
        <p:nvSpPr>
          <p:cNvPr id="9" name="Flèche : droite rayée 8">
            <a:extLst>
              <a:ext uri="{FF2B5EF4-FFF2-40B4-BE49-F238E27FC236}">
                <a16:creationId xmlns:a16="http://schemas.microsoft.com/office/drawing/2014/main" id="{0BE5AEFE-CCE0-C746-765C-8637353395CB}"/>
              </a:ext>
            </a:extLst>
          </p:cNvPr>
          <p:cNvSpPr/>
          <p:nvPr/>
        </p:nvSpPr>
        <p:spPr>
          <a:xfrm>
            <a:off x="6829072" y="2941654"/>
            <a:ext cx="1952730" cy="974691"/>
          </a:xfrm>
          <a:prstGeom prst="striped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0532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B106A-FFE4-7F78-577E-1A9E7007C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21B309F-5C7E-8FDB-F32C-FFCC910AAC6B}"/>
              </a:ext>
            </a:extLst>
          </p:cNvPr>
          <p:cNvSpPr txBox="1"/>
          <p:nvPr/>
        </p:nvSpPr>
        <p:spPr>
          <a:xfrm>
            <a:off x="8430566" y="0"/>
            <a:ext cx="3761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>
                <a:latin typeface="Anime Ace 2.0 BB" panose="02000503000000020004" pitchFamily="2" charset="0"/>
              </a:rPr>
              <a:t>Semaine 5 : les solides</a:t>
            </a:r>
            <a:endParaRPr lang="fr-FR" dirty="0">
              <a:latin typeface="Anime Ace 2.0 BB" panose="02000503000000020004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9B1F9EA-6AC3-5774-89CF-448C50A28EAD}"/>
              </a:ext>
            </a:extLst>
          </p:cNvPr>
          <p:cNvSpPr txBox="1"/>
          <p:nvPr/>
        </p:nvSpPr>
        <p:spPr>
          <a:xfrm>
            <a:off x="1" y="59917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/>
              <a:t>Observe l’image ci-dessous. Quel patron lui correspond ?</a:t>
            </a:r>
          </a:p>
          <a:p>
            <a:r>
              <a:rPr lang="fr-FR" sz="2400"/>
              <a:t>Reproduis-le sur ta feuille.</a:t>
            </a:r>
            <a:endParaRPr lang="fr-FR" sz="24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FAE95ED-D917-FCC1-85D6-721266B9A5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4224" y="3199328"/>
            <a:ext cx="2447610" cy="18357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4DF1D3F-B032-1501-CA9D-C8DC8EFA1A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497" y="1153801"/>
            <a:ext cx="2789351" cy="267149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AD547F0-7F5A-5756-F089-4A20C9B492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752" y="1215410"/>
            <a:ext cx="2824712" cy="254827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030AB27-7233-DC4A-B140-CA2C1C945C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356" y="3845954"/>
            <a:ext cx="3613715" cy="284342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6C2F239-4171-E306-7A35-77FB55CCC8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212" y="3825292"/>
            <a:ext cx="2511793" cy="2600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6589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5809130" y="0"/>
            <a:ext cx="638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5 : programme de construction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0C1C96-4F81-456C-9087-7BE7FA5A14F2}"/>
              </a:ext>
            </a:extLst>
          </p:cNvPr>
          <p:cNvSpPr txBox="1"/>
          <p:nvPr/>
        </p:nvSpPr>
        <p:spPr>
          <a:xfrm>
            <a:off x="0" y="1225689"/>
            <a:ext cx="1219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FF0000"/>
                </a:solidFill>
              </a:rPr>
              <a:t>Trace un rectangle ABCD de longueur AB = 6 cm et de largeur BC = 3 cm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0070C0"/>
                </a:solidFill>
              </a:rPr>
              <a:t>Sur le segment [AB], place les points E et F, sachant que AE = FB = 2 cm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chemeClr val="accent6">
                    <a:lumMod val="75000"/>
                  </a:schemeClr>
                </a:solidFill>
              </a:rPr>
              <a:t>Sur le segment [DC], place les points G et H, sachant que [DG] = [HC] = 2 cm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chemeClr val="accent2"/>
                </a:solidFill>
              </a:rPr>
              <a:t>Trace les segments [EG] et [FH]</a:t>
            </a:r>
            <a:endParaRPr lang="fr-FR" sz="4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/>
              <a:t>Activité bonus : Colorie le rectangle AEDG en bleu et le rectangle FBCH en rouge.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44015E-929E-4AA1-86DA-47DADDEC17DC}"/>
              </a:ext>
            </a:extLst>
          </p:cNvPr>
          <p:cNvSpPr/>
          <p:nvPr/>
        </p:nvSpPr>
        <p:spPr>
          <a:xfrm>
            <a:off x="8821271" y="449125"/>
            <a:ext cx="3119717" cy="8558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Règle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Equerre</a:t>
            </a:r>
          </a:p>
        </p:txBody>
      </p:sp>
    </p:spTree>
    <p:extLst>
      <p:ext uri="{BB962C8B-B14F-4D97-AF65-F5344CB8AC3E}">
        <p14:creationId xmlns:p14="http://schemas.microsoft.com/office/powerpoint/2010/main" val="8039228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06583-BB1D-1003-2D17-2BF00B615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E8727CF-9AD3-7253-7510-634502B30E8A}"/>
              </a:ext>
            </a:extLst>
          </p:cNvPr>
          <p:cNvSpPr txBox="1"/>
          <p:nvPr/>
        </p:nvSpPr>
        <p:spPr>
          <a:xfrm>
            <a:off x="0" y="0"/>
            <a:ext cx="12279086" cy="6863417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pPr algn="ctr"/>
            <a:endParaRPr lang="fr-FR" sz="4800" dirty="0">
              <a:latin typeface="Anime Ace 2.0 BB" panose="02000503000000020004" pitchFamily="2" charset="0"/>
            </a:endParaRPr>
          </a:p>
          <a:p>
            <a:pPr algn="ctr"/>
            <a:r>
              <a:rPr lang="fr-FR" sz="16600" dirty="0">
                <a:latin typeface="Anime Ace 2.0 BB" panose="02000503000000020004" pitchFamily="2" charset="0"/>
              </a:rPr>
              <a:t>Semaine 6</a:t>
            </a: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1004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9437914" y="53646"/>
            <a:ext cx="3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6 : frise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051" y="542611"/>
            <a:ext cx="11560626" cy="572756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4384253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6662057" y="0"/>
            <a:ext cx="5529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>
                <a:latin typeface="Anime Ace 2.0 BB" panose="02000503000000020004" pitchFamily="2" charset="0"/>
              </a:rPr>
              <a:t>Semaine 6 : j’utilise mon Compas</a:t>
            </a:r>
            <a:endParaRPr lang="fr-FR" dirty="0">
              <a:latin typeface="Anime Ace 2.0 BB" panose="02000503000000020004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7068" y="360469"/>
            <a:ext cx="5315578" cy="6399158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41026825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043B3-1E0A-3FBC-DB35-640F1CB46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6E7B27F-84A7-1C50-42CF-C4B6CB1A3EB0}"/>
              </a:ext>
            </a:extLst>
          </p:cNvPr>
          <p:cNvSpPr txBox="1"/>
          <p:nvPr/>
        </p:nvSpPr>
        <p:spPr>
          <a:xfrm>
            <a:off x="8254768" y="0"/>
            <a:ext cx="3937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6 : les solides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51D6FC5-73A1-B6CF-A0EC-FB44E9B59417}"/>
              </a:ext>
            </a:extLst>
          </p:cNvPr>
          <p:cNvSpPr txBox="1"/>
          <p:nvPr/>
        </p:nvSpPr>
        <p:spPr>
          <a:xfrm>
            <a:off x="1" y="59917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Munis-toi du patron du solide ci-dessous et colle-le sur ta feuille. Colorie chaque côté adjacent d’une même couleur.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06BFC6-00AA-9A45-2903-25D5FDCD42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025" y="2746743"/>
            <a:ext cx="1626400" cy="168577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75B89BC-13AA-543B-6ABC-BED7189333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714" y="1220620"/>
            <a:ext cx="4878685" cy="540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3542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5809130" y="0"/>
            <a:ext cx="638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6 : programme de construction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0C1C96-4F81-456C-9087-7BE7FA5A14F2}"/>
              </a:ext>
            </a:extLst>
          </p:cNvPr>
          <p:cNvSpPr txBox="1"/>
          <p:nvPr/>
        </p:nvSpPr>
        <p:spPr>
          <a:xfrm>
            <a:off x="0" y="2790825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FF0000"/>
                </a:solidFill>
              </a:rPr>
              <a:t>Trace un cercle de centre 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0070C0"/>
                </a:solidFill>
              </a:rPr>
              <a:t>Trace un diamètre [BC].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92D050"/>
                </a:solidFill>
              </a:rPr>
              <a:t>Trace un diamètre [DE] perpendiculaire à [BC].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7030A0"/>
                </a:solidFill>
              </a:rPr>
              <a:t>Trace la figure BECD.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44015E-929E-4AA1-86DA-47DADDEC17DC}"/>
              </a:ext>
            </a:extLst>
          </p:cNvPr>
          <p:cNvSpPr/>
          <p:nvPr/>
        </p:nvSpPr>
        <p:spPr>
          <a:xfrm>
            <a:off x="8821271" y="449125"/>
            <a:ext cx="3119717" cy="120934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Règle non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Compas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Equerre</a:t>
            </a:r>
          </a:p>
        </p:txBody>
      </p:sp>
    </p:spTree>
    <p:extLst>
      <p:ext uri="{BB962C8B-B14F-4D97-AF65-F5344CB8AC3E}">
        <p14:creationId xmlns:p14="http://schemas.microsoft.com/office/powerpoint/2010/main" val="26850360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E5DEA-9EB9-6801-7F59-FBEA11FF8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F5F431-414D-D0EB-1824-23FB53ED3355}"/>
              </a:ext>
            </a:extLst>
          </p:cNvPr>
          <p:cNvSpPr txBox="1"/>
          <p:nvPr/>
        </p:nvSpPr>
        <p:spPr>
          <a:xfrm>
            <a:off x="0" y="0"/>
            <a:ext cx="12279086" cy="6863417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pPr algn="ctr"/>
            <a:endParaRPr lang="fr-FR" sz="4800" dirty="0">
              <a:latin typeface="Anime Ace 2.0 BB" panose="02000503000000020004" pitchFamily="2" charset="0"/>
            </a:endParaRPr>
          </a:p>
          <a:p>
            <a:pPr algn="ctr"/>
            <a:r>
              <a:rPr lang="fr-FR" sz="16600" dirty="0">
                <a:latin typeface="Anime Ace 2.0 BB" panose="02000503000000020004" pitchFamily="2" charset="0"/>
              </a:rPr>
              <a:t>Semaine 7</a:t>
            </a: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6845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9437914" y="53646"/>
            <a:ext cx="3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7 : frise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5659" y="2358851"/>
            <a:ext cx="11720682" cy="2140298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645449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6662057" y="0"/>
            <a:ext cx="5529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7 : j’utilise mon Compas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1345" y="633046"/>
            <a:ext cx="9209310" cy="6139541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4382577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7334250" y="0"/>
            <a:ext cx="4857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7 : défi des solides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F70B9EA-90A8-1D73-00EE-6419BD588698}"/>
              </a:ext>
            </a:extLst>
          </p:cNvPr>
          <p:cNvSpPr txBox="1"/>
          <p:nvPr/>
        </p:nvSpPr>
        <p:spPr>
          <a:xfrm>
            <a:off x="0" y="566678"/>
            <a:ext cx="121920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🚀 Défi des deux dernières semaines ! 🚀</a:t>
            </a:r>
          </a:p>
          <a:p>
            <a:pPr algn="ctr"/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🎯 Choisis un objet</a:t>
            </a:r>
            <a:b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✏️ Trace son patron sur feuille à carreaux</a:t>
            </a:r>
            <a:b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✂️ Découpe et assemble</a:t>
            </a:r>
            <a:b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🎨 Décore…</a:t>
            </a:r>
            <a:b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🏗️ Et reconstruis ton objet !</a:t>
            </a:r>
          </a:p>
          <a:p>
            <a:endParaRPr lang="fr-FR" sz="12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BC40548-1770-0FDF-6225-D9CA16092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902" y="2497925"/>
            <a:ext cx="6149124" cy="414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8100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C514E-7294-CD23-144F-C5C15922A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A95D077-1C34-18E2-C2F6-4359E11BD5BD}"/>
              </a:ext>
            </a:extLst>
          </p:cNvPr>
          <p:cNvSpPr txBox="1"/>
          <p:nvPr/>
        </p:nvSpPr>
        <p:spPr>
          <a:xfrm>
            <a:off x="7334250" y="0"/>
            <a:ext cx="4857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7 : défi des solides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4D58DDC-5008-AE1F-BE09-44DE8291CE6B}"/>
              </a:ext>
            </a:extLst>
          </p:cNvPr>
          <p:cNvSpPr txBox="1"/>
          <p:nvPr/>
        </p:nvSpPr>
        <p:spPr>
          <a:xfrm>
            <a:off x="0" y="566678"/>
            <a:ext cx="121920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🚀 Défi des deux dernières semaines ! 🚀</a:t>
            </a:r>
          </a:p>
          <a:p>
            <a:pPr algn="ctr"/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🎯 Choisis un objet</a:t>
            </a:r>
            <a:b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✏️ Trace son patron sur feuille à carreaux</a:t>
            </a:r>
            <a:b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✂️ Découpe et assemble</a:t>
            </a:r>
            <a:b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🎨 Décore…</a:t>
            </a:r>
            <a:b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🏗️ Et reconstruis ton objet !</a:t>
            </a:r>
          </a:p>
          <a:p>
            <a:endParaRPr lang="fr-FR" sz="12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8C23557-C9F1-8E42-811A-4D884750B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902" y="2497925"/>
            <a:ext cx="6149124" cy="414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966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781C0-530D-9E62-7FBA-D178AE60B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2E0BB68-D1E6-1BF4-99AF-014CD5E5AE0F}"/>
              </a:ext>
            </a:extLst>
          </p:cNvPr>
          <p:cNvSpPr txBox="1"/>
          <p:nvPr/>
        </p:nvSpPr>
        <p:spPr>
          <a:xfrm>
            <a:off x="0" y="0"/>
            <a:ext cx="12279086" cy="6863417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pPr algn="ctr"/>
            <a:endParaRPr lang="fr-FR" sz="4800" dirty="0">
              <a:latin typeface="Anime Ace 2.0 BB" panose="02000503000000020004" pitchFamily="2" charset="0"/>
            </a:endParaRPr>
          </a:p>
          <a:p>
            <a:pPr algn="ctr"/>
            <a:r>
              <a:rPr lang="fr-FR" sz="16600" dirty="0">
                <a:latin typeface="Anime Ace 2.0 BB" panose="02000503000000020004" pitchFamily="2" charset="0"/>
              </a:rPr>
              <a:t>Semaine 8</a:t>
            </a: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  <a:p>
            <a:pPr algn="ctr"/>
            <a:endParaRPr lang="fr-FR" sz="1200" dirty="0">
              <a:latin typeface="Anime Ace 2.0 BB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5634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9C225-FAD8-2BEB-2497-D01AFA764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FD7C771-625C-104D-9745-767A09B7723E}"/>
              </a:ext>
            </a:extLst>
          </p:cNvPr>
          <p:cNvSpPr txBox="1"/>
          <p:nvPr/>
        </p:nvSpPr>
        <p:spPr>
          <a:xfrm>
            <a:off x="9437914" y="53646"/>
            <a:ext cx="3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8 : frise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DD93BFD-FB71-2231-7F5D-7E65530094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5659" y="2358851"/>
            <a:ext cx="11720682" cy="2140298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0905169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560BB-03F0-5B48-694A-29B814014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28F29F0-9D28-1BD1-E9FE-BD0E8C6DABBE}"/>
              </a:ext>
            </a:extLst>
          </p:cNvPr>
          <p:cNvSpPr txBox="1"/>
          <p:nvPr/>
        </p:nvSpPr>
        <p:spPr>
          <a:xfrm>
            <a:off x="6662057" y="0"/>
            <a:ext cx="5529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8 : j’utilise mon Compas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BA64B1D-D72A-5CF9-D05F-80793E0F1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1659" y="502542"/>
            <a:ext cx="6120796" cy="6061849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9249985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83AB9-40F4-C2FF-A0EB-D9EDB3DB4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AA85DC6-2EA9-3553-1129-1BD4640D53AF}"/>
              </a:ext>
            </a:extLst>
          </p:cNvPr>
          <p:cNvSpPr txBox="1"/>
          <p:nvPr/>
        </p:nvSpPr>
        <p:spPr>
          <a:xfrm>
            <a:off x="7334250" y="0"/>
            <a:ext cx="4857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7 : défi des solides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67C71B3-9EEC-9967-0A9F-606DDE3C320E}"/>
              </a:ext>
            </a:extLst>
          </p:cNvPr>
          <p:cNvSpPr txBox="1"/>
          <p:nvPr/>
        </p:nvSpPr>
        <p:spPr>
          <a:xfrm>
            <a:off x="0" y="566678"/>
            <a:ext cx="121920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🚀 Défi des deux dernières semaines ! 🚀</a:t>
            </a:r>
          </a:p>
          <a:p>
            <a:pPr algn="ctr"/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🎯 Choisis un objet</a:t>
            </a:r>
            <a:b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✏️ Trace son patron sur feuille à carreaux</a:t>
            </a:r>
            <a:b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✂️ Découpe et assemble</a:t>
            </a:r>
            <a:b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🎨 Décore…</a:t>
            </a:r>
            <a:b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🏗️ Et reconstruis ton objet !</a:t>
            </a:r>
          </a:p>
          <a:p>
            <a:endParaRPr lang="fr-FR" sz="12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283FF40-61CD-CE60-535E-F89B77007F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902" y="2497925"/>
            <a:ext cx="6149124" cy="414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9877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E5F03-3013-48AA-2E74-64460CFEA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3824AAC-11A5-6E7B-46B7-8A058BA98981}"/>
              </a:ext>
            </a:extLst>
          </p:cNvPr>
          <p:cNvSpPr txBox="1"/>
          <p:nvPr/>
        </p:nvSpPr>
        <p:spPr>
          <a:xfrm>
            <a:off x="7334250" y="0"/>
            <a:ext cx="4857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7 : défi des solides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3213BFA-C710-DF3A-C11B-14AA35305A5C}"/>
              </a:ext>
            </a:extLst>
          </p:cNvPr>
          <p:cNvSpPr txBox="1"/>
          <p:nvPr/>
        </p:nvSpPr>
        <p:spPr>
          <a:xfrm>
            <a:off x="0" y="566678"/>
            <a:ext cx="121920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🚀 Défi des deux dernières semaines ! 🚀</a:t>
            </a:r>
          </a:p>
          <a:p>
            <a:pPr algn="ctr"/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🎯 Choisis un objet</a:t>
            </a:r>
            <a:b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✏️ Trace son patron sur feuille à carreaux</a:t>
            </a:r>
            <a:b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✂️ Découpe et assemble</a:t>
            </a:r>
            <a:b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🎨 Décore…</a:t>
            </a:r>
            <a:b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🏗️ Et reconstruis ton objet !</a:t>
            </a:r>
          </a:p>
          <a:p>
            <a:endParaRPr lang="fr-FR" sz="12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A3D30C3-6C68-8890-7207-CD647F7AF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902" y="2497925"/>
            <a:ext cx="6149124" cy="414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83043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10357</TotalTime>
  <Words>683</Words>
  <Application>Microsoft Office PowerPoint</Application>
  <PresentationFormat>Grand écran</PresentationFormat>
  <Paragraphs>134</Paragraphs>
  <Slides>41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41</vt:i4>
      </vt:variant>
    </vt:vector>
  </HeadingPairs>
  <TitlesOfParts>
    <vt:vector size="47" baseType="lpstr">
      <vt:lpstr>Anime Ace 2.0 BB</vt:lpstr>
      <vt:lpstr>Arial</vt:lpstr>
      <vt:lpstr>Calibri</vt:lpstr>
      <vt:lpstr>Calibri Light</vt:lpstr>
      <vt:lpstr>Marelle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Stéphanie escoin</dc:creator>
  <cp:lastModifiedBy>Timekeeper Peyton</cp:lastModifiedBy>
  <cp:revision>36</cp:revision>
  <dcterms:created xsi:type="dcterms:W3CDTF">2025-12-14T10:37:10Z</dcterms:created>
  <dcterms:modified xsi:type="dcterms:W3CDTF">2026-04-24T14:47:25Z</dcterms:modified>
</cp:coreProperties>
</file>