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9" r:id="rId3"/>
    <p:sldId id="258" r:id="rId4"/>
    <p:sldId id="265" r:id="rId5"/>
    <p:sldId id="287" r:id="rId6"/>
    <p:sldId id="279" r:id="rId7"/>
    <p:sldId id="291" r:id="rId8"/>
    <p:sldId id="259" r:id="rId9"/>
    <p:sldId id="266" r:id="rId10"/>
    <p:sldId id="290" r:id="rId11"/>
    <p:sldId id="280" r:id="rId12"/>
    <p:sldId id="292" r:id="rId13"/>
    <p:sldId id="260" r:id="rId14"/>
    <p:sldId id="267" r:id="rId15"/>
    <p:sldId id="293" r:id="rId16"/>
    <p:sldId id="281" r:id="rId17"/>
    <p:sldId id="294" r:id="rId18"/>
    <p:sldId id="263" r:id="rId19"/>
    <p:sldId id="268" r:id="rId20"/>
    <p:sldId id="295" r:id="rId21"/>
    <p:sldId id="282" r:id="rId22"/>
    <p:sldId id="296" r:id="rId23"/>
    <p:sldId id="261" r:id="rId24"/>
    <p:sldId id="269" r:id="rId25"/>
    <p:sldId id="297" r:id="rId26"/>
    <p:sldId id="283" r:id="rId27"/>
    <p:sldId id="298" r:id="rId28"/>
    <p:sldId id="262" r:id="rId29"/>
    <p:sldId id="270" r:id="rId30"/>
    <p:sldId id="299" r:id="rId31"/>
    <p:sldId id="284" r:id="rId32"/>
    <p:sldId id="300" r:id="rId33"/>
    <p:sldId id="264" r:id="rId34"/>
    <p:sldId id="271" r:id="rId35"/>
    <p:sldId id="272" r:id="rId36"/>
    <p:sldId id="285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3T08:35:19.971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1 155 24575,'778'-155'0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3T08:35:21.770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738.51013"/>
      <inkml:brushProperty name="anchorY" value="-1113.87195"/>
      <inkml:brushProperty name="scaleFactor" value="0.5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3T08:35:23.99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2203.60815"/>
      <inkml:brushProperty name="anchorY" value="-1703.89771"/>
      <inkml:brushProperty name="scaleFactor" value="0.5"/>
    </inkml:brush>
  </inkml:definitions>
  <inkml:trace contextRef="#ctx0" brushRef="#br0">53 1 24575,'-52'803'0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3T08:35:27.47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684.53284"/>
      <inkml:brushProperty name="anchorY" value="-1866.74597"/>
      <inkml:brushProperty name="scaleFactor" value="0.5"/>
    </inkml:brush>
  </inkml:definitions>
  <inkml:trace contextRef="#ctx0" brushRef="#br0">1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A1A7A2-FA51-4472-9C26-72644A3C9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F72B64-DA0A-4320-AC04-5B9A7D5FF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DB6995-7D61-40CA-BC3B-CED9481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FCF3F9-B4C9-4878-905D-A8A7F8C18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DF5309-7700-4F93-B137-F8BE81DE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754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771C65-EA5F-473F-8F26-39EE0A84B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0D7DA0-19C2-4C33-9676-4E28BD747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B65C87-61F5-4362-871E-DC849A857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C6160D-6FED-4528-826D-9080077EE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055506-F703-4568-9CE6-84FD0167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53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EC6357-D44E-42A5-AAA4-723CA901A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104176-C484-4B3E-9BBD-2AA5DE39E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720908-7F45-4010-9B83-C86A9319D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BD18B9-9A27-4062-8680-5B5BC3F2E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B64175-A4F0-47EA-A7B1-DEF979CD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92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69C5C0-EDDE-4C1D-A398-C84332A6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22D0E0-E889-480D-8249-A1FA5171E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4912FE-6F02-4707-88B8-01E1AF1CB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F658FF-C8FF-420A-BF8C-62B2CCAEC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7B7E95-AA55-451D-8518-0D58EF7E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1FAC2E-8100-4D1D-A5EE-F3DA9157B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101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6221E5-4665-4D95-8DAB-3125740EA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0EB1A0-1C04-4D7B-BBA1-A72C3E1E5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FC677B-EEBD-4936-9842-1626DF097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AB8BE4-F6F9-416E-B04C-1B7176CC7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3BBAF6-3AC1-4329-BF1B-9EC463D19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7FDA979-0100-4A88-A557-831E7431F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C0EA82-92A0-4C42-9C7F-6AA9F960E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561165B-34F2-4BD2-A653-9C6FDC31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908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8A449-BBC6-4A04-9D20-D094FA831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A96609-B7F5-48AC-9398-BD2622206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753784-0A8C-419E-BED4-349CDDFFD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B4E9A9-3138-4FB5-A270-B2F0C86B3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2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457D4A-A89D-4C47-B539-C559D8C27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48CB7B-C883-4219-8F92-7A7A303A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9AD524-1193-4320-B0AD-A9A14200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016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CBE14B-DFDD-4BFB-9DF7-5F57701C5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5AD15D-AAC6-4ABE-A6C4-4B36B4DDF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E0A16A-1EBE-4294-882F-7B63AD2ED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9379DD-8217-496B-8906-5313BC0B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960AB6-50DD-4A87-B3E5-4F4E48A4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B8BA53-B758-43A9-932E-AA7E997A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828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9ADC5-FF01-43E3-A614-C5120301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E70060F-EEE5-4C34-BCCB-C972EB3BA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29249E-BB5D-4218-ADA7-FFF484521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7B34A6-6350-4334-8D1C-8784C594A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C45CE5-F50E-467E-A744-3B2BD14F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04BFE6-1AE5-4B25-9893-199B370E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227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FB2E1-84F0-419E-BB9D-1E8433CC4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2025791-7F42-4AE9-92FE-FF24F3787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58C3BB-0DA1-4259-AE65-6ABA33DCA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1AB119-9E9C-44C5-91A7-4FAC9E2F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934BC7-6AA2-4DCA-AC34-75F917F6E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5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A5E0DB-1F6A-4B40-B7BC-157AF44CB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2974B4-9ED9-4E8C-A742-4AE651040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D7C1E7-98FC-4284-8BAD-636AECEF5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2D70B6-A772-402A-8D2E-766B4903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ECB0D2-FE37-4476-8534-22A1938F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62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306D647-3D57-4D5E-93EB-368882B8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19906-A76A-47AA-82A1-EAD2082B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4C5F76-5DDE-423B-B10E-0EF7EF7317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A9C54-DEF2-4333-824A-F8755F99683C}" type="datetimeFigureOut">
              <a:rPr lang="fr-FR" smtClean="0"/>
              <a:t>21/03/2026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4F1C48-2046-437C-84AA-4D3ED0C5E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78C7B4-A311-48DF-8F8C-79B70F12E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60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customXml" Target="../ink/ink2.xml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origami, Dessin d’enfant, texte, diagramme&#10;&#10;Le contenu généré par l’IA peut être incorrect.">
            <a:extLst>
              <a:ext uri="{FF2B5EF4-FFF2-40B4-BE49-F238E27FC236}">
                <a16:creationId xmlns:a16="http://schemas.microsoft.com/office/drawing/2014/main" id="{1BCAFA02-F6FE-5E8B-26B9-58173DBF1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1547"/>
            <a:ext cx="12192000" cy="745587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8F72CC-6546-4AE9-8ADE-716E46502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210" y="3914336"/>
            <a:ext cx="1973580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8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01DAB0D-CF3E-2C69-F91A-7797CF905F94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1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24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306" y="2134528"/>
            <a:ext cx="10981387" cy="187126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89521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762541" y="0"/>
            <a:ext cx="5429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reproduction de figure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5904" y="1905924"/>
            <a:ext cx="4645698" cy="4081362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B36E7D-FB54-4175-881E-7F2A21F62E80}"/>
              </a:ext>
            </a:extLst>
          </p:cNvPr>
          <p:cNvSpPr/>
          <p:nvPr/>
        </p:nvSpPr>
        <p:spPr>
          <a:xfrm>
            <a:off x="8821271" y="449125"/>
            <a:ext cx="3119717" cy="11787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Equerre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 </a:t>
            </a:r>
          </a:p>
        </p:txBody>
      </p:sp>
    </p:spTree>
    <p:extLst>
      <p:ext uri="{BB962C8B-B14F-4D97-AF65-F5344CB8AC3E}">
        <p14:creationId xmlns:p14="http://schemas.microsoft.com/office/powerpoint/2010/main" val="4106042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0BA1B-7EA3-7188-7810-C0EC6D71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05F8A6-C82E-71E9-3C39-CA4C9528197D}"/>
              </a:ext>
            </a:extLst>
          </p:cNvPr>
          <p:cNvSpPr txBox="1"/>
          <p:nvPr/>
        </p:nvSpPr>
        <p:spPr>
          <a:xfrm>
            <a:off x="6096000" y="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repérage sur quadrillage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2AF773-6F07-F07E-5B59-EA388635C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425357">
            <a:off x="776999" y="465662"/>
            <a:ext cx="1419560" cy="143304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359151-69FB-D63A-6FA7-0764F4CAC4CB}"/>
              </a:ext>
            </a:extLst>
          </p:cNvPr>
          <p:cNvSpPr txBox="1"/>
          <p:nvPr/>
        </p:nvSpPr>
        <p:spPr>
          <a:xfrm>
            <a:off x="2593910" y="378110"/>
            <a:ext cx="9467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Lis les coordonnées indiquées.</a:t>
            </a:r>
            <a:br>
              <a:rPr lang="fr-FR" sz="2400" dirty="0"/>
            </a:br>
            <a:r>
              <a:rPr lang="fr-FR" sz="2400" dirty="0"/>
              <a:t>Pour chaque case, colorie le carreau correspondant avec la couleur demandée.</a:t>
            </a:r>
            <a:br>
              <a:rPr lang="fr-FR" sz="2400" dirty="0"/>
            </a:br>
            <a:r>
              <a:rPr lang="fr-FR" sz="2400" dirty="0"/>
              <a:t>En respectant bien les lignes et les colonnes, tu découvriras une forme cachée.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63C7BB-031E-15DB-B737-BD0895883D72}"/>
              </a:ext>
            </a:extLst>
          </p:cNvPr>
          <p:cNvSpPr txBox="1"/>
          <p:nvPr/>
        </p:nvSpPr>
        <p:spPr>
          <a:xfrm>
            <a:off x="130628" y="2854022"/>
            <a:ext cx="1193074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2"/>
                </a:solidFill>
              </a:rPr>
              <a:t>En orange </a:t>
            </a:r>
            <a:r>
              <a:rPr lang="fr-FR" sz="2400" dirty="0"/>
              <a:t>: (J ; 5)   (i ; 4)   (i ; 6)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FFC000"/>
                </a:solidFill>
              </a:rPr>
              <a:t>En jaune </a:t>
            </a:r>
            <a:r>
              <a:rPr lang="fr-FR" sz="2400" dirty="0"/>
              <a:t>: (i ; 5)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FF0000"/>
                </a:solidFill>
              </a:rPr>
              <a:t>En rouge </a:t>
            </a:r>
            <a:r>
              <a:rPr lang="fr-FR" sz="2400" dirty="0"/>
              <a:t>: (H ; 4)   (H ; 6)   (C ; 3)   (C ; 4)   (C ; 5)   (C ; 6)   (C ; 7)   (B ; 4)   (B ; 5)   (B ; 6)   (A ; 5)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002060"/>
                </a:solidFill>
              </a:rPr>
              <a:t>En bleu foncé </a:t>
            </a:r>
            <a:r>
              <a:rPr lang="fr-FR" sz="2400" dirty="0"/>
              <a:t>: (i ; 2)  (i ; 8)   (H ; 2)   (H ; 5)   (H ; 8)   (G ; 2)   (G ; 5)   (G ; 8)   (F ; 2)   (F ; 5)   (F ; 8)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00B0F0"/>
                </a:solidFill>
              </a:rPr>
              <a:t>En bleu clair </a:t>
            </a:r>
            <a:r>
              <a:rPr lang="fr-FR" sz="2400" dirty="0"/>
              <a:t>: (G ; 3)   (G ; 4)   (G ; 6)   (G ; 7)   (F ; 3)   (F ; 4)   (F ; 6)   (F ; 7)   (E ; 3)   (E ; 7)   (D ; 3)   (D ; 4)   (D ; 5)   (D ; 6)   (D ; 7)</a:t>
            </a:r>
          </a:p>
          <a:p>
            <a:endParaRPr lang="fr-FR" sz="1200" dirty="0"/>
          </a:p>
          <a:p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gris </a:t>
            </a:r>
            <a:r>
              <a:rPr lang="fr-FR" sz="2400" dirty="0"/>
              <a:t>: (E ; 4)   (E ; 5)   (E ; 6)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991210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1490008"/>
            <a:ext cx="1219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Place le point 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un segment [AB] de 5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Trace le cercle </a:t>
            </a:r>
            <a:r>
              <a:rPr lang="fr-FR" sz="4000" b="1" dirty="0">
                <a:solidFill>
                  <a:schemeClr val="accent6">
                    <a:lumMod val="75000"/>
                  </a:schemeClr>
                </a:solidFill>
                <a:latin typeface="Cursive standard" pitchFamily="2" charset="0"/>
              </a:rPr>
              <a:t>C</a:t>
            </a:r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 de centre A et de rayon [AB]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/>
              <a:t>Question bonus : SANS utiliser d’instrument de mesure, réponds à la question suivante :</a:t>
            </a:r>
          </a:p>
          <a:p>
            <a:pPr algn="ctr"/>
            <a:endParaRPr lang="fr-FR" sz="4000" dirty="0"/>
          </a:p>
          <a:p>
            <a:pPr algn="ctr"/>
            <a:r>
              <a:rPr lang="fr-FR" sz="4000" dirty="0"/>
              <a:t>Combien mesure le diamètre du cercle </a:t>
            </a:r>
            <a:r>
              <a:rPr lang="fr-FR" sz="4000" b="1" dirty="0">
                <a:latin typeface="Cursive standard" pitchFamily="2" charset="0"/>
              </a:rPr>
              <a:t>C</a:t>
            </a:r>
            <a:r>
              <a:rPr lang="fr-FR" sz="4000" dirty="0"/>
              <a:t>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DD5258-BED3-4B96-8F9F-3DA5383F4FBF}"/>
              </a:ext>
            </a:extLst>
          </p:cNvPr>
          <p:cNvSpPr/>
          <p:nvPr/>
        </p:nvSpPr>
        <p:spPr>
          <a:xfrm>
            <a:off x="5925671" y="528919"/>
            <a:ext cx="6015317" cy="9610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</a:t>
            </a:r>
          </a:p>
        </p:txBody>
      </p:sp>
    </p:spTree>
    <p:extLst>
      <p:ext uri="{BB962C8B-B14F-4D97-AF65-F5344CB8AC3E}">
        <p14:creationId xmlns:p14="http://schemas.microsoft.com/office/powerpoint/2010/main" val="113966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248F1-73A4-AC12-2CCB-BD6734E56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036B87C-EF63-E7CF-6920-5FA31CEDCACF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2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779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3167" y="1764266"/>
            <a:ext cx="8361726" cy="289481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61152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reproduction de figure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654" y="1678075"/>
            <a:ext cx="4882271" cy="4707666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BD97E0-9793-4A50-B128-D32DB9FE7378}"/>
              </a:ext>
            </a:extLst>
          </p:cNvPr>
          <p:cNvSpPr/>
          <p:nvPr/>
        </p:nvSpPr>
        <p:spPr>
          <a:xfrm>
            <a:off x="8821271" y="449125"/>
            <a:ext cx="3119717" cy="12289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Equerre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86EE802-1CCE-12CF-0DB9-A001867B32A1}"/>
                  </a:ext>
                </a:extLst>
              </p14:cNvPr>
              <p14:cNvContentPartPr/>
              <p14:nvPr/>
            </p14:nvContentPartPr>
            <p14:xfrm>
              <a:off x="4907608" y="3648350"/>
              <a:ext cx="280440" cy="561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F86EE802-1CCE-12CF-0DB9-A001867B32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8968" y="3639350"/>
                <a:ext cx="29808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41F7F2FE-5E83-8524-184E-7F8B384BE17C}"/>
                  </a:ext>
                </a:extLst>
              </p14:cNvPr>
              <p14:cNvContentPartPr/>
              <p14:nvPr/>
            </p14:nvContentPartPr>
            <p14:xfrm>
              <a:off x="5187688" y="3648350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41F7F2FE-5E83-8524-184E-7F8B384BE17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79048" y="36393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373426DE-019F-35BA-13C2-DDF37414A8F4}"/>
                  </a:ext>
                </a:extLst>
              </p14:cNvPr>
              <p14:cNvContentPartPr/>
              <p14:nvPr/>
            </p14:nvContentPartPr>
            <p14:xfrm>
              <a:off x="5168608" y="3647990"/>
              <a:ext cx="19440" cy="28944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373426DE-019F-35BA-13C2-DDF37414A8F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59968" y="3639350"/>
                <a:ext cx="3708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9BBFE55A-FB69-A071-7B6D-F4EEE97734BB}"/>
                  </a:ext>
                </a:extLst>
              </p14:cNvPr>
              <p14:cNvContentPartPr/>
              <p14:nvPr/>
            </p14:nvContentPartPr>
            <p14:xfrm>
              <a:off x="9656728" y="4021310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9BBFE55A-FB69-A071-7B6D-F4EEE97734B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48088" y="401231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82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8BD7A-613B-42B0-035E-1DBC7EC58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3CA930-88E2-039C-F546-4DC350AA8914}"/>
              </a:ext>
            </a:extLst>
          </p:cNvPr>
          <p:cNvSpPr txBox="1"/>
          <p:nvPr/>
        </p:nvSpPr>
        <p:spPr>
          <a:xfrm>
            <a:off x="6096000" y="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repérage sur quadrillage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990C61-48C9-4B39-B772-8428109B8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425357">
            <a:off x="776999" y="465662"/>
            <a:ext cx="1419560" cy="143304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C7B7F2D-2C1A-8189-0F8A-1F1CDA3D94CC}"/>
              </a:ext>
            </a:extLst>
          </p:cNvPr>
          <p:cNvSpPr txBox="1"/>
          <p:nvPr/>
        </p:nvSpPr>
        <p:spPr>
          <a:xfrm>
            <a:off x="2593910" y="378110"/>
            <a:ext cx="9467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Lis les coordonnées.</a:t>
            </a:r>
            <a:br>
              <a:rPr lang="fr-FR" sz="2400" dirty="0"/>
            </a:br>
            <a:r>
              <a:rPr lang="fr-FR" sz="2400" dirty="0"/>
              <a:t>Pour chaque case indiquée, colorie le carré correspondant avec la couleur demandée.</a:t>
            </a:r>
            <a:br>
              <a:rPr lang="fr-FR" sz="2400" dirty="0"/>
            </a:br>
            <a:r>
              <a:rPr lang="fr-FR" sz="2400" dirty="0"/>
              <a:t>En respectant bien les lignes et les colonnes, tu découvriras une forme cachée.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2AF251-8F6A-718F-F05A-93A7BD7F5D57}"/>
              </a:ext>
            </a:extLst>
          </p:cNvPr>
          <p:cNvSpPr txBox="1"/>
          <p:nvPr/>
        </p:nvSpPr>
        <p:spPr>
          <a:xfrm>
            <a:off x="261256" y="3154799"/>
            <a:ext cx="119307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6">
                    <a:lumMod val="50000"/>
                  </a:schemeClr>
                </a:solidFill>
              </a:rPr>
              <a:t>En vert foncé </a:t>
            </a:r>
            <a:r>
              <a:rPr lang="fr-FR" sz="2400" dirty="0"/>
              <a:t>: (A ; 5)   (A ; 6)   (B ; 4)   (B ; 7)   (C ; 3)   (C ; 6)   (C ; 8)   (D ; 2)   (D ; 4)   (D ; 9)   </a:t>
            </a:r>
          </a:p>
          <a:p>
            <a:r>
              <a:rPr lang="fr-FR" sz="2400" dirty="0"/>
              <a:t>(E ; 3)   (E ; 8)   (F ; 4)   (F ; 5)   (F ; 6)   (F ; 7)</a:t>
            </a:r>
          </a:p>
          <a:p>
            <a:endParaRPr lang="fr-FR" sz="1200" dirty="0"/>
          </a:p>
          <a:p>
            <a:r>
              <a:rPr lang="fr-FR" sz="2400" dirty="0">
                <a:solidFill>
                  <a:schemeClr val="accent6"/>
                </a:solidFill>
              </a:rPr>
              <a:t>En vert clair </a:t>
            </a:r>
            <a:r>
              <a:rPr lang="fr-FR" sz="2400" dirty="0"/>
              <a:t>: (B ; 5)   (B ; 6)   (C ; 5)   (D ; 3)   (D ; 5)   (D ; 6)   (D ; 7)   (D ; 8)   (E ; 5)   (E ; 7)</a:t>
            </a:r>
          </a:p>
          <a:p>
            <a:endParaRPr lang="fr-FR" sz="1200" dirty="0"/>
          </a:p>
          <a:p>
            <a:r>
              <a:rPr lang="fr-FR" sz="2400" dirty="0">
                <a:solidFill>
                  <a:schemeClr val="accent2">
                    <a:lumMod val="75000"/>
                  </a:schemeClr>
                </a:solidFill>
              </a:rPr>
              <a:t>En marron clair</a:t>
            </a:r>
            <a:r>
              <a:rPr lang="fr-FR" sz="2400" dirty="0">
                <a:solidFill>
                  <a:srgbClr val="FFC000"/>
                </a:solidFill>
              </a:rPr>
              <a:t> </a:t>
            </a:r>
            <a:r>
              <a:rPr lang="fr-FR" sz="2400" dirty="0"/>
              <a:t>: (G ; 6)   (H ; 5)   (i ; 5)   (i ; 6)</a:t>
            </a:r>
          </a:p>
          <a:p>
            <a:endParaRPr lang="fr-FR" sz="1200" dirty="0"/>
          </a:p>
          <a:p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En marron foncé </a:t>
            </a:r>
            <a:r>
              <a:rPr lang="fr-FR" sz="2400" dirty="0"/>
              <a:t>: (G ; 5)   (H ; 6)   (i ; 4)   (i ; 7)   (J ; 3)   (J ; 4)   (J ; 5)	  (J ; 6)   (J ; 7)   (J ; 8)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FF0000"/>
                </a:solidFill>
              </a:rPr>
              <a:t>En rouge </a:t>
            </a:r>
            <a:r>
              <a:rPr lang="fr-FR" sz="2400" dirty="0"/>
              <a:t>: (C ; 4)   (C ; 7)   (E ; 4)   (E ; 6)</a:t>
            </a:r>
          </a:p>
        </p:txBody>
      </p:sp>
    </p:spTree>
    <p:extLst>
      <p:ext uri="{BB962C8B-B14F-4D97-AF65-F5344CB8AC3E}">
        <p14:creationId xmlns:p14="http://schemas.microsoft.com/office/powerpoint/2010/main" val="189128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1490008"/>
            <a:ext cx="1219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segment [AB] de 8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Place le point C, milieu de [AB]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Trace une droite (</a:t>
            </a:r>
            <a:r>
              <a:rPr lang="fr-FR" sz="4000" dirty="0">
                <a:solidFill>
                  <a:schemeClr val="accent6">
                    <a:lumMod val="75000"/>
                  </a:schemeClr>
                </a:solidFill>
                <a:latin typeface="Cursive standard" pitchFamily="2" charset="0"/>
              </a:rPr>
              <a:t>d</a:t>
            </a:r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) passant par 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/>
              <a:t>Question bonus : SANS utiliser d’instrument de mesure, réponds à la question suivante :</a:t>
            </a:r>
          </a:p>
          <a:p>
            <a:pPr algn="ctr"/>
            <a:endParaRPr lang="fr-FR" sz="4000" dirty="0"/>
          </a:p>
          <a:p>
            <a:pPr algn="ctr"/>
            <a:r>
              <a:rPr lang="fr-FR" sz="4000" dirty="0"/>
              <a:t>Combien mesure le segment [CB]?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449125"/>
            <a:ext cx="3119717" cy="12093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 possible</a:t>
            </a:r>
          </a:p>
        </p:txBody>
      </p:sp>
    </p:spTree>
    <p:extLst>
      <p:ext uri="{BB962C8B-B14F-4D97-AF65-F5344CB8AC3E}">
        <p14:creationId xmlns:p14="http://schemas.microsoft.com/office/powerpoint/2010/main" val="1832803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6AB05-BFE1-4840-9013-7F74F6DBC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C32AF9-04F0-97DF-9017-84BDC4027F32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3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309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1485" y="1709447"/>
            <a:ext cx="9209030" cy="343910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67626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reproduction de figure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447" y="2377143"/>
            <a:ext cx="6750941" cy="336294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29D44-F62B-41D9-9356-9E1876605A21}"/>
              </a:ext>
            </a:extLst>
          </p:cNvPr>
          <p:cNvSpPr/>
          <p:nvPr/>
        </p:nvSpPr>
        <p:spPr>
          <a:xfrm>
            <a:off x="8821271" y="449125"/>
            <a:ext cx="3119717" cy="89558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Equerre</a:t>
            </a:r>
          </a:p>
        </p:txBody>
      </p:sp>
    </p:spTree>
    <p:extLst>
      <p:ext uri="{BB962C8B-B14F-4D97-AF65-F5344CB8AC3E}">
        <p14:creationId xmlns:p14="http://schemas.microsoft.com/office/powerpoint/2010/main" val="3394536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12CB8-F7C2-1E69-5B46-83A1C2CD2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C1DFF91-87A2-0408-73A2-CBEDDE72CD6B}"/>
              </a:ext>
            </a:extLst>
          </p:cNvPr>
          <p:cNvSpPr txBox="1"/>
          <p:nvPr/>
        </p:nvSpPr>
        <p:spPr>
          <a:xfrm>
            <a:off x="6096000" y="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repérage sur quadrillage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B124C7-70A1-D4D4-07F3-D7E607635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425357">
            <a:off x="776999" y="465662"/>
            <a:ext cx="1419560" cy="143304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E3DFF7-F8DD-F87E-EA21-D65BF46EF66C}"/>
              </a:ext>
            </a:extLst>
          </p:cNvPr>
          <p:cNvSpPr txBox="1"/>
          <p:nvPr/>
        </p:nvSpPr>
        <p:spPr>
          <a:xfrm>
            <a:off x="2593910" y="378110"/>
            <a:ext cx="9467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Lis les coordonnées indiquées.</a:t>
            </a:r>
            <a:br>
              <a:rPr lang="fr-FR" sz="2400" dirty="0"/>
            </a:br>
            <a:r>
              <a:rPr lang="fr-FR" sz="2400" dirty="0"/>
              <a:t>Pour chaque case, colorie le carreau correspondant avec la couleur demandée.</a:t>
            </a:r>
            <a:br>
              <a:rPr lang="fr-FR" sz="2400" dirty="0"/>
            </a:br>
            <a:r>
              <a:rPr lang="fr-FR" sz="2400" dirty="0"/>
              <a:t>En respectant bien les lignes et les colonnes, tu découvriras une forme cachée.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44C1A3-0589-C6A8-E67C-4A88FBBCBF24}"/>
              </a:ext>
            </a:extLst>
          </p:cNvPr>
          <p:cNvSpPr txBox="1"/>
          <p:nvPr/>
        </p:nvSpPr>
        <p:spPr>
          <a:xfrm>
            <a:off x="0" y="2858278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En rouge </a:t>
            </a:r>
            <a:r>
              <a:rPr lang="fr-FR" sz="2400" dirty="0"/>
              <a:t>: (J ; 2)   (J ; 8)   (i ; 1)   (i ; 3)   (i ; 7)   (i ; 9)   (H ; 1)   (H ; 4)   (H ; 6)   (H ; 9)   (G ; 1)  (G ; 2)   (G ; 8)   (G ; 9)   (F ; 3)   (F ; 7)   (E ; 2)   (E ; 8)   (D ; 1)   (D ; 9)   (C ; 1)   (C ; 3)   (C ; 4)   (C ; 6)  (C ; 7)   (C ; 9)   (B ; 2)   (B ; 8)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7030A0"/>
                </a:solidFill>
              </a:rPr>
              <a:t>En violet </a:t>
            </a:r>
            <a:r>
              <a:rPr lang="fr-FR" sz="2400" dirty="0"/>
              <a:t>: (H ; 3)  (H ; 7)   (G ; 4)   (G ; 6)   (E ; 4)   (E ; 6)   (D ; 3)   (D ; 4)   (D ; 6)   (D ; 7)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002060"/>
                </a:solidFill>
              </a:rPr>
              <a:t>En bleu foncé </a:t>
            </a:r>
            <a:r>
              <a:rPr lang="fr-FR" sz="2400" dirty="0"/>
              <a:t>: (G ; 5)   (F ; 5)   (E ; 5)   (D ; 5)   (C ; 5)   (B ; 5)   (A ; 4)   (A ; 6)</a:t>
            </a:r>
          </a:p>
          <a:p>
            <a:endParaRPr lang="fr-FR" sz="1200" dirty="0"/>
          </a:p>
          <a:p>
            <a:r>
              <a:rPr lang="fr-FR" sz="2400" dirty="0">
                <a:solidFill>
                  <a:schemeClr val="accent2"/>
                </a:solidFill>
              </a:rPr>
              <a:t>En orange </a:t>
            </a:r>
            <a:r>
              <a:rPr lang="fr-FR" sz="2400" dirty="0"/>
              <a:t>: (i ; 2)   (i ; 8)   (H ; 2)   (H ; 8)   (G ; 3)   (G ; 7)   (F ; 4)   (F ; 6)   (E ; 3)   (E ; 7)   (D ; 2)       (D ; 8)   (C ; 2)   (C ; 8)</a:t>
            </a:r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43062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1533465"/>
            <a:ext cx="12192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400" dirty="0">
                <a:solidFill>
                  <a:srgbClr val="FF0000"/>
                </a:solidFill>
              </a:rPr>
              <a:t>Trace le segment [AB]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400" dirty="0">
                <a:solidFill>
                  <a:srgbClr val="0070C0"/>
                </a:solidFill>
              </a:rPr>
              <a:t>Trace une droite (</a:t>
            </a:r>
            <a:r>
              <a:rPr lang="fr-FR" sz="4400" b="1" dirty="0">
                <a:solidFill>
                  <a:srgbClr val="0070C0"/>
                </a:solidFill>
                <a:latin typeface="Cursive standard" pitchFamily="2" charset="0"/>
              </a:rPr>
              <a:t>d</a:t>
            </a:r>
            <a:r>
              <a:rPr lang="fr-FR" sz="3400" dirty="0">
                <a:solidFill>
                  <a:srgbClr val="0070C0"/>
                </a:solidFill>
              </a:rPr>
              <a:t>) passant par A, perpendiculaire à [AB]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400" dirty="0">
                <a:solidFill>
                  <a:schemeClr val="accent6">
                    <a:lumMod val="75000"/>
                  </a:schemeClr>
                </a:solidFill>
              </a:rPr>
              <a:t>Trace une droite (</a:t>
            </a: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Cursive standard" pitchFamily="2" charset="0"/>
              </a:rPr>
              <a:t>e</a:t>
            </a:r>
            <a:r>
              <a:rPr lang="fr-FR" sz="3400" dirty="0">
                <a:solidFill>
                  <a:schemeClr val="accent6">
                    <a:lumMod val="75000"/>
                  </a:schemeClr>
                </a:solidFill>
              </a:rPr>
              <a:t>) passant par B, perpendiculaire à [AB]</a:t>
            </a:r>
          </a:p>
          <a:p>
            <a:endParaRPr lang="fr-FR" sz="3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400" dirty="0"/>
              <a:t>Question bonus :</a:t>
            </a:r>
          </a:p>
          <a:p>
            <a:pPr algn="ctr"/>
            <a:r>
              <a:rPr lang="fr-FR" sz="3400" dirty="0"/>
              <a:t>Que peux-tu dire des droites (</a:t>
            </a:r>
            <a:r>
              <a:rPr lang="fr-FR" sz="4400" b="1" dirty="0">
                <a:latin typeface="Cursive standard" pitchFamily="2" charset="0"/>
              </a:rPr>
              <a:t>d</a:t>
            </a:r>
            <a:r>
              <a:rPr lang="fr-FR" sz="3400" dirty="0"/>
              <a:t>) et (</a:t>
            </a:r>
            <a:r>
              <a:rPr lang="fr-FR" sz="4400" b="1" dirty="0">
                <a:latin typeface="Cursive standard" pitchFamily="2" charset="0"/>
              </a:rPr>
              <a:t>e</a:t>
            </a:r>
            <a:r>
              <a:rPr lang="fr-FR" sz="3400" dirty="0"/>
              <a:t>) ?</a:t>
            </a:r>
          </a:p>
          <a:p>
            <a:pPr algn="ctr"/>
            <a:r>
              <a:rPr lang="fr-FR" sz="3400" u="sng" dirty="0"/>
              <a:t>Justifie</a:t>
            </a:r>
            <a:r>
              <a:rPr lang="fr-FR" sz="3400" dirty="0"/>
              <a:t> ta réponse (car …).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449125"/>
            <a:ext cx="3119717" cy="12093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Équerre </a:t>
            </a:r>
          </a:p>
        </p:txBody>
      </p:sp>
    </p:spTree>
    <p:extLst>
      <p:ext uri="{BB962C8B-B14F-4D97-AF65-F5344CB8AC3E}">
        <p14:creationId xmlns:p14="http://schemas.microsoft.com/office/powerpoint/2010/main" val="2403170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0F503-48FA-E35F-7FEC-113F56AB3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7585E89-02F9-E80B-5506-36C5A3CEE01C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4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32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9181" y="1597548"/>
            <a:ext cx="9453637" cy="366290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51354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reproduction de figure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0830" y="737677"/>
            <a:ext cx="5255287" cy="5714002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35B014-D1FC-4984-BA73-D07B69394B67}"/>
              </a:ext>
            </a:extLst>
          </p:cNvPr>
          <p:cNvSpPr/>
          <p:nvPr/>
        </p:nvSpPr>
        <p:spPr>
          <a:xfrm>
            <a:off x="8821271" y="449125"/>
            <a:ext cx="3119717" cy="94936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</a:t>
            </a:r>
          </a:p>
        </p:txBody>
      </p:sp>
    </p:spTree>
    <p:extLst>
      <p:ext uri="{BB962C8B-B14F-4D97-AF65-F5344CB8AC3E}">
        <p14:creationId xmlns:p14="http://schemas.microsoft.com/office/powerpoint/2010/main" val="3174196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0E548-73C4-FBA3-7531-EEF1C245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24B87F0-B234-6B4F-7677-214B363D6703}"/>
              </a:ext>
            </a:extLst>
          </p:cNvPr>
          <p:cNvSpPr txBox="1"/>
          <p:nvPr/>
        </p:nvSpPr>
        <p:spPr>
          <a:xfrm>
            <a:off x="6096000" y="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repérage sur quadrillage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54B7F5-9FBB-0559-4ED5-A3E6E1DF2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425357">
            <a:off x="776999" y="465662"/>
            <a:ext cx="1419560" cy="143304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15CB03-8DA9-29DE-3A3C-7C81DC50B894}"/>
              </a:ext>
            </a:extLst>
          </p:cNvPr>
          <p:cNvSpPr txBox="1"/>
          <p:nvPr/>
        </p:nvSpPr>
        <p:spPr>
          <a:xfrm>
            <a:off x="2593910" y="378110"/>
            <a:ext cx="9467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Lis les coordonnées indiquées.</a:t>
            </a:r>
            <a:br>
              <a:rPr lang="fr-FR" sz="2400" dirty="0"/>
            </a:br>
            <a:r>
              <a:rPr lang="fr-FR" sz="2400" dirty="0"/>
              <a:t>Pour chaque case, colorie le carreau correspondant avec la couleur demandée.</a:t>
            </a:r>
            <a:br>
              <a:rPr lang="fr-FR" sz="2400" dirty="0"/>
            </a:br>
            <a:r>
              <a:rPr lang="fr-FR" sz="2400" dirty="0"/>
              <a:t>En respectant bien les lignes et les colonnes, tu découvriras une forme cachée.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774F47-5C5D-20B5-1135-0E97E28F9539}"/>
              </a:ext>
            </a:extLst>
          </p:cNvPr>
          <p:cNvSpPr txBox="1"/>
          <p:nvPr/>
        </p:nvSpPr>
        <p:spPr>
          <a:xfrm>
            <a:off x="0" y="2858278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2"/>
                </a:solidFill>
              </a:rPr>
              <a:t>En orange </a:t>
            </a:r>
            <a:r>
              <a:rPr lang="fr-FR" sz="2400" dirty="0"/>
              <a:t>: (J ; 1)   (J ; 2)   (J ; 8)   (J ; 9)   (i ; 2)   (i ; 3)   (i ; 4)   (i ; 6)   (i ; 7)   (i ; 8)   (G ; 3)   (G ; 7)    (F ; 3)   (F ; 7)   (E ; 2)   (E ; 8)   (D ; 1)   (D ; 2)   (D ; 3)   (D ; 7)   (D ; 8)   (D ; 9)   (C ; 4)   (C ; 6)   (B ; 4)   (B ; 6)   (A ; 5)</a:t>
            </a:r>
          </a:p>
          <a:p>
            <a:endParaRPr lang="fr-FR" sz="2400" dirty="0">
              <a:solidFill>
                <a:srgbClr val="FFC000"/>
              </a:solidFill>
            </a:endParaRPr>
          </a:p>
          <a:p>
            <a:r>
              <a:rPr lang="fr-FR" sz="2400" dirty="0">
                <a:solidFill>
                  <a:srgbClr val="FFC000"/>
                </a:solidFill>
              </a:rPr>
              <a:t>En jaune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sz="2400" dirty="0"/>
              <a:t>: (H ; 3)   (H ; 4)   (H ; 6)   (H ; 7)   (G ; 5)   (F ; 4)   (F ; 5)   (F ; 6)   (E ; 3)   (E ; 5)   (E ; 7)        (D ; 4)   (D ; 5)   (D ; 6)   (C ; 5)   (B ; 5)</a:t>
            </a:r>
          </a:p>
          <a:p>
            <a:endParaRPr lang="fr-FR" sz="2400" dirty="0"/>
          </a:p>
          <a:p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En marron </a:t>
            </a:r>
            <a:r>
              <a:rPr lang="fr-FR" sz="2400" dirty="0"/>
              <a:t>: (H ; 5)   (G ; 4)   (G ; 6)   (E ; 4)   (E ; 6) </a:t>
            </a:r>
            <a:endParaRPr lang="fr-FR" sz="1200" dirty="0"/>
          </a:p>
          <a:p>
            <a:endParaRPr lang="fr-FR" sz="1200" dirty="0"/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401880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1490008"/>
            <a:ext cx="12192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segment [AB] de 5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une droite (</a:t>
            </a:r>
            <a:r>
              <a:rPr lang="fr-FR" sz="4800" b="1" dirty="0">
                <a:solidFill>
                  <a:srgbClr val="0070C0"/>
                </a:solidFill>
                <a:latin typeface="Cursive standard" pitchFamily="2" charset="0"/>
              </a:rPr>
              <a:t>d</a:t>
            </a:r>
            <a:r>
              <a:rPr lang="fr-FR" sz="4000" dirty="0">
                <a:solidFill>
                  <a:srgbClr val="0070C0"/>
                </a:solidFill>
              </a:rPr>
              <a:t>) passant par B perpendiculaire à [AB]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Place un point C sur la droite (</a:t>
            </a:r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Cursive standard" pitchFamily="2" charset="0"/>
              </a:rPr>
              <a:t>d</a:t>
            </a:r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2"/>
                </a:solidFill>
              </a:rPr>
              <a:t>Trace la figure ABC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/>
              <a:t>Question bonus : Quel est le nom de la figure ABC ?</a:t>
            </a:r>
          </a:p>
          <a:p>
            <a:pPr algn="ctr"/>
            <a:r>
              <a:rPr lang="fr-FR" sz="4000" u="sng" dirty="0"/>
              <a:t>Justifie</a:t>
            </a:r>
            <a:r>
              <a:rPr lang="fr-FR" sz="4000" dirty="0"/>
              <a:t> ta réponse (car …)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449125"/>
            <a:ext cx="3119717" cy="12093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Équerre </a:t>
            </a:r>
          </a:p>
        </p:txBody>
      </p:sp>
    </p:spTree>
    <p:extLst>
      <p:ext uri="{BB962C8B-B14F-4D97-AF65-F5344CB8AC3E}">
        <p14:creationId xmlns:p14="http://schemas.microsoft.com/office/powerpoint/2010/main" val="1150704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F0100-273A-674D-8D1B-2840FBBA8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9E4F30B-2F08-7971-4F67-8DAAEE8CEAAE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5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57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8520" y="2485434"/>
            <a:ext cx="9194959" cy="188713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01053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reproduction de figure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5715" y="794102"/>
            <a:ext cx="3038874" cy="5269795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E87986-3B08-4B4B-A021-23D68BD16166}"/>
              </a:ext>
            </a:extLst>
          </p:cNvPr>
          <p:cNvSpPr/>
          <p:nvPr/>
        </p:nvSpPr>
        <p:spPr>
          <a:xfrm>
            <a:off x="8821271" y="449125"/>
            <a:ext cx="3119717" cy="12093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Equerre</a:t>
            </a:r>
          </a:p>
        </p:txBody>
      </p:sp>
    </p:spTree>
    <p:extLst>
      <p:ext uri="{BB962C8B-B14F-4D97-AF65-F5344CB8AC3E}">
        <p14:creationId xmlns:p14="http://schemas.microsoft.com/office/powerpoint/2010/main" val="372053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3B3C7-26A4-BFB3-3BF3-4D3FA356F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F417EAA-13AF-A42F-58A2-1749AB8BAC42}"/>
              </a:ext>
            </a:extLst>
          </p:cNvPr>
          <p:cNvSpPr txBox="1"/>
          <p:nvPr/>
        </p:nvSpPr>
        <p:spPr>
          <a:xfrm>
            <a:off x="6096000" y="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repérage sur quadrillage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68D07E-CA97-A6D4-3D64-D5E2804B9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425357">
            <a:off x="776999" y="465662"/>
            <a:ext cx="1419560" cy="143304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5B01F2-1F2C-7C9C-0DEA-3CBDD29AECFD}"/>
              </a:ext>
            </a:extLst>
          </p:cNvPr>
          <p:cNvSpPr txBox="1"/>
          <p:nvPr/>
        </p:nvSpPr>
        <p:spPr>
          <a:xfrm>
            <a:off x="2593910" y="378110"/>
            <a:ext cx="9467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Lis les coordonnées indiquées.</a:t>
            </a:r>
            <a:br>
              <a:rPr lang="fr-FR" sz="2400" dirty="0"/>
            </a:br>
            <a:r>
              <a:rPr lang="fr-FR" sz="2400" dirty="0"/>
              <a:t>Pour chaque case, colorie le carreau correspondant avec la couleur demandée.</a:t>
            </a:r>
            <a:br>
              <a:rPr lang="fr-FR" sz="2400" dirty="0"/>
            </a:br>
            <a:r>
              <a:rPr lang="fr-FR" sz="2400" dirty="0"/>
              <a:t>En respectant bien les lignes et les colonnes, tu découvriras une forme cachée.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25A62F-4A74-66A4-7A54-D55FD1A7F05A}"/>
              </a:ext>
            </a:extLst>
          </p:cNvPr>
          <p:cNvSpPr txBox="1"/>
          <p:nvPr/>
        </p:nvSpPr>
        <p:spPr>
          <a:xfrm>
            <a:off x="0" y="3190038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B0F0"/>
                </a:solidFill>
              </a:rPr>
              <a:t>En bleu clair </a:t>
            </a:r>
            <a:r>
              <a:rPr lang="fr-FR" sz="2400" dirty="0"/>
              <a:t>: (J ; 1)   (J ; 3)   (J ; 7)   (J ; 9)   (i ; 3)   (i ; 8)   (H ; 1)   (H ; 4)   (H ; 7)   (H ; 9)   (F ; 2)      </a:t>
            </a:r>
          </a:p>
          <a:p>
            <a:r>
              <a:rPr lang="fr-FR" sz="2400" dirty="0"/>
              <a:t>(F ; 4)    (F ; 7)   (F ; 9)   (E ; 3)   (E ; 8)</a:t>
            </a:r>
          </a:p>
          <a:p>
            <a:endParaRPr lang="fr-FR" sz="2400" dirty="0"/>
          </a:p>
          <a:p>
            <a:r>
              <a:rPr lang="fr-FR" sz="2400" dirty="0">
                <a:solidFill>
                  <a:srgbClr val="002060"/>
                </a:solidFill>
              </a:rPr>
              <a:t>En bleu foncé </a:t>
            </a:r>
            <a:r>
              <a:rPr lang="fr-FR" sz="2400" dirty="0"/>
              <a:t>: (J ; 3)   (J ; 8)   (i ; 2)   (i ; 4)   (i ; 7)   (i ; 9)   (H ; 3)   (H ; 8)   (F ; 3)   (F ; 8)   (E ;2)        (E ; 4)   (E ; 7)   (E ; 9)</a:t>
            </a:r>
          </a:p>
          <a:p>
            <a:endParaRPr lang="fr-FR" sz="2400" dirty="0">
              <a:solidFill>
                <a:srgbClr val="FFC000"/>
              </a:solidFill>
            </a:endParaRPr>
          </a:p>
          <a:p>
            <a:r>
              <a:rPr lang="fr-FR" sz="2400" dirty="0">
                <a:solidFill>
                  <a:srgbClr val="FF0000"/>
                </a:solidFill>
              </a:rPr>
              <a:t>En rouge </a:t>
            </a:r>
            <a:r>
              <a:rPr lang="fr-FR" sz="2400" dirty="0"/>
              <a:t>: (J ; 5)   (J ; 6)   (i ; 5)   (i ; 6)   (H ; 5)   (H ; 6)   (G ; 2)   (G ; 3)   (G ; 4)   (G ; 5)   (G ; 6)         (G ; 7)   (G ; 8)   (G ; 9)   (F ; 5)   (F ; 6)   (E ; 5)   (E ; 6)   (D ; 4)   (D ; 5)   (D ; 6)   (D ; 7)   (C ; 3)   (C ; 5)   (C ; 6)   (C ; 8)   (B ; 4)   (B ; 7)</a:t>
            </a:r>
          </a:p>
          <a:p>
            <a:endParaRPr lang="fr-FR" sz="2400" dirty="0"/>
          </a:p>
          <a:p>
            <a:endParaRPr lang="fr-FR" sz="1200" dirty="0"/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0930571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1490008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segment [AB]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un cercle de centre A dont un des rayons est [AB]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Trace un rayon [AC] perpendiculaire à [AB]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2"/>
                </a:solidFill>
              </a:rPr>
              <a:t>Place le point D pour que la figure ABCD soit un carré.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/>
              <a:t>Question bonus : Si la longueur de [AB] est de 5 cm, quelle est la longueur du diamètre du cercle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449125"/>
            <a:ext cx="3119717" cy="12093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</a:t>
            </a:r>
            <a:r>
              <a:rPr lang="fr-FR" u="sng" dirty="0"/>
              <a:t>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Equerre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</a:t>
            </a:r>
          </a:p>
        </p:txBody>
      </p:sp>
    </p:spTree>
    <p:extLst>
      <p:ext uri="{BB962C8B-B14F-4D97-AF65-F5344CB8AC3E}">
        <p14:creationId xmlns:p14="http://schemas.microsoft.com/office/powerpoint/2010/main" val="803922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06583-BB1D-1003-2D17-2BF00B615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E8727CF-9AD3-7253-7510-634502B30E8A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6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100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4104" y="1730251"/>
            <a:ext cx="9063791" cy="339749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38425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reproduction de figure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505" y="751906"/>
            <a:ext cx="5792401" cy="535418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B913D4-3D57-4EC1-AFDC-D6685442FB59}"/>
              </a:ext>
            </a:extLst>
          </p:cNvPr>
          <p:cNvSpPr/>
          <p:nvPr/>
        </p:nvSpPr>
        <p:spPr>
          <a:xfrm>
            <a:off x="8821271" y="449125"/>
            <a:ext cx="3119717" cy="11787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Equerre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 </a:t>
            </a:r>
          </a:p>
        </p:txBody>
      </p:sp>
    </p:spTree>
    <p:extLst>
      <p:ext uri="{BB962C8B-B14F-4D97-AF65-F5344CB8AC3E}">
        <p14:creationId xmlns:p14="http://schemas.microsoft.com/office/powerpoint/2010/main" val="4102682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91AE9-AD39-24A7-AE62-5F1F3648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B478F5-A012-BC74-81F9-42F570EF35AF}"/>
              </a:ext>
            </a:extLst>
          </p:cNvPr>
          <p:cNvSpPr txBox="1"/>
          <p:nvPr/>
        </p:nvSpPr>
        <p:spPr>
          <a:xfrm>
            <a:off x="6096000" y="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repérage sur quadrillage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5155A0-D08F-CFEF-0EFF-2C6D3689D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425357">
            <a:off x="776999" y="465662"/>
            <a:ext cx="1419560" cy="143304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D34B67-8951-3F74-F083-A38DEB8C4347}"/>
              </a:ext>
            </a:extLst>
          </p:cNvPr>
          <p:cNvSpPr txBox="1"/>
          <p:nvPr/>
        </p:nvSpPr>
        <p:spPr>
          <a:xfrm>
            <a:off x="2593910" y="378110"/>
            <a:ext cx="9467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Lis les coordonnées indiquées.</a:t>
            </a:r>
            <a:br>
              <a:rPr lang="fr-FR" sz="2400" dirty="0"/>
            </a:br>
            <a:r>
              <a:rPr lang="fr-FR" sz="2400" dirty="0"/>
              <a:t>Pour chaque case, colorie le carreau correspondant avec la couleur demandée.</a:t>
            </a:r>
            <a:br>
              <a:rPr lang="fr-FR" sz="2400" dirty="0"/>
            </a:br>
            <a:r>
              <a:rPr lang="fr-FR" sz="2400" dirty="0"/>
              <a:t>En respectant bien les lignes et les colonnes, tu découvriras une forme cachée.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301168D-653E-2599-F1A1-8BE8F6BAC2BA}"/>
              </a:ext>
            </a:extLst>
          </p:cNvPr>
          <p:cNvSpPr txBox="1"/>
          <p:nvPr/>
        </p:nvSpPr>
        <p:spPr>
          <a:xfrm>
            <a:off x="0" y="3072329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92D050"/>
                </a:solidFill>
              </a:rPr>
              <a:t>En vert clair </a:t>
            </a:r>
            <a:r>
              <a:rPr lang="fr-FR" sz="2400" dirty="0"/>
              <a:t>: (i ; 5)   (i ; 6)   (i ; 8)   (H ; 6)   (H ; 7)   (H ; 8)   (G ; 5)   (G ; 6)   (F ; 5)   (F ; 6)   (F ; 7)      </a:t>
            </a:r>
          </a:p>
          <a:p>
            <a:r>
              <a:rPr lang="fr-FR" sz="2400" dirty="0"/>
              <a:t>(F ; 8)   (F ; 9)   (E ; 4)   (E ; 7)   (E ; 9)   (E ; 10)   (D ; 1)   (D ; 3)   (D ; 4)   (D ; 5)   (C ; 1)   (C ; 2)   (C ; 4)</a:t>
            </a:r>
          </a:p>
          <a:p>
            <a:r>
              <a:rPr lang="fr-FR" sz="2400" dirty="0"/>
              <a:t>(B ; 2)   (B ; 3)   (B ; 4)</a:t>
            </a:r>
          </a:p>
          <a:p>
            <a:endParaRPr lang="fr-FR" sz="2400" dirty="0"/>
          </a:p>
          <a:p>
            <a:r>
              <a:rPr lang="fr-FR" sz="2400" dirty="0">
                <a:solidFill>
                  <a:schemeClr val="accent6">
                    <a:lumMod val="50000"/>
                  </a:schemeClr>
                </a:solidFill>
              </a:rPr>
              <a:t>En vert foncé </a:t>
            </a:r>
            <a:r>
              <a:rPr lang="fr-FR" sz="2400" dirty="0"/>
              <a:t>: (G ; 7)   (G ; 8)   (G ; 9)   (F ; 3)   (F ; 4)   (F ; 10)   (E ; 5)   (E ; 6)   (D ; 2)   (D ; 10)</a:t>
            </a:r>
          </a:p>
          <a:p>
            <a:endParaRPr lang="fr-FR" sz="2400" dirty="0">
              <a:solidFill>
                <a:srgbClr val="FFC000"/>
              </a:solidFill>
            </a:endParaRPr>
          </a:p>
          <a:p>
            <a:r>
              <a:rPr lang="fr-FR" sz="2400" dirty="0">
                <a:solidFill>
                  <a:srgbClr val="FFC000"/>
                </a:solidFill>
              </a:rPr>
              <a:t>En jaune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sz="2400" dirty="0"/>
              <a:t>: (E ; 8)   (D ; 6)   (D ; 7)   (C ; 5)</a:t>
            </a:r>
          </a:p>
          <a:p>
            <a:endParaRPr lang="fr-FR" sz="2400" dirty="0"/>
          </a:p>
          <a:p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En marron </a:t>
            </a:r>
            <a:r>
              <a:rPr lang="fr-FR" sz="2400" dirty="0"/>
              <a:t>: (C ; 3)</a:t>
            </a:r>
          </a:p>
          <a:p>
            <a:endParaRPr lang="fr-FR" sz="2400" dirty="0"/>
          </a:p>
          <a:p>
            <a:endParaRPr lang="fr-FR" sz="1200" dirty="0"/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632469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3429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triangle ABC isocèle en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la hauteur du triangle passant par A</a:t>
            </a:r>
            <a:endParaRPr lang="fr-FR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449125"/>
            <a:ext cx="3119717" cy="12093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Equerre</a:t>
            </a:r>
          </a:p>
        </p:txBody>
      </p:sp>
    </p:spTree>
    <p:extLst>
      <p:ext uri="{BB962C8B-B14F-4D97-AF65-F5344CB8AC3E}">
        <p14:creationId xmlns:p14="http://schemas.microsoft.com/office/powerpoint/2010/main" val="26850360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E5DEA-9EB9-6801-7F59-FBEA11FF8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F5F431-414D-D0EB-1824-23FB53ED3355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7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845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2113" y="2001806"/>
            <a:ext cx="8930557" cy="285438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4544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reproduction de figure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8073" y="1557619"/>
            <a:ext cx="7715852" cy="4872313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938101-C705-44EF-8DF3-70B61F4868B7}"/>
              </a:ext>
            </a:extLst>
          </p:cNvPr>
          <p:cNvSpPr/>
          <p:nvPr/>
        </p:nvSpPr>
        <p:spPr>
          <a:xfrm>
            <a:off x="8821271" y="449125"/>
            <a:ext cx="3119717" cy="83849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Équerre </a:t>
            </a:r>
          </a:p>
        </p:txBody>
      </p:sp>
    </p:spTree>
    <p:extLst>
      <p:ext uri="{BB962C8B-B14F-4D97-AF65-F5344CB8AC3E}">
        <p14:creationId xmlns:p14="http://schemas.microsoft.com/office/powerpoint/2010/main" val="1438257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096000" y="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repérage sur quadrillage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425357">
            <a:off x="776999" y="465662"/>
            <a:ext cx="1419560" cy="143304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E5EB08-114C-55A3-1E49-F4C23C638B55}"/>
              </a:ext>
            </a:extLst>
          </p:cNvPr>
          <p:cNvSpPr txBox="1"/>
          <p:nvPr/>
        </p:nvSpPr>
        <p:spPr>
          <a:xfrm>
            <a:off x="2593910" y="378110"/>
            <a:ext cx="9467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Lis les coordonnées indiquées.</a:t>
            </a:r>
            <a:br>
              <a:rPr lang="fr-FR" sz="2400" dirty="0"/>
            </a:br>
            <a:r>
              <a:rPr lang="fr-FR" sz="2400" dirty="0"/>
              <a:t>Pour chaque case, colorie le carreau correspondant avec la couleur demandée.</a:t>
            </a:r>
            <a:br>
              <a:rPr lang="fr-FR" sz="2400" dirty="0"/>
            </a:br>
            <a:r>
              <a:rPr lang="fr-FR" sz="2400" dirty="0"/>
              <a:t>En respectant bien les lignes et les colonnes, tu découvriras une forme cachée.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70B9EA-90A8-1D73-00EE-6419BD588698}"/>
              </a:ext>
            </a:extLst>
          </p:cNvPr>
          <p:cNvSpPr txBox="1"/>
          <p:nvPr/>
        </p:nvSpPr>
        <p:spPr>
          <a:xfrm>
            <a:off x="130629" y="2317102"/>
            <a:ext cx="1193074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En violet </a:t>
            </a:r>
            <a:r>
              <a:rPr lang="fr-FR" sz="2400" dirty="0"/>
              <a:t>: (J ; 5)  (J ; 6)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002060"/>
                </a:solidFill>
              </a:rPr>
              <a:t>En bleu foncé </a:t>
            </a:r>
            <a:r>
              <a:rPr lang="fr-FR" sz="2400" dirty="0"/>
              <a:t>: (J ; 4)   (i ; 5)   (i ; 6)   (J ; 7)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00B0F0"/>
                </a:solidFill>
              </a:rPr>
              <a:t>En bleu clair </a:t>
            </a:r>
            <a:r>
              <a:rPr lang="fr-FR" sz="2400" dirty="0"/>
              <a:t>: (J ; 3)   (i ; 4)   (H ; 5)   (H ; 6)   (i ; 7)   (J ; 8)</a:t>
            </a:r>
          </a:p>
          <a:p>
            <a:endParaRPr lang="fr-FR" sz="1200" dirty="0"/>
          </a:p>
          <a:p>
            <a:r>
              <a:rPr lang="fr-FR" sz="2400" dirty="0">
                <a:solidFill>
                  <a:schemeClr val="accent6">
                    <a:lumMod val="50000"/>
                  </a:schemeClr>
                </a:solidFill>
              </a:rPr>
              <a:t>En vert foncé </a:t>
            </a:r>
            <a:r>
              <a:rPr lang="fr-FR" sz="2400" dirty="0"/>
              <a:t>: (J ; 2)   (i ; 3)   (H ; 4)   (G ; 5)   (G ; 6)   (H ; 7)   (i ; 8)   (J ; 9)</a:t>
            </a:r>
          </a:p>
          <a:p>
            <a:endParaRPr lang="fr-FR" sz="1200" dirty="0"/>
          </a:p>
          <a:p>
            <a:r>
              <a:rPr lang="fr-FR" sz="2400" dirty="0">
                <a:solidFill>
                  <a:schemeClr val="accent6"/>
                </a:solidFill>
              </a:rPr>
              <a:t>En vert clair </a:t>
            </a:r>
            <a:r>
              <a:rPr lang="fr-FR" sz="2400" dirty="0"/>
              <a:t>: (J ; 1)   (i ; 2)   (H ; 3)   (G ; 4)   (F ; 5)   (F ; 6)   (G ; 7)    (H ; 8)   (i ; 9)   (J ; 10)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FFC000"/>
                </a:solidFill>
              </a:rPr>
              <a:t>En jaune </a:t>
            </a:r>
            <a:r>
              <a:rPr lang="fr-FR" sz="2400" dirty="0"/>
              <a:t>: (i ; 1)   (H ; 2)   (G ; 3)   (F ; 4)   (E ; 5)   (E ; 6)   (F ; 7)   (G ; 8)   (H ; 9)   (i ; 10)</a:t>
            </a:r>
          </a:p>
          <a:p>
            <a:endParaRPr lang="fr-FR" sz="1200" dirty="0"/>
          </a:p>
          <a:p>
            <a:r>
              <a:rPr lang="fr-FR" sz="2400" dirty="0">
                <a:solidFill>
                  <a:schemeClr val="accent2"/>
                </a:solidFill>
              </a:rPr>
              <a:t>En orange </a:t>
            </a:r>
            <a:r>
              <a:rPr lang="fr-FR" sz="2400" dirty="0"/>
              <a:t>: (H ; 1)   (G ; 2)   (F ; 3)   (E ; 4)   (D ; 5)   (D ; 6)   (E ; 7)   (F ; 8)   (G ; 9)   (H ; 10)</a:t>
            </a:r>
          </a:p>
          <a:p>
            <a:endParaRPr lang="fr-FR" sz="1200" dirty="0"/>
          </a:p>
          <a:p>
            <a:r>
              <a:rPr lang="fr-FR" sz="2400" dirty="0">
                <a:solidFill>
                  <a:srgbClr val="FF0000"/>
                </a:solidFill>
              </a:rPr>
              <a:t>En rouge </a:t>
            </a:r>
            <a:r>
              <a:rPr lang="fr-FR" sz="2400" dirty="0"/>
              <a:t>: (G ; 1)   (F ; 2)   (E ; 3)   (D ; 4)   (C ; 5)   (C ; 6)   (D ; 7)   (E ; 8)   (F ; 9)   (G ; 10)</a:t>
            </a:r>
          </a:p>
        </p:txBody>
      </p:sp>
    </p:spTree>
    <p:extLst>
      <p:ext uri="{BB962C8B-B14F-4D97-AF65-F5344CB8AC3E}">
        <p14:creationId xmlns:p14="http://schemas.microsoft.com/office/powerpoint/2010/main" val="4184810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-1" y="145139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Réalisons ensemble cette figure 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449125"/>
            <a:ext cx="3119717" cy="9224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non graduée</a:t>
            </a:r>
          </a:p>
        </p:txBody>
      </p:sp>
      <p:pic>
        <p:nvPicPr>
          <p:cNvPr id="1026" name="Picture 2" descr="Le pentagramme : signification de l'étoile à 5 branches">
            <a:extLst>
              <a:ext uri="{FF2B5EF4-FFF2-40B4-BE49-F238E27FC236}">
                <a16:creationId xmlns:a16="http://schemas.microsoft.com/office/drawing/2014/main" id="{8788CA93-698F-0B11-51F5-0C5EC61D0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751" y="2159279"/>
            <a:ext cx="4492495" cy="430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802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8351</TotalTime>
  <Words>2705</Words>
  <Application>Microsoft Office PowerPoint</Application>
  <PresentationFormat>Grand écran</PresentationFormat>
  <Paragraphs>219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2" baseType="lpstr">
      <vt:lpstr>Anime Ace 2.0 BB</vt:lpstr>
      <vt:lpstr>Arial</vt:lpstr>
      <vt:lpstr>Calibri</vt:lpstr>
      <vt:lpstr>Calibri Light</vt:lpstr>
      <vt:lpstr>Cursive standard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escoin</dc:creator>
  <cp:lastModifiedBy>Timekeeper Peyton</cp:lastModifiedBy>
  <cp:revision>32</cp:revision>
  <dcterms:created xsi:type="dcterms:W3CDTF">2025-12-14T10:37:10Z</dcterms:created>
  <dcterms:modified xsi:type="dcterms:W3CDTF">2026-03-21T17:41:29Z</dcterms:modified>
</cp:coreProperties>
</file>