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27" r:id="rId8"/>
    <p:sldId id="316" r:id="rId9"/>
    <p:sldId id="326" r:id="rId10"/>
    <p:sldId id="265" r:id="rId11"/>
    <p:sldId id="266" r:id="rId12"/>
    <p:sldId id="324" r:id="rId13"/>
    <p:sldId id="268" r:id="rId14"/>
    <p:sldId id="328" r:id="rId15"/>
    <p:sldId id="329" r:id="rId16"/>
    <p:sldId id="282" r:id="rId17"/>
    <p:sldId id="273" r:id="rId18"/>
    <p:sldId id="278" r:id="rId19"/>
    <p:sldId id="319"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A16E4"/>
    <a:srgbClr val="F92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25/10/2025</a:t>
            </a:fld>
            <a:endParaRPr lang="fr-FR"/>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2E86874-B0B0-4E4A-A4EF-5E50A6DFC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612"/>
            <a:ext cx="12192000" cy="6915225"/>
          </a:xfrm>
          <a:prstGeom prst="rect">
            <a:avLst/>
          </a:prstGeom>
        </p:spPr>
      </p:pic>
      <p:sp>
        <p:nvSpPr>
          <p:cNvPr id="5" name="ZoneTexte 4">
            <a:extLst>
              <a:ext uri="{FF2B5EF4-FFF2-40B4-BE49-F238E27FC236}">
                <a16:creationId xmlns:a16="http://schemas.microsoft.com/office/drawing/2014/main" id="{C3AE7CE9-D3AE-46D0-A099-98B9DC8119ED}"/>
              </a:ext>
            </a:extLst>
          </p:cNvPr>
          <p:cNvSpPr txBox="1"/>
          <p:nvPr/>
        </p:nvSpPr>
        <p:spPr>
          <a:xfrm>
            <a:off x="4600281" y="4766688"/>
            <a:ext cx="3223967" cy="1015663"/>
          </a:xfrm>
          <a:prstGeom prst="rect">
            <a:avLst/>
          </a:prstGeom>
          <a:solidFill>
            <a:schemeClr val="bg1"/>
          </a:solidFill>
          <a:ln w="38100">
            <a:solidFill>
              <a:schemeClr val="tx1">
                <a:lumMod val="85000"/>
                <a:lumOff val="15000"/>
              </a:schemeClr>
            </a:solidFill>
          </a:ln>
          <a:effectLst>
            <a:outerShdw blurRad="50800" dist="38100" dir="2700000" algn="tl" rotWithShape="0">
              <a:prstClr val="black">
                <a:alpha val="40000"/>
              </a:prstClr>
            </a:outerShdw>
          </a:effectLst>
        </p:spPr>
        <p:txBody>
          <a:bodyPr wrap="square" rtlCol="0">
            <a:spAutoFit/>
          </a:bodyPr>
          <a:lstStyle/>
          <a:p>
            <a:pPr algn="ctr"/>
            <a:r>
              <a:rPr lang="fr-FR" sz="6000" dirty="0">
                <a:latin typeface="Patrick Hand" panose="00000500000000000000" pitchFamily="2" charset="0"/>
              </a:rPr>
              <a:t>Arthur</a:t>
            </a:r>
            <a:endParaRPr lang="fr-FR" dirty="0">
              <a:latin typeface="Patrick Hand" panose="00000500000000000000" pitchFamily="2" charset="0"/>
            </a:endParaRPr>
          </a:p>
        </p:txBody>
      </p:sp>
    </p:spTree>
    <p:extLst>
      <p:ext uri="{BB962C8B-B14F-4D97-AF65-F5344CB8AC3E}">
        <p14:creationId xmlns:p14="http://schemas.microsoft.com/office/powerpoint/2010/main" val="3647727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chemeClr val="accent2">
                    <a:lumMod val="50000"/>
                  </a:schemeClr>
                </a:solidFill>
              </a:rPr>
              <a:t>aventureux (</a:t>
            </a:r>
            <a:r>
              <a:rPr lang="fr-FR" sz="4000" dirty="0" err="1">
                <a:solidFill>
                  <a:schemeClr val="accent2">
                    <a:lumMod val="50000"/>
                  </a:schemeClr>
                </a:solidFill>
              </a:rPr>
              <a:t>nc</a:t>
            </a:r>
            <a:r>
              <a:rPr lang="fr-FR" sz="4000" dirty="0">
                <a:solidFill>
                  <a:schemeClr val="accent2">
                    <a:lumMod val="50000"/>
                  </a:schemeClr>
                </a:solidFill>
              </a:rPr>
              <a:t>)</a:t>
            </a:r>
          </a:p>
          <a:p>
            <a:pPr>
              <a:lnSpc>
                <a:spcPct val="150000"/>
              </a:lnSpc>
            </a:pPr>
            <a:r>
              <a:rPr lang="fr-FR" sz="4000" dirty="0">
                <a:solidFill>
                  <a:srgbClr val="0070C0"/>
                </a:solidFill>
              </a:rPr>
              <a:t>un effort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FF33CC"/>
                </a:solidFill>
              </a:rPr>
              <a:t>clairement (adv)</a:t>
            </a:r>
          </a:p>
          <a:p>
            <a:pPr>
              <a:lnSpc>
                <a:spcPct val="150000"/>
              </a:lnSpc>
            </a:pPr>
            <a:r>
              <a:rPr lang="fr-FR" sz="4000" dirty="0">
                <a:solidFill>
                  <a:srgbClr val="0070C0"/>
                </a:solidFill>
              </a:rPr>
              <a:t>la pensée (</a:t>
            </a:r>
            <a:r>
              <a:rPr lang="fr-FR" sz="4000" dirty="0" err="1">
                <a:solidFill>
                  <a:srgbClr val="0070C0"/>
                </a:solidFill>
              </a:rPr>
              <a:t>nc</a:t>
            </a:r>
            <a:r>
              <a:rPr lang="fr-FR" sz="4000" dirty="0">
                <a:solidFill>
                  <a:srgbClr val="0070C0"/>
                </a:solidFill>
              </a:rPr>
              <a:t>)</a:t>
            </a:r>
          </a:p>
          <a:p>
            <a:pPr>
              <a:lnSpc>
                <a:spcPct val="150000"/>
              </a:lnSpc>
            </a:pPr>
            <a:r>
              <a:rPr lang="fr-FR" sz="4000" dirty="0">
                <a:solidFill>
                  <a:schemeClr val="accent2">
                    <a:lumMod val="50000"/>
                  </a:schemeClr>
                </a:solidFill>
              </a:rPr>
              <a:t>sauvage (adj)</a:t>
            </a:r>
            <a:r>
              <a:rPr lang="fr-FR" sz="4000" dirty="0">
                <a:solidFill>
                  <a:srgbClr val="FF0000"/>
                </a:solidFill>
              </a:rPr>
              <a:t> </a:t>
            </a:r>
          </a:p>
          <a:p>
            <a:pPr>
              <a:lnSpc>
                <a:spcPct val="150000"/>
              </a:lnSpc>
            </a:pPr>
            <a:r>
              <a:rPr lang="fr-FR" sz="4000" dirty="0">
                <a:solidFill>
                  <a:srgbClr val="FF0000"/>
                </a:solidFill>
              </a:rPr>
              <a:t>balayer (v1)</a:t>
            </a:r>
            <a:endParaRPr lang="fr-FR" sz="4000" dirty="0"/>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670970" y="1122214"/>
            <a:ext cx="5330757" cy="5536900"/>
          </a:xfrm>
          <a:prstGeom prst="rect">
            <a:avLst/>
          </a:prstGeom>
          <a:noFill/>
        </p:spPr>
        <p:txBody>
          <a:bodyPr wrap="square" rtlCol="0">
            <a:spAutoFit/>
          </a:bodyPr>
          <a:lstStyle/>
          <a:p>
            <a:pPr>
              <a:lnSpc>
                <a:spcPct val="150000"/>
              </a:lnSpc>
            </a:pPr>
            <a:r>
              <a:rPr lang="fr-FR" sz="4000" dirty="0">
                <a:solidFill>
                  <a:schemeClr val="accent2">
                    <a:lumMod val="50000"/>
                  </a:schemeClr>
                </a:solidFill>
              </a:rPr>
              <a:t>insouciant (adj) </a:t>
            </a:r>
          </a:p>
          <a:p>
            <a:pPr>
              <a:lnSpc>
                <a:spcPct val="150000"/>
              </a:lnSpc>
            </a:pPr>
            <a:r>
              <a:rPr lang="fr-FR" sz="4000" dirty="0">
                <a:solidFill>
                  <a:schemeClr val="accent2">
                    <a:lumMod val="50000"/>
                  </a:schemeClr>
                </a:solidFill>
              </a:rPr>
              <a:t>meilleur (adj)</a:t>
            </a:r>
          </a:p>
          <a:p>
            <a:pPr>
              <a:lnSpc>
                <a:spcPct val="150000"/>
              </a:lnSpc>
            </a:pPr>
            <a:r>
              <a:rPr lang="fr-FR" sz="4000" dirty="0">
                <a:solidFill>
                  <a:srgbClr val="0070C0"/>
                </a:solidFill>
              </a:rPr>
              <a:t>un compagnon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0070C0"/>
                </a:solidFill>
              </a:rPr>
              <a:t>un instant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0070C0"/>
                </a:solidFill>
              </a:rPr>
              <a:t>un faucon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0070C0"/>
                </a:solidFill>
              </a:rPr>
              <a:t>un renard (</a:t>
            </a:r>
            <a:r>
              <a:rPr lang="fr-FR" sz="4000" dirty="0" err="1">
                <a:solidFill>
                  <a:srgbClr val="0070C0"/>
                </a:solidFill>
              </a:rPr>
              <a:t>nc</a:t>
            </a:r>
            <a:r>
              <a:rPr lang="fr-FR" sz="4000" dirty="0">
                <a:solidFill>
                  <a:srgbClr val="0070C0"/>
                </a:solidFill>
              </a:rPr>
              <a:t>)</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920252"/>
          </a:xfrm>
          <a:prstGeom prst="rect">
            <a:avLst/>
          </a:prstGeom>
          <a:noFill/>
        </p:spPr>
        <p:txBody>
          <a:bodyPr wrap="square" rtlCol="0">
            <a:spAutoFit/>
          </a:bodyPr>
          <a:lstStyle/>
          <a:p>
            <a:pPr algn="ctr">
              <a:lnSpc>
                <a:spcPct val="150000"/>
              </a:lnSpc>
            </a:pPr>
            <a:r>
              <a:rPr lang="fr-FR" sz="4000" dirty="0"/>
              <a:t>Je revois clairement le château de mon enfance.</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1630837" y="3819280"/>
            <a:ext cx="1338606" cy="14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1150070" y="3819280"/>
            <a:ext cx="480767"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E34B68D-E8BA-41B3-B9FB-7B548D115E28}"/>
              </a:ext>
            </a:extLst>
          </p:cNvPr>
          <p:cNvCxnSpPr>
            <a:cxnSpLocks/>
          </p:cNvCxnSpPr>
          <p:nvPr/>
        </p:nvCxnSpPr>
        <p:spPr>
          <a:xfrm>
            <a:off x="5288437" y="3819280"/>
            <a:ext cx="5665509"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A8F67F3-E5CE-4A90-A3C2-F7DCF5608E1D}"/>
              </a:ext>
            </a:extLst>
          </p:cNvPr>
          <p:cNvSpPr txBox="1"/>
          <p:nvPr/>
        </p:nvSpPr>
        <p:spPr>
          <a:xfrm>
            <a:off x="3941908" y="3877283"/>
            <a:ext cx="865762" cy="369332"/>
          </a:xfrm>
          <a:prstGeom prst="rect">
            <a:avLst/>
          </a:prstGeom>
          <a:noFill/>
        </p:spPr>
        <p:txBody>
          <a:bodyPr wrap="square" rtlCol="0">
            <a:spAutoFit/>
          </a:bodyPr>
          <a:lstStyle/>
          <a:p>
            <a:r>
              <a:rPr lang="fr-FR" dirty="0"/>
              <a:t>CCM</a:t>
            </a:r>
          </a:p>
        </p:txBody>
      </p:sp>
      <p:cxnSp>
        <p:nvCxnSpPr>
          <p:cNvPr id="14" name="Connecteur droit 13">
            <a:extLst>
              <a:ext uri="{FF2B5EF4-FFF2-40B4-BE49-F238E27FC236}">
                <a16:creationId xmlns:a16="http://schemas.microsoft.com/office/drawing/2014/main" id="{EF015D76-B40F-463C-8AE0-149D4A1F7A96}"/>
              </a:ext>
            </a:extLst>
          </p:cNvPr>
          <p:cNvCxnSpPr>
            <a:cxnSpLocks/>
          </p:cNvCxnSpPr>
          <p:nvPr/>
        </p:nvCxnSpPr>
        <p:spPr>
          <a:xfrm>
            <a:off x="2969443" y="3819280"/>
            <a:ext cx="231899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A636659C-4B1A-4603-A409-EFDE09E8B89A}"/>
              </a:ext>
            </a:extLst>
          </p:cNvPr>
          <p:cNvSpPr txBox="1"/>
          <p:nvPr/>
        </p:nvSpPr>
        <p:spPr>
          <a:xfrm>
            <a:off x="7688310" y="3872409"/>
            <a:ext cx="865762" cy="369332"/>
          </a:xfrm>
          <a:prstGeom prst="rect">
            <a:avLst/>
          </a:prstGeom>
          <a:noFill/>
        </p:spPr>
        <p:txBody>
          <a:bodyPr wrap="square" rtlCol="0">
            <a:spAutoFit/>
          </a:bodyPr>
          <a:lstStyle/>
          <a:p>
            <a:r>
              <a:rPr lang="fr-FR" dirty="0"/>
              <a:t>COD</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7"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58993"/>
            <a:ext cx="11887200" cy="2382191"/>
          </a:xfrm>
          <a:prstGeom prst="rect">
            <a:avLst/>
          </a:prstGeom>
          <a:noFill/>
        </p:spPr>
        <p:txBody>
          <a:bodyPr wrap="square" rtlCol="0">
            <a:spAutoFit/>
          </a:bodyPr>
          <a:lstStyle/>
          <a:p>
            <a:pPr algn="ctr">
              <a:lnSpc>
                <a:spcPct val="200000"/>
              </a:lnSpc>
            </a:pPr>
            <a:r>
              <a:rPr lang="fr-FR" sz="4000" dirty="0"/>
              <a:t>Ma mère était ma meilleure amie et mon père mon professeur.</a:t>
            </a:r>
          </a:p>
        </p:txBody>
      </p:sp>
      <p:cxnSp>
        <p:nvCxnSpPr>
          <p:cNvPr id="37" name="Connecteur droit 36">
            <a:extLst>
              <a:ext uri="{FF2B5EF4-FFF2-40B4-BE49-F238E27FC236}">
                <a16:creationId xmlns:a16="http://schemas.microsoft.com/office/drawing/2014/main" id="{00F10DE8-A660-4D08-88C4-761B93EF54FB}"/>
              </a:ext>
            </a:extLst>
          </p:cNvPr>
          <p:cNvCxnSpPr>
            <a:cxnSpLocks/>
          </p:cNvCxnSpPr>
          <p:nvPr/>
        </p:nvCxnSpPr>
        <p:spPr>
          <a:xfrm>
            <a:off x="6504148" y="2981340"/>
            <a:ext cx="102786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E170D65E-CCE9-4C78-B734-68AD01108A68}"/>
              </a:ext>
            </a:extLst>
          </p:cNvPr>
          <p:cNvSpPr txBox="1"/>
          <p:nvPr/>
        </p:nvSpPr>
        <p:spPr>
          <a:xfrm>
            <a:off x="666573" y="3057311"/>
            <a:ext cx="649782" cy="369332"/>
          </a:xfrm>
          <a:prstGeom prst="rect">
            <a:avLst/>
          </a:prstGeom>
          <a:noFill/>
        </p:spPr>
        <p:txBody>
          <a:bodyPr wrap="square" rtlCol="0">
            <a:spAutoFit/>
          </a:bodyPr>
          <a:lstStyle/>
          <a:p>
            <a:pPr algn="ctr"/>
            <a:r>
              <a:rPr lang="fr-FR" dirty="0" err="1"/>
              <a:t>d.p</a:t>
            </a:r>
            <a:endParaRPr lang="fr-FR" dirty="0"/>
          </a:p>
        </p:txBody>
      </p:sp>
      <p:cxnSp>
        <p:nvCxnSpPr>
          <p:cNvPr id="23" name="Connecteur droit 22">
            <a:extLst>
              <a:ext uri="{FF2B5EF4-FFF2-40B4-BE49-F238E27FC236}">
                <a16:creationId xmlns:a16="http://schemas.microsoft.com/office/drawing/2014/main" id="{DB4C6E50-7F2B-41AB-8E7D-39A9F1F80539}"/>
              </a:ext>
            </a:extLst>
          </p:cNvPr>
          <p:cNvCxnSpPr>
            <a:cxnSpLocks/>
          </p:cNvCxnSpPr>
          <p:nvPr/>
        </p:nvCxnSpPr>
        <p:spPr>
          <a:xfrm flipV="1">
            <a:off x="1423477" y="2984818"/>
            <a:ext cx="1065811" cy="373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B5911BB-6D8D-4FB6-87E4-56256ACF7009}"/>
              </a:ext>
            </a:extLst>
          </p:cNvPr>
          <p:cNvCxnSpPr>
            <a:cxnSpLocks/>
          </p:cNvCxnSpPr>
          <p:nvPr/>
        </p:nvCxnSpPr>
        <p:spPr>
          <a:xfrm>
            <a:off x="689849" y="2988548"/>
            <a:ext cx="6110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286F280C-2801-49AD-A00B-30828E053F47}"/>
              </a:ext>
            </a:extLst>
          </p:cNvPr>
          <p:cNvCxnSpPr>
            <a:cxnSpLocks/>
          </p:cNvCxnSpPr>
          <p:nvPr/>
        </p:nvCxnSpPr>
        <p:spPr>
          <a:xfrm>
            <a:off x="4484603" y="2977135"/>
            <a:ext cx="1902616"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43CA8CFC-D4BA-4BC1-932B-08E0A28AF5F9}"/>
              </a:ext>
            </a:extLst>
          </p:cNvPr>
          <p:cNvSpPr txBox="1"/>
          <p:nvPr/>
        </p:nvSpPr>
        <p:spPr>
          <a:xfrm>
            <a:off x="3624782" y="3057311"/>
            <a:ext cx="725304" cy="369332"/>
          </a:xfrm>
          <a:prstGeom prst="rect">
            <a:avLst/>
          </a:prstGeom>
          <a:noFill/>
        </p:spPr>
        <p:txBody>
          <a:bodyPr wrap="square" rtlCol="0">
            <a:spAutoFit/>
          </a:bodyPr>
          <a:lstStyle/>
          <a:p>
            <a:pPr algn="ctr"/>
            <a:r>
              <a:rPr lang="fr-FR" dirty="0" err="1"/>
              <a:t>d.p</a:t>
            </a:r>
            <a:r>
              <a:rPr lang="fr-FR" dirty="0"/>
              <a:t>.</a:t>
            </a:r>
          </a:p>
        </p:txBody>
      </p:sp>
      <p:cxnSp>
        <p:nvCxnSpPr>
          <p:cNvPr id="16" name="Connecteur droit 15">
            <a:extLst>
              <a:ext uri="{FF2B5EF4-FFF2-40B4-BE49-F238E27FC236}">
                <a16:creationId xmlns:a16="http://schemas.microsoft.com/office/drawing/2014/main" id="{083795E6-005F-44C9-9AB8-6ED2F404695C}"/>
              </a:ext>
            </a:extLst>
          </p:cNvPr>
          <p:cNvCxnSpPr>
            <a:cxnSpLocks/>
          </p:cNvCxnSpPr>
          <p:nvPr/>
        </p:nvCxnSpPr>
        <p:spPr>
          <a:xfrm>
            <a:off x="3714496" y="2981340"/>
            <a:ext cx="54587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9DB81340-7BAE-4F9C-96F0-210045BD72D1}"/>
              </a:ext>
            </a:extLst>
          </p:cNvPr>
          <p:cNvSpPr txBox="1"/>
          <p:nvPr/>
        </p:nvSpPr>
        <p:spPr>
          <a:xfrm>
            <a:off x="2704117" y="3069525"/>
            <a:ext cx="725304" cy="369332"/>
          </a:xfrm>
          <a:prstGeom prst="rect">
            <a:avLst/>
          </a:prstGeom>
          <a:noFill/>
        </p:spPr>
        <p:txBody>
          <a:bodyPr wrap="square" rtlCol="0">
            <a:spAutoFit/>
          </a:bodyPr>
          <a:lstStyle/>
          <a:p>
            <a:pPr algn="ctr"/>
            <a:r>
              <a:rPr lang="fr-FR" dirty="0"/>
              <a:t>v</a:t>
            </a:r>
          </a:p>
        </p:txBody>
      </p:sp>
      <p:cxnSp>
        <p:nvCxnSpPr>
          <p:cNvPr id="17" name="Connecteur droit 16">
            <a:extLst>
              <a:ext uri="{FF2B5EF4-FFF2-40B4-BE49-F238E27FC236}">
                <a16:creationId xmlns:a16="http://schemas.microsoft.com/office/drawing/2014/main" id="{BF380769-99DF-4A2F-9131-F65486521261}"/>
              </a:ext>
            </a:extLst>
          </p:cNvPr>
          <p:cNvCxnSpPr>
            <a:cxnSpLocks/>
          </p:cNvCxnSpPr>
          <p:nvPr/>
        </p:nvCxnSpPr>
        <p:spPr>
          <a:xfrm>
            <a:off x="9264424" y="2980624"/>
            <a:ext cx="86902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2073927-60A2-4C21-AF36-2F93872465D9}"/>
              </a:ext>
            </a:extLst>
          </p:cNvPr>
          <p:cNvCxnSpPr>
            <a:cxnSpLocks/>
          </p:cNvCxnSpPr>
          <p:nvPr/>
        </p:nvCxnSpPr>
        <p:spPr>
          <a:xfrm flipV="1">
            <a:off x="2582309" y="2972577"/>
            <a:ext cx="1008846" cy="95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BF243F50-A496-47FB-B62C-CD78ED832BB6}"/>
              </a:ext>
            </a:extLst>
          </p:cNvPr>
          <p:cNvSpPr txBox="1"/>
          <p:nvPr/>
        </p:nvSpPr>
        <p:spPr>
          <a:xfrm>
            <a:off x="7534800" y="3057311"/>
            <a:ext cx="725304" cy="369332"/>
          </a:xfrm>
          <a:prstGeom prst="rect">
            <a:avLst/>
          </a:prstGeom>
          <a:noFill/>
        </p:spPr>
        <p:txBody>
          <a:bodyPr wrap="square" rtlCol="0">
            <a:spAutoFit/>
          </a:bodyPr>
          <a:lstStyle/>
          <a:p>
            <a:pPr algn="ctr"/>
            <a:r>
              <a:rPr lang="fr-FR" dirty="0" err="1"/>
              <a:t>c.c</a:t>
            </a:r>
            <a:r>
              <a:rPr lang="fr-FR" dirty="0"/>
              <a:t>.</a:t>
            </a:r>
          </a:p>
        </p:txBody>
      </p:sp>
      <p:cxnSp>
        <p:nvCxnSpPr>
          <p:cNvPr id="33" name="Connecteur droit 32">
            <a:extLst>
              <a:ext uri="{FF2B5EF4-FFF2-40B4-BE49-F238E27FC236}">
                <a16:creationId xmlns:a16="http://schemas.microsoft.com/office/drawing/2014/main" id="{8D035E60-287F-4AB9-A285-7C956A84E4F3}"/>
              </a:ext>
            </a:extLst>
          </p:cNvPr>
          <p:cNvCxnSpPr>
            <a:cxnSpLocks/>
          </p:cNvCxnSpPr>
          <p:nvPr/>
        </p:nvCxnSpPr>
        <p:spPr>
          <a:xfrm>
            <a:off x="7677493" y="2980624"/>
            <a:ext cx="439918"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8B655C8B-4DB8-4CAB-82BE-8AAF8668D682}"/>
              </a:ext>
            </a:extLst>
          </p:cNvPr>
          <p:cNvCxnSpPr>
            <a:cxnSpLocks/>
          </p:cNvCxnSpPr>
          <p:nvPr/>
        </p:nvCxnSpPr>
        <p:spPr>
          <a:xfrm>
            <a:off x="4888974" y="4215604"/>
            <a:ext cx="212910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F2544790-F72A-442E-8AD8-453A4AF03941}"/>
              </a:ext>
            </a:extLst>
          </p:cNvPr>
          <p:cNvCxnSpPr>
            <a:cxnSpLocks/>
          </p:cNvCxnSpPr>
          <p:nvPr/>
        </p:nvCxnSpPr>
        <p:spPr>
          <a:xfrm>
            <a:off x="10340772" y="2981340"/>
            <a:ext cx="97139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7362716C-D36F-4F4D-A458-73563280FD3C}"/>
              </a:ext>
            </a:extLst>
          </p:cNvPr>
          <p:cNvCxnSpPr>
            <a:cxnSpLocks/>
          </p:cNvCxnSpPr>
          <p:nvPr/>
        </p:nvCxnSpPr>
        <p:spPr>
          <a:xfrm flipV="1">
            <a:off x="8208389" y="2981340"/>
            <a:ext cx="860197" cy="7208"/>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2CE33E81-1BB2-455F-A3FE-EE68717E63AE}"/>
              </a:ext>
            </a:extLst>
          </p:cNvPr>
          <p:cNvSpPr txBox="1"/>
          <p:nvPr/>
        </p:nvSpPr>
        <p:spPr>
          <a:xfrm>
            <a:off x="10463816" y="3040837"/>
            <a:ext cx="725304" cy="369332"/>
          </a:xfrm>
          <a:prstGeom prst="rect">
            <a:avLst/>
          </a:prstGeom>
          <a:noFill/>
        </p:spPr>
        <p:txBody>
          <a:bodyPr wrap="square" rtlCol="0">
            <a:spAutoFit/>
          </a:bodyPr>
          <a:lstStyle/>
          <a:p>
            <a:pPr algn="ctr"/>
            <a:r>
              <a:rPr lang="fr-FR" dirty="0" err="1"/>
              <a:t>d.p</a:t>
            </a:r>
            <a:r>
              <a:rPr lang="fr-FR" dirty="0"/>
              <a:t>.</a:t>
            </a:r>
          </a:p>
        </p:txBody>
      </p:sp>
      <p:sp>
        <p:nvSpPr>
          <p:cNvPr id="46" name="ZoneTexte 45">
            <a:extLst>
              <a:ext uri="{FF2B5EF4-FFF2-40B4-BE49-F238E27FC236}">
                <a16:creationId xmlns:a16="http://schemas.microsoft.com/office/drawing/2014/main" id="{DD8131EB-FE70-4437-AC7D-90D37C89B703}"/>
              </a:ext>
            </a:extLst>
          </p:cNvPr>
          <p:cNvSpPr txBox="1"/>
          <p:nvPr/>
        </p:nvSpPr>
        <p:spPr>
          <a:xfrm>
            <a:off x="8343282" y="3057311"/>
            <a:ext cx="725304" cy="369332"/>
          </a:xfrm>
          <a:prstGeom prst="rect">
            <a:avLst/>
          </a:prstGeom>
          <a:noFill/>
        </p:spPr>
        <p:txBody>
          <a:bodyPr wrap="square" rtlCol="0">
            <a:spAutoFit/>
          </a:bodyPr>
          <a:lstStyle/>
          <a:p>
            <a:pPr algn="ctr"/>
            <a:r>
              <a:rPr lang="fr-FR" dirty="0" err="1"/>
              <a:t>d.p</a:t>
            </a:r>
            <a:r>
              <a:rPr lang="fr-FR" dirty="0"/>
              <a:t>.</a:t>
            </a:r>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36" grpId="0"/>
      <p:bldP spid="38" grpId="0"/>
      <p:bldP spid="27" grpId="0"/>
      <p:bldP spid="45"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002060"/>
                </a:solidFill>
              </a:rPr>
              <a:t>apprendre</a:t>
            </a:r>
            <a:r>
              <a:rPr lang="fr-FR" dirty="0"/>
              <a:t> » au passé composé.</a:t>
            </a:r>
          </a:p>
        </p:txBody>
      </p:sp>
      <p:sp>
        <p:nvSpPr>
          <p:cNvPr id="3" name="ZoneTexte 2">
            <a:extLst>
              <a:ext uri="{FF2B5EF4-FFF2-40B4-BE49-F238E27FC236}">
                <a16:creationId xmlns:a16="http://schemas.microsoft.com/office/drawing/2014/main" id="{364D8C4C-FC12-4850-AD8A-C4648CB7F2DC}"/>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a:t>
            </a:r>
            <a:r>
              <a:rPr lang="fr-FR" sz="4800" dirty="0">
                <a:solidFill>
                  <a:srgbClr val="FF0000"/>
                </a:solidFill>
                <a:latin typeface="Arial" panose="020B0604020202020204" pitchFamily="34" charset="0"/>
                <a:cs typeface="Arial" panose="020B0604020202020204" pitchFamily="34" charset="0"/>
              </a:rPr>
              <a:t>ai</a:t>
            </a:r>
            <a:r>
              <a:rPr lang="fr-FR" sz="4800" dirty="0">
                <a:latin typeface="Arial" panose="020B0604020202020204" pitchFamily="34" charset="0"/>
                <a:cs typeface="Arial" panose="020B0604020202020204" pitchFamily="34" charset="0"/>
              </a:rPr>
              <a:t> appris</a:t>
            </a:r>
          </a:p>
          <a:p>
            <a:pPr>
              <a:lnSpc>
                <a:spcPct val="150000"/>
              </a:lnSpc>
            </a:pPr>
            <a:r>
              <a:rPr lang="fr-FR" sz="4800" dirty="0">
                <a:latin typeface="Arial" panose="020B0604020202020204" pitchFamily="34" charset="0"/>
                <a:cs typeface="Arial" panose="020B0604020202020204" pitchFamily="34" charset="0"/>
              </a:rPr>
              <a:t>Tu </a:t>
            </a:r>
            <a:r>
              <a:rPr lang="fr-FR" sz="4800" dirty="0">
                <a:solidFill>
                  <a:srgbClr val="FF0000"/>
                </a:solidFill>
                <a:latin typeface="Arial" panose="020B0604020202020204" pitchFamily="34" charset="0"/>
                <a:cs typeface="Arial" panose="020B0604020202020204" pitchFamily="34" charset="0"/>
              </a:rPr>
              <a:t>as</a:t>
            </a:r>
            <a:r>
              <a:rPr lang="fr-FR" sz="4800" dirty="0">
                <a:latin typeface="Arial" panose="020B0604020202020204" pitchFamily="34" charset="0"/>
                <a:cs typeface="Arial" panose="020B0604020202020204" pitchFamily="34" charset="0"/>
              </a:rPr>
              <a:t> appris</a:t>
            </a:r>
          </a:p>
          <a:p>
            <a:pPr>
              <a:lnSpc>
                <a:spcPct val="150000"/>
              </a:lnSpc>
            </a:pPr>
            <a:r>
              <a:rPr lang="fr-FR" sz="4800" dirty="0">
                <a:latin typeface="Arial" panose="020B0604020202020204" pitchFamily="34" charset="0"/>
                <a:cs typeface="Arial" panose="020B0604020202020204" pitchFamily="34" charset="0"/>
              </a:rPr>
              <a:t>Il </a:t>
            </a:r>
            <a:r>
              <a:rPr lang="fr-FR" sz="4800" dirty="0">
                <a:solidFill>
                  <a:srgbClr val="FF0000"/>
                </a:solidFill>
                <a:latin typeface="Arial" panose="020B0604020202020204" pitchFamily="34" charset="0"/>
                <a:cs typeface="Arial" panose="020B0604020202020204" pitchFamily="34" charset="0"/>
              </a:rPr>
              <a:t>a</a:t>
            </a:r>
            <a:r>
              <a:rPr lang="fr-FR" sz="4800" dirty="0">
                <a:latin typeface="Arial" panose="020B0604020202020204" pitchFamily="34" charset="0"/>
                <a:cs typeface="Arial" panose="020B0604020202020204" pitchFamily="34" charset="0"/>
              </a:rPr>
              <a:t> appris</a:t>
            </a:r>
          </a:p>
          <a:p>
            <a:pPr>
              <a:lnSpc>
                <a:spcPct val="150000"/>
              </a:lnSpc>
            </a:pPr>
            <a:r>
              <a:rPr lang="fr-FR" sz="4800" dirty="0">
                <a:latin typeface="Arial" panose="020B0604020202020204" pitchFamily="34" charset="0"/>
                <a:cs typeface="Arial" panose="020B0604020202020204" pitchFamily="34" charset="0"/>
              </a:rPr>
              <a:t>Elle </a:t>
            </a:r>
            <a:r>
              <a:rPr lang="fr-FR" sz="4800" dirty="0">
                <a:solidFill>
                  <a:srgbClr val="FF0000"/>
                </a:solidFill>
                <a:latin typeface="Arial" panose="020B0604020202020204" pitchFamily="34" charset="0"/>
                <a:cs typeface="Arial" panose="020B0604020202020204" pitchFamily="34" charset="0"/>
              </a:rPr>
              <a:t>a</a:t>
            </a:r>
            <a:r>
              <a:rPr lang="fr-FR" sz="4800" dirty="0">
                <a:latin typeface="Arial" panose="020B0604020202020204" pitchFamily="34" charset="0"/>
                <a:cs typeface="Arial" panose="020B0604020202020204" pitchFamily="34" charset="0"/>
              </a:rPr>
              <a:t> appris</a:t>
            </a:r>
          </a:p>
        </p:txBody>
      </p:sp>
      <p:sp>
        <p:nvSpPr>
          <p:cNvPr id="7" name="ZoneTexte 6">
            <a:extLst>
              <a:ext uri="{FF2B5EF4-FFF2-40B4-BE49-F238E27FC236}">
                <a16:creationId xmlns:a16="http://schemas.microsoft.com/office/drawing/2014/main" id="{A7830CCE-7353-4005-BAE6-12E88467EA24}"/>
              </a:ext>
            </a:extLst>
          </p:cNvPr>
          <p:cNvSpPr txBox="1"/>
          <p:nvPr/>
        </p:nvSpPr>
        <p:spPr>
          <a:xfrm>
            <a:off x="5448693" y="1489434"/>
            <a:ext cx="5365423"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Nous </a:t>
            </a:r>
            <a:r>
              <a:rPr lang="fr-FR" sz="4800" dirty="0">
                <a:solidFill>
                  <a:srgbClr val="FF0000"/>
                </a:solidFill>
                <a:latin typeface="Arial" panose="020B0604020202020204" pitchFamily="34" charset="0"/>
                <a:cs typeface="Arial" panose="020B0604020202020204" pitchFamily="34" charset="0"/>
              </a:rPr>
              <a:t>avons</a:t>
            </a:r>
            <a:r>
              <a:rPr lang="fr-FR" sz="4800" dirty="0">
                <a:latin typeface="Arial" panose="020B0604020202020204" pitchFamily="34" charset="0"/>
                <a:cs typeface="Arial" panose="020B0604020202020204" pitchFamily="34" charset="0"/>
              </a:rPr>
              <a:t> appris</a:t>
            </a:r>
          </a:p>
          <a:p>
            <a:pPr>
              <a:lnSpc>
                <a:spcPct val="150000"/>
              </a:lnSpc>
            </a:pPr>
            <a:r>
              <a:rPr lang="fr-FR" sz="4800" dirty="0">
                <a:latin typeface="Arial" panose="020B0604020202020204" pitchFamily="34" charset="0"/>
                <a:cs typeface="Arial" panose="020B0604020202020204" pitchFamily="34" charset="0"/>
              </a:rPr>
              <a:t>Vous </a:t>
            </a:r>
            <a:r>
              <a:rPr lang="fr-FR" sz="4800" dirty="0">
                <a:solidFill>
                  <a:srgbClr val="FF0000"/>
                </a:solidFill>
                <a:latin typeface="Arial" panose="020B0604020202020204" pitchFamily="34" charset="0"/>
                <a:cs typeface="Arial" panose="020B0604020202020204" pitchFamily="34" charset="0"/>
              </a:rPr>
              <a:t>avez</a:t>
            </a:r>
            <a:r>
              <a:rPr lang="fr-FR" sz="4800" dirty="0">
                <a:latin typeface="Arial" panose="020B0604020202020204" pitchFamily="34" charset="0"/>
                <a:cs typeface="Arial" panose="020B0604020202020204" pitchFamily="34" charset="0"/>
              </a:rPr>
              <a:t> appris</a:t>
            </a:r>
          </a:p>
          <a:p>
            <a:pPr>
              <a:lnSpc>
                <a:spcPct val="150000"/>
              </a:lnSpc>
            </a:pPr>
            <a:r>
              <a:rPr lang="fr-FR" sz="4800" dirty="0">
                <a:latin typeface="Arial" panose="020B0604020202020204" pitchFamily="34" charset="0"/>
                <a:cs typeface="Arial" panose="020B0604020202020204" pitchFamily="34" charset="0"/>
              </a:rPr>
              <a:t>Ils </a:t>
            </a:r>
            <a:r>
              <a:rPr lang="fr-FR" sz="4800" dirty="0">
                <a:solidFill>
                  <a:srgbClr val="FF0000"/>
                </a:solidFill>
                <a:latin typeface="Arial" panose="020B0604020202020204" pitchFamily="34" charset="0"/>
                <a:cs typeface="Arial" panose="020B0604020202020204" pitchFamily="34" charset="0"/>
              </a:rPr>
              <a:t>ont</a:t>
            </a:r>
            <a:r>
              <a:rPr lang="fr-FR" sz="4800" dirty="0">
                <a:latin typeface="Arial" panose="020B0604020202020204" pitchFamily="34" charset="0"/>
                <a:cs typeface="Arial" panose="020B0604020202020204" pitchFamily="34" charset="0"/>
              </a:rPr>
              <a:t> appris</a:t>
            </a:r>
          </a:p>
          <a:p>
            <a:pPr>
              <a:lnSpc>
                <a:spcPct val="150000"/>
              </a:lnSpc>
            </a:pPr>
            <a:r>
              <a:rPr lang="fr-FR" sz="4800" dirty="0">
                <a:latin typeface="Arial" panose="020B0604020202020204" pitchFamily="34" charset="0"/>
                <a:cs typeface="Arial" panose="020B0604020202020204" pitchFamily="34" charset="0"/>
              </a:rPr>
              <a:t>Elles </a:t>
            </a:r>
            <a:r>
              <a:rPr lang="fr-FR" sz="4800" dirty="0">
                <a:solidFill>
                  <a:srgbClr val="FF0000"/>
                </a:solidFill>
                <a:latin typeface="Arial" panose="020B0604020202020204" pitchFamily="34" charset="0"/>
                <a:cs typeface="Arial" panose="020B0604020202020204" pitchFamily="34" charset="0"/>
              </a:rPr>
              <a:t>ont</a:t>
            </a:r>
            <a:r>
              <a:rPr lang="fr-FR" sz="4800" dirty="0">
                <a:latin typeface="Arial" panose="020B0604020202020204" pitchFamily="34" charset="0"/>
                <a:cs typeface="Arial" panose="020B0604020202020204" pitchFamily="34" charset="0"/>
              </a:rPr>
              <a:t> appris</a:t>
            </a: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1799651" cy="5402826"/>
          </a:xfrm>
          <a:prstGeom prst="rect">
            <a:avLst/>
          </a:prstGeom>
          <a:noFill/>
        </p:spPr>
        <p:txBody>
          <a:bodyPr wrap="square" rtlCol="0">
            <a:spAutoFit/>
          </a:bodyPr>
          <a:lstStyle/>
          <a:p>
            <a:pPr>
              <a:lnSpc>
                <a:spcPts val="6000"/>
              </a:lnSpc>
            </a:pPr>
            <a:r>
              <a:rPr lang="fr-FR" sz="4000" dirty="0">
                <a:latin typeface="Arial" panose="020B0604020202020204" pitchFamily="34" charset="0"/>
                <a:cs typeface="Arial" panose="020B0604020202020204" pitchFamily="34" charset="0"/>
              </a:rPr>
              <a:t>Le roi Arthur organise un grand festin au château de Camelot et invite tous ses chevaliers de la table ronde. Pour l’occasion, il demande à Merlin, d’acheter des provisions spéciales et lui confie une bourse de 100 pièces d’or. </a:t>
            </a:r>
            <a:endParaRPr lang="fr-FR" sz="4000" u="sng" dirty="0">
              <a:latin typeface="Arial" panose="020B0604020202020204" pitchFamily="34" charset="0"/>
              <a:cs typeface="Arial" panose="020B0604020202020204" pitchFamily="34" charset="0"/>
            </a:endParaRPr>
          </a:p>
          <a:p>
            <a:pPr>
              <a:lnSpc>
                <a:spcPts val="6000"/>
              </a:lnSpc>
            </a:pPr>
            <a:r>
              <a:rPr lang="fr-FR" sz="4000" u="sng" dirty="0">
                <a:latin typeface="Arial" panose="020B0604020202020204" pitchFamily="34" charset="0"/>
                <a:cs typeface="Arial" panose="020B0604020202020204" pitchFamily="34" charset="0"/>
              </a:rPr>
              <a:t>Après avoir fait les achats, combien de pièces d’or Merlin doit-il rendre au roi Arthur</a:t>
            </a:r>
            <a:r>
              <a:rPr lang="fr-FR" sz="4000" dirty="0">
                <a:latin typeface="Arial" panose="020B0604020202020204" pitchFamily="34" charset="0"/>
                <a:cs typeface="Arial" panose="020B0604020202020204" pitchFamily="34" charset="0"/>
              </a:rPr>
              <a:t> ? </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pic>
        <p:nvPicPr>
          <p:cNvPr id="4" name="Image 3">
            <a:extLst>
              <a:ext uri="{FF2B5EF4-FFF2-40B4-BE49-F238E27FC236}">
                <a16:creationId xmlns:a16="http://schemas.microsoft.com/office/drawing/2014/main" id="{5E0D5816-F816-4AD7-91C9-5BD1BC72A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2056" y="68094"/>
            <a:ext cx="5445190" cy="7204685"/>
          </a:xfrm>
          <a:prstGeom prst="rect">
            <a:avLst/>
          </a:prstGeom>
        </p:spPr>
      </p:pic>
      <p:sp>
        <p:nvSpPr>
          <p:cNvPr id="5" name="ZoneTexte 4">
            <a:extLst>
              <a:ext uri="{FF2B5EF4-FFF2-40B4-BE49-F238E27FC236}">
                <a16:creationId xmlns:a16="http://schemas.microsoft.com/office/drawing/2014/main" id="{0FCF518B-A333-4B8A-B66F-95D73FFE2313}"/>
              </a:ext>
            </a:extLst>
          </p:cNvPr>
          <p:cNvSpPr txBox="1"/>
          <p:nvPr/>
        </p:nvSpPr>
        <p:spPr>
          <a:xfrm>
            <a:off x="4326902" y="2146942"/>
            <a:ext cx="3497345" cy="3046988"/>
          </a:xfrm>
          <a:prstGeom prst="rect">
            <a:avLst/>
          </a:prstGeom>
          <a:noFill/>
        </p:spPr>
        <p:txBody>
          <a:bodyPr wrap="square" rtlCol="0">
            <a:spAutoFit/>
          </a:bodyPr>
          <a:lstStyle/>
          <a:p>
            <a:r>
              <a:rPr lang="fr-FR" sz="3200" dirty="0">
                <a:latin typeface="Caveat" pitchFamily="2" charset="0"/>
              </a:rPr>
              <a:t>10 miches de pain </a:t>
            </a:r>
          </a:p>
          <a:p>
            <a:r>
              <a:rPr lang="fr-FR" sz="3200" dirty="0">
                <a:latin typeface="Caveat" pitchFamily="2" charset="0"/>
              </a:rPr>
              <a:t>(2 pièces d’or chacune)</a:t>
            </a:r>
          </a:p>
          <a:p>
            <a:r>
              <a:rPr lang="fr-FR" sz="3200" dirty="0">
                <a:latin typeface="Caveat" pitchFamily="2" charset="0"/>
              </a:rPr>
              <a:t>5 jarres de vin (5 pièces chacune)</a:t>
            </a:r>
          </a:p>
          <a:p>
            <a:r>
              <a:rPr lang="fr-FR" sz="3200" dirty="0">
                <a:latin typeface="Caveat" pitchFamily="2" charset="0"/>
              </a:rPr>
              <a:t>3 fromages (7 pièces d’or chacun)</a:t>
            </a:r>
          </a:p>
        </p:txBody>
      </p:sp>
    </p:spTree>
    <p:extLst>
      <p:ext uri="{BB962C8B-B14F-4D97-AF65-F5344CB8AC3E}">
        <p14:creationId xmlns:p14="http://schemas.microsoft.com/office/powerpoint/2010/main" val="181379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1666831B-D31A-4896-BCDD-EE7A81F2EBED}"/>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9936273-5CC1-4C5F-BC59-5F175E35A6C1}"/>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969BC81B-97E7-4716-94C6-BB95F3EEE37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55203FE2-8E62-4F3A-9057-BFF348E2C9A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3DB52F9-A4D0-4F24-A1BD-C964BC1152C3}"/>
              </a:ext>
            </a:extLst>
          </p:cNvPr>
          <p:cNvSpPr txBox="1"/>
          <p:nvPr/>
        </p:nvSpPr>
        <p:spPr>
          <a:xfrm>
            <a:off x="0" y="1924870"/>
            <a:ext cx="7972383"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cherche la somme dépensée par Merlin :</a:t>
            </a:r>
          </a:p>
        </p:txBody>
      </p:sp>
      <p:sp>
        <p:nvSpPr>
          <p:cNvPr id="11" name="ZoneTexte 10">
            <a:extLst>
              <a:ext uri="{FF2B5EF4-FFF2-40B4-BE49-F238E27FC236}">
                <a16:creationId xmlns:a16="http://schemas.microsoft.com/office/drawing/2014/main" id="{E3C95181-A793-4D17-AA5A-6851920AA729}"/>
              </a:ext>
            </a:extLst>
          </p:cNvPr>
          <p:cNvSpPr txBox="1"/>
          <p:nvPr/>
        </p:nvSpPr>
        <p:spPr>
          <a:xfrm>
            <a:off x="-4863" y="3177944"/>
            <a:ext cx="7902998"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2x10 + 5x5 + 3x7 = 66</a:t>
            </a:r>
          </a:p>
        </p:txBody>
      </p:sp>
      <p:sp>
        <p:nvSpPr>
          <p:cNvPr id="12" name="ZoneTexte 11">
            <a:extLst>
              <a:ext uri="{FF2B5EF4-FFF2-40B4-BE49-F238E27FC236}">
                <a16:creationId xmlns:a16="http://schemas.microsoft.com/office/drawing/2014/main" id="{D67B86E5-E943-467E-85AB-102BB0B95AF3}"/>
              </a:ext>
            </a:extLst>
          </p:cNvPr>
          <p:cNvSpPr txBox="1"/>
          <p:nvPr/>
        </p:nvSpPr>
        <p:spPr>
          <a:xfrm>
            <a:off x="7938731" y="1684996"/>
            <a:ext cx="4132068" cy="901593"/>
          </a:xfrm>
          <a:prstGeom prst="rect">
            <a:avLst/>
          </a:prstGeom>
          <a:noFill/>
        </p:spPr>
        <p:txBody>
          <a:bodyPr wrap="square" rtlCol="0">
            <a:spAutoFit/>
          </a:bodyPr>
          <a:lstStyle/>
          <a:p>
            <a:pPr>
              <a:lnSpc>
                <a:spcPct val="150000"/>
              </a:lnSpc>
            </a:pPr>
            <a:r>
              <a:rPr lang="fr-FR" sz="4000" dirty="0">
                <a:latin typeface="Arial" panose="020B0604020202020204" pitchFamily="34" charset="0"/>
                <a:cs typeface="Arial" panose="020B0604020202020204" pitchFamily="34" charset="0"/>
              </a:rPr>
              <a:t>1. 66 pièces d’or</a:t>
            </a:r>
          </a:p>
        </p:txBody>
      </p:sp>
      <p:sp>
        <p:nvSpPr>
          <p:cNvPr id="13" name="ZoneTexte 12">
            <a:extLst>
              <a:ext uri="{FF2B5EF4-FFF2-40B4-BE49-F238E27FC236}">
                <a16:creationId xmlns:a16="http://schemas.microsoft.com/office/drawing/2014/main" id="{3B90060A-7781-4ED8-9D95-A6E941231EF7}"/>
              </a:ext>
            </a:extLst>
          </p:cNvPr>
          <p:cNvSpPr txBox="1"/>
          <p:nvPr/>
        </p:nvSpPr>
        <p:spPr>
          <a:xfrm>
            <a:off x="-34191" y="3826221"/>
            <a:ext cx="7932326"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cherche la somme restante :</a:t>
            </a:r>
          </a:p>
        </p:txBody>
      </p:sp>
      <p:sp>
        <p:nvSpPr>
          <p:cNvPr id="14" name="ZoneTexte 13">
            <a:extLst>
              <a:ext uri="{FF2B5EF4-FFF2-40B4-BE49-F238E27FC236}">
                <a16:creationId xmlns:a16="http://schemas.microsoft.com/office/drawing/2014/main" id="{DD731975-1607-4028-BBB3-6E702BF18EB9}"/>
              </a:ext>
            </a:extLst>
          </p:cNvPr>
          <p:cNvSpPr txBox="1"/>
          <p:nvPr/>
        </p:nvSpPr>
        <p:spPr>
          <a:xfrm>
            <a:off x="0" y="4463742"/>
            <a:ext cx="7611883"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100 – 66 = 34</a:t>
            </a:r>
          </a:p>
        </p:txBody>
      </p:sp>
      <p:sp>
        <p:nvSpPr>
          <p:cNvPr id="15" name="ZoneTexte 14">
            <a:extLst>
              <a:ext uri="{FF2B5EF4-FFF2-40B4-BE49-F238E27FC236}">
                <a16:creationId xmlns:a16="http://schemas.microsoft.com/office/drawing/2014/main" id="{BB90B67E-DD6F-49D0-9ED4-6356C015824C}"/>
              </a:ext>
            </a:extLst>
          </p:cNvPr>
          <p:cNvSpPr txBox="1"/>
          <p:nvPr/>
        </p:nvSpPr>
        <p:spPr>
          <a:xfrm>
            <a:off x="7972383" y="3844000"/>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34 pièces d’or</a:t>
            </a:r>
          </a:p>
        </p:txBody>
      </p:sp>
      <p:sp>
        <p:nvSpPr>
          <p:cNvPr id="17" name="Légende : encadrée à une bordure 16">
            <a:extLst>
              <a:ext uri="{FF2B5EF4-FFF2-40B4-BE49-F238E27FC236}">
                <a16:creationId xmlns:a16="http://schemas.microsoft.com/office/drawing/2014/main" id="{3CC99ADD-E71E-4D4A-BB23-30A9297775F3}"/>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30EEBAD5-9397-457B-97DB-8BCE187800F1}"/>
              </a:ext>
            </a:extLst>
          </p:cNvPr>
          <p:cNvSpPr txBox="1"/>
          <p:nvPr/>
        </p:nvSpPr>
        <p:spPr>
          <a:xfrm>
            <a:off x="0" y="563478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Merlin doit rendre 34 pièces d’or au roi Arthur.</a:t>
            </a:r>
          </a:p>
        </p:txBody>
      </p:sp>
    </p:spTree>
    <p:extLst>
      <p:ext uri="{BB962C8B-B14F-4D97-AF65-F5344CB8AC3E}">
        <p14:creationId xmlns:p14="http://schemas.microsoft.com/office/powerpoint/2010/main" val="29896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chemeClr val="accent2">
                    <a:lumMod val="50000"/>
                  </a:schemeClr>
                </a:solidFill>
              </a:rPr>
              <a:t>aventureux (</a:t>
            </a:r>
            <a:r>
              <a:rPr lang="fr-FR" sz="4000" dirty="0" err="1">
                <a:solidFill>
                  <a:schemeClr val="accent2">
                    <a:lumMod val="50000"/>
                  </a:schemeClr>
                </a:solidFill>
              </a:rPr>
              <a:t>nc</a:t>
            </a:r>
            <a:r>
              <a:rPr lang="fr-FR" sz="4000" dirty="0">
                <a:solidFill>
                  <a:schemeClr val="accent2">
                    <a:lumMod val="50000"/>
                  </a:schemeClr>
                </a:solidFill>
              </a:rPr>
              <a:t>)</a:t>
            </a:r>
          </a:p>
          <a:p>
            <a:pPr>
              <a:lnSpc>
                <a:spcPct val="150000"/>
              </a:lnSpc>
            </a:pPr>
            <a:r>
              <a:rPr lang="fr-FR" sz="4000" dirty="0">
                <a:solidFill>
                  <a:srgbClr val="0070C0"/>
                </a:solidFill>
              </a:rPr>
              <a:t>un effort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FF33CC"/>
                </a:solidFill>
              </a:rPr>
              <a:t>clairement (adv)</a:t>
            </a:r>
          </a:p>
          <a:p>
            <a:pPr>
              <a:lnSpc>
                <a:spcPct val="150000"/>
              </a:lnSpc>
            </a:pPr>
            <a:r>
              <a:rPr lang="fr-FR" sz="4000" dirty="0">
                <a:solidFill>
                  <a:srgbClr val="0070C0"/>
                </a:solidFill>
              </a:rPr>
              <a:t>la pensée (</a:t>
            </a:r>
            <a:r>
              <a:rPr lang="fr-FR" sz="4000" dirty="0" err="1">
                <a:solidFill>
                  <a:srgbClr val="0070C0"/>
                </a:solidFill>
              </a:rPr>
              <a:t>nc</a:t>
            </a:r>
            <a:r>
              <a:rPr lang="fr-FR" sz="4000" dirty="0">
                <a:solidFill>
                  <a:srgbClr val="0070C0"/>
                </a:solidFill>
              </a:rPr>
              <a:t>)</a:t>
            </a:r>
          </a:p>
          <a:p>
            <a:pPr>
              <a:lnSpc>
                <a:spcPct val="150000"/>
              </a:lnSpc>
            </a:pPr>
            <a:r>
              <a:rPr lang="fr-FR" sz="4000" dirty="0">
                <a:solidFill>
                  <a:schemeClr val="accent2">
                    <a:lumMod val="50000"/>
                  </a:schemeClr>
                </a:solidFill>
              </a:rPr>
              <a:t>sauvage (adj)</a:t>
            </a:r>
            <a:r>
              <a:rPr lang="fr-FR" sz="4000" dirty="0">
                <a:solidFill>
                  <a:srgbClr val="FF0000"/>
                </a:solidFill>
              </a:rPr>
              <a:t> </a:t>
            </a:r>
          </a:p>
          <a:p>
            <a:pPr>
              <a:lnSpc>
                <a:spcPct val="150000"/>
              </a:lnSpc>
            </a:pPr>
            <a:r>
              <a:rPr lang="fr-FR" sz="4000" dirty="0">
                <a:solidFill>
                  <a:srgbClr val="FF0000"/>
                </a:solidFill>
              </a:rPr>
              <a:t>balayer (v1)</a:t>
            </a:r>
            <a:endParaRPr lang="fr-FR" sz="4000" dirty="0"/>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670970" y="1122214"/>
            <a:ext cx="5330757" cy="5536900"/>
          </a:xfrm>
          <a:prstGeom prst="rect">
            <a:avLst/>
          </a:prstGeom>
          <a:noFill/>
        </p:spPr>
        <p:txBody>
          <a:bodyPr wrap="square" rtlCol="0">
            <a:spAutoFit/>
          </a:bodyPr>
          <a:lstStyle/>
          <a:p>
            <a:pPr>
              <a:lnSpc>
                <a:spcPct val="150000"/>
              </a:lnSpc>
            </a:pPr>
            <a:r>
              <a:rPr lang="fr-FR" sz="4000" dirty="0">
                <a:solidFill>
                  <a:schemeClr val="accent2">
                    <a:lumMod val="50000"/>
                  </a:schemeClr>
                </a:solidFill>
              </a:rPr>
              <a:t>insouciant (adj) </a:t>
            </a:r>
          </a:p>
          <a:p>
            <a:pPr>
              <a:lnSpc>
                <a:spcPct val="150000"/>
              </a:lnSpc>
            </a:pPr>
            <a:r>
              <a:rPr lang="fr-FR" sz="4000" dirty="0">
                <a:solidFill>
                  <a:schemeClr val="accent2">
                    <a:lumMod val="50000"/>
                  </a:schemeClr>
                </a:solidFill>
              </a:rPr>
              <a:t>meilleur (adj)</a:t>
            </a:r>
          </a:p>
          <a:p>
            <a:pPr>
              <a:lnSpc>
                <a:spcPct val="150000"/>
              </a:lnSpc>
            </a:pPr>
            <a:r>
              <a:rPr lang="fr-FR" sz="4000" dirty="0">
                <a:solidFill>
                  <a:srgbClr val="0070C0"/>
                </a:solidFill>
              </a:rPr>
              <a:t>un compagnon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0070C0"/>
                </a:solidFill>
              </a:rPr>
              <a:t>un instant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0070C0"/>
                </a:solidFill>
              </a:rPr>
              <a:t>un faucon (</a:t>
            </a:r>
            <a:r>
              <a:rPr lang="fr-FR" sz="4000" dirty="0" err="1">
                <a:solidFill>
                  <a:srgbClr val="0070C0"/>
                </a:solidFill>
              </a:rPr>
              <a:t>nc</a:t>
            </a:r>
            <a:r>
              <a:rPr lang="fr-FR" sz="4000" dirty="0">
                <a:solidFill>
                  <a:srgbClr val="0070C0"/>
                </a:solidFill>
              </a:rPr>
              <a:t>)</a:t>
            </a:r>
          </a:p>
          <a:p>
            <a:pPr>
              <a:lnSpc>
                <a:spcPct val="150000"/>
              </a:lnSpc>
            </a:pPr>
            <a:r>
              <a:rPr lang="fr-FR" sz="4000" dirty="0">
                <a:solidFill>
                  <a:srgbClr val="0070C0"/>
                </a:solidFill>
              </a:rPr>
              <a:t>un renard (</a:t>
            </a:r>
            <a:r>
              <a:rPr lang="fr-FR" sz="4000" dirty="0" err="1">
                <a:solidFill>
                  <a:srgbClr val="0070C0"/>
                </a:solidFill>
              </a:rPr>
              <a:t>nc</a:t>
            </a:r>
            <a:r>
              <a:rPr lang="fr-FR" sz="4000" dirty="0">
                <a:solidFill>
                  <a:srgbClr val="0070C0"/>
                </a:solidFill>
              </a:rPr>
              <a:t>)</a:t>
            </a:r>
          </a:p>
        </p:txBody>
      </p:sp>
    </p:spTree>
    <p:extLst>
      <p:ext uri="{BB962C8B-B14F-4D97-AF65-F5344CB8AC3E}">
        <p14:creationId xmlns:p14="http://schemas.microsoft.com/office/powerpoint/2010/main" val="381834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71300" y="1529224"/>
            <a:ext cx="11994204" cy="920252"/>
          </a:xfrm>
          <a:prstGeom prst="rect">
            <a:avLst/>
          </a:prstGeom>
          <a:noFill/>
        </p:spPr>
        <p:txBody>
          <a:bodyPr wrap="square" rtlCol="0">
            <a:spAutoFit/>
          </a:bodyPr>
          <a:lstStyle/>
          <a:p>
            <a:pPr>
              <a:lnSpc>
                <a:spcPct val="150000"/>
              </a:lnSpc>
            </a:pPr>
            <a:r>
              <a:rPr lang="fr-FR" sz="4000" dirty="0"/>
              <a:t>Je fais un effort pour revoir un faucon et un renard.</a:t>
            </a:r>
          </a:p>
        </p:txBody>
      </p:sp>
      <p:sp>
        <p:nvSpPr>
          <p:cNvPr id="3" name="ZoneTexte 2">
            <a:extLst>
              <a:ext uri="{FF2B5EF4-FFF2-40B4-BE49-F238E27FC236}">
                <a16:creationId xmlns:a16="http://schemas.microsoft.com/office/drawing/2014/main" id="{38EE40D8-6217-FE1B-7DED-A9A477F1A451}"/>
              </a:ext>
            </a:extLst>
          </p:cNvPr>
          <p:cNvSpPr txBox="1"/>
          <p:nvPr/>
        </p:nvSpPr>
        <p:spPr>
          <a:xfrm>
            <a:off x="-110247" y="3159535"/>
            <a:ext cx="12192000" cy="1843582"/>
          </a:xfrm>
          <a:prstGeom prst="rect">
            <a:avLst/>
          </a:prstGeom>
          <a:noFill/>
        </p:spPr>
        <p:txBody>
          <a:bodyPr wrap="square" rtlCol="0">
            <a:spAutoFit/>
          </a:bodyPr>
          <a:lstStyle/>
          <a:p>
            <a:pPr algn="ctr">
              <a:lnSpc>
                <a:spcPct val="150000"/>
              </a:lnSpc>
            </a:pPr>
            <a:r>
              <a:rPr lang="fr-FR" sz="4000" dirty="0"/>
              <a:t>Transforme cette phrase en conjuguant le verbe à l’imparfait.</a:t>
            </a:r>
          </a:p>
        </p:txBody>
      </p:sp>
      <p:sp>
        <p:nvSpPr>
          <p:cNvPr id="6" name="ZoneTexte 5">
            <a:extLst>
              <a:ext uri="{FF2B5EF4-FFF2-40B4-BE49-F238E27FC236}">
                <a16:creationId xmlns:a16="http://schemas.microsoft.com/office/drawing/2014/main" id="{9EF12C77-6910-4063-A47B-0159F855DD5B}"/>
              </a:ext>
            </a:extLst>
          </p:cNvPr>
          <p:cNvSpPr txBox="1"/>
          <p:nvPr/>
        </p:nvSpPr>
        <p:spPr>
          <a:xfrm>
            <a:off x="0" y="5195522"/>
            <a:ext cx="12192000" cy="1210011"/>
          </a:xfrm>
          <a:prstGeom prst="rect">
            <a:avLst/>
          </a:prstGeom>
          <a:noFill/>
        </p:spPr>
        <p:txBody>
          <a:bodyPr wrap="square" rtlCol="0">
            <a:spAutoFit/>
          </a:bodyPr>
          <a:lstStyle/>
          <a:p>
            <a:pPr algn="ctr">
              <a:lnSpc>
                <a:spcPct val="150000"/>
              </a:lnSpc>
            </a:pPr>
            <a:r>
              <a:rPr lang="fr-FR" sz="4000" dirty="0"/>
              <a:t>Je </a:t>
            </a:r>
            <a:r>
              <a:rPr lang="fr-FR" sz="5400" b="1" u="sng" dirty="0">
                <a:solidFill>
                  <a:srgbClr val="FF0000"/>
                </a:solidFill>
              </a:rPr>
              <a:t>faisais</a:t>
            </a:r>
            <a:r>
              <a:rPr lang="fr-FR" sz="4000" dirty="0"/>
              <a:t> un effort pour revoir un faucon et un renard. </a:t>
            </a:r>
          </a:p>
        </p:txBody>
      </p:sp>
      <p:sp>
        <p:nvSpPr>
          <p:cNvPr id="12" name="Rectangle 11">
            <a:extLst>
              <a:ext uri="{FF2B5EF4-FFF2-40B4-BE49-F238E27FC236}">
                <a16:creationId xmlns:a16="http://schemas.microsoft.com/office/drawing/2014/main" id="{34097395-B1EC-4F8D-8499-C99A847399E9}"/>
              </a:ext>
            </a:extLst>
          </p:cNvPr>
          <p:cNvSpPr/>
          <p:nvPr/>
        </p:nvSpPr>
        <p:spPr>
          <a:xfrm>
            <a:off x="1303785" y="231652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ABD0DE70-5A27-47A2-94FF-36B8FDE93BF3}"/>
              </a:ext>
            </a:extLst>
          </p:cNvPr>
          <p:cNvSpPr/>
          <p:nvPr/>
        </p:nvSpPr>
        <p:spPr>
          <a:xfrm>
            <a:off x="7886115" y="231652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riangle isocèle 16">
            <a:extLst>
              <a:ext uri="{FF2B5EF4-FFF2-40B4-BE49-F238E27FC236}">
                <a16:creationId xmlns:a16="http://schemas.microsoft.com/office/drawing/2014/main" id="{812DEC5E-6AB1-4056-BFE6-DD454B2A0441}"/>
              </a:ext>
            </a:extLst>
          </p:cNvPr>
          <p:cNvSpPr/>
          <p:nvPr/>
        </p:nvSpPr>
        <p:spPr>
          <a:xfrm>
            <a:off x="8275052" y="231148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6C0FE4B1-04F4-4863-B873-9D9F31E4F348}"/>
              </a:ext>
            </a:extLst>
          </p:cNvPr>
          <p:cNvSpPr/>
          <p:nvPr/>
        </p:nvSpPr>
        <p:spPr>
          <a:xfrm>
            <a:off x="10442350" y="232217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44531C2E-0670-4FF4-9F86-D86B6FC53C85}"/>
              </a:ext>
            </a:extLst>
          </p:cNvPr>
          <p:cNvSpPr/>
          <p:nvPr/>
        </p:nvSpPr>
        <p:spPr>
          <a:xfrm>
            <a:off x="3237902" y="231148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DAD80278-8F76-4F58-82AA-57EA0B9A640C}"/>
              </a:ext>
            </a:extLst>
          </p:cNvPr>
          <p:cNvSpPr/>
          <p:nvPr/>
        </p:nvSpPr>
        <p:spPr>
          <a:xfrm>
            <a:off x="5562008" y="232217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2" grpId="0" animBg="1"/>
      <p:bldP spid="13" grpId="0" animBg="1"/>
      <p:bldP spid="17"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1843582"/>
          </a:xfrm>
          <a:prstGeom prst="rect">
            <a:avLst/>
          </a:prstGeom>
          <a:noFill/>
        </p:spPr>
        <p:txBody>
          <a:bodyPr wrap="square" rtlCol="0">
            <a:spAutoFit/>
          </a:bodyPr>
          <a:lstStyle/>
          <a:p>
            <a:pPr>
              <a:lnSpc>
                <a:spcPct val="150000"/>
              </a:lnSpc>
            </a:pPr>
            <a:r>
              <a:rPr lang="fr-FR" sz="4000" dirty="0"/>
              <a:t>Je revois clairement par la pensée les forêts sauvages et les montagnes balayées par les vents.</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2023540" y="1825943"/>
            <a:ext cx="2235542"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9201134" y="1837828"/>
            <a:ext cx="1899847"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7921428" y="1842298"/>
            <a:ext cx="1269705"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616128"/>
            <a:ext cx="11994204" cy="920252"/>
          </a:xfrm>
          <a:prstGeom prst="rect">
            <a:avLst/>
          </a:prstGeom>
          <a:noFill/>
        </p:spPr>
        <p:txBody>
          <a:bodyPr wrap="square" rtlCol="0">
            <a:spAutoFit/>
          </a:bodyPr>
          <a:lstStyle/>
          <a:p>
            <a:pPr>
              <a:lnSpc>
                <a:spcPct val="150000"/>
              </a:lnSpc>
            </a:pPr>
            <a:r>
              <a:rPr lang="fr-FR" sz="4000" dirty="0">
                <a:solidFill>
                  <a:srgbClr val="FF33CC"/>
                </a:solidFill>
              </a:rPr>
              <a:t>clairement</a:t>
            </a:r>
            <a:r>
              <a:rPr lang="fr-FR" sz="4000" dirty="0">
                <a:solidFill>
                  <a:srgbClr val="FF0000"/>
                </a:solidFill>
              </a:rPr>
              <a:t> </a:t>
            </a:r>
            <a:r>
              <a:rPr lang="fr-FR" sz="3800" dirty="0"/>
              <a:t>: adverbe, invariable</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40068" y="4791552"/>
            <a:ext cx="11712031" cy="707886"/>
          </a:xfrm>
          <a:prstGeom prst="rect">
            <a:avLst/>
          </a:prstGeom>
          <a:noFill/>
        </p:spPr>
        <p:txBody>
          <a:bodyPr wrap="square" rtlCol="0">
            <a:spAutoFit/>
          </a:bodyPr>
          <a:lstStyle/>
          <a:p>
            <a:r>
              <a:rPr lang="fr-FR" sz="4000" dirty="0">
                <a:solidFill>
                  <a:srgbClr val="0070C0"/>
                </a:solidFill>
              </a:rPr>
              <a:t>forêts</a:t>
            </a:r>
            <a:r>
              <a:rPr lang="fr-FR" sz="4000" dirty="0">
                <a:solidFill>
                  <a:srgbClr val="FF0000"/>
                </a:solidFill>
              </a:rPr>
              <a:t> </a:t>
            </a:r>
            <a:r>
              <a:rPr lang="fr-FR" sz="4000" dirty="0"/>
              <a:t>: nom commun, féminin, pluriel</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0" y="5606729"/>
            <a:ext cx="11994204" cy="920252"/>
          </a:xfrm>
          <a:prstGeom prst="rect">
            <a:avLst/>
          </a:prstGeom>
          <a:noFill/>
        </p:spPr>
        <p:txBody>
          <a:bodyPr wrap="square" rtlCol="0">
            <a:spAutoFit/>
          </a:bodyPr>
          <a:lstStyle/>
          <a:p>
            <a:pPr>
              <a:lnSpc>
                <a:spcPct val="150000"/>
              </a:lnSpc>
            </a:pPr>
            <a:r>
              <a:rPr lang="fr-FR" sz="4000" dirty="0">
                <a:solidFill>
                  <a:schemeClr val="accent2">
                    <a:lumMod val="50000"/>
                  </a:schemeClr>
                </a:solidFill>
              </a:rPr>
              <a:t>sauvages</a:t>
            </a:r>
            <a:r>
              <a:rPr lang="fr-FR" sz="4000" dirty="0">
                <a:solidFill>
                  <a:srgbClr val="0070C0"/>
                </a:solidFill>
              </a:rPr>
              <a:t> </a:t>
            </a:r>
            <a:r>
              <a:rPr lang="fr-FR" sz="4000" dirty="0"/>
              <a:t>: adjectif, féminin, pluriel</a:t>
            </a:r>
          </a:p>
        </p:txBody>
      </p:sp>
      <p:sp>
        <p:nvSpPr>
          <p:cNvPr id="7" name="Ellipse 6">
            <a:extLst>
              <a:ext uri="{FF2B5EF4-FFF2-40B4-BE49-F238E27FC236}">
                <a16:creationId xmlns:a16="http://schemas.microsoft.com/office/drawing/2014/main" id="{3E03D5AF-8517-97F8-3E66-E78BC2E6EAA9}"/>
              </a:ext>
            </a:extLst>
          </p:cNvPr>
          <p:cNvSpPr/>
          <p:nvPr/>
        </p:nvSpPr>
        <p:spPr>
          <a:xfrm>
            <a:off x="10935611" y="222222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528597B-455D-4C70-85D6-9719A71E5400}"/>
              </a:ext>
            </a:extLst>
          </p:cNvPr>
          <p:cNvSpPr/>
          <p:nvPr/>
        </p:nvSpPr>
        <p:spPr>
          <a:xfrm>
            <a:off x="1774252" y="222222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D9D22EA7-678C-462E-854A-DC0B89F5ACEA}"/>
              </a:ext>
            </a:extLst>
          </p:cNvPr>
          <p:cNvSpPr/>
          <p:nvPr/>
        </p:nvSpPr>
        <p:spPr>
          <a:xfrm>
            <a:off x="2878413" y="31481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42D16483-AD08-450D-94D0-9FC159D8AD6D}"/>
              </a:ext>
            </a:extLst>
          </p:cNvPr>
          <p:cNvSpPr/>
          <p:nvPr/>
        </p:nvSpPr>
        <p:spPr>
          <a:xfrm>
            <a:off x="6974363" y="22225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isocèle 14">
            <a:extLst>
              <a:ext uri="{FF2B5EF4-FFF2-40B4-BE49-F238E27FC236}">
                <a16:creationId xmlns:a16="http://schemas.microsoft.com/office/drawing/2014/main" id="{EC395C9B-D010-46B2-8AB1-8CA69653A874}"/>
              </a:ext>
            </a:extLst>
          </p:cNvPr>
          <p:cNvSpPr/>
          <p:nvPr/>
        </p:nvSpPr>
        <p:spPr>
          <a:xfrm>
            <a:off x="11343312" y="222207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BA6A5341-40C2-4046-BBCA-CB8181087B79}"/>
              </a:ext>
            </a:extLst>
          </p:cNvPr>
          <p:cNvSpPr/>
          <p:nvPr/>
        </p:nvSpPr>
        <p:spPr>
          <a:xfrm>
            <a:off x="3665283" y="222724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E186DE2A-B79B-48FF-A4AF-8985DE7A33AB}"/>
              </a:ext>
            </a:extLst>
          </p:cNvPr>
          <p:cNvSpPr/>
          <p:nvPr/>
        </p:nvSpPr>
        <p:spPr>
          <a:xfrm>
            <a:off x="8948079" y="222222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D76D5B93-3534-45FD-9206-ED81E2A29367}"/>
              </a:ext>
            </a:extLst>
          </p:cNvPr>
          <p:cNvSpPr/>
          <p:nvPr/>
        </p:nvSpPr>
        <p:spPr>
          <a:xfrm>
            <a:off x="4819049" y="31481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FF827084-EFAD-40AE-AFE2-F728081795E2}"/>
              </a:ext>
            </a:extLst>
          </p:cNvPr>
          <p:cNvSpPr/>
          <p:nvPr/>
        </p:nvSpPr>
        <p:spPr>
          <a:xfrm>
            <a:off x="7573247" y="31481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7" grpId="0" animBg="1"/>
      <p:bldP spid="22" grpId="0" animBg="1"/>
      <p:bldP spid="14" grpId="0" animBg="1"/>
      <p:bldP spid="19" grpId="0" animBg="1"/>
      <p:bldP spid="15" grpId="0" animBg="1"/>
      <p:bldP spid="17" grpId="0" animBg="1"/>
      <p:bldP spid="20" grpId="0" animBg="1"/>
      <p:bldP spid="21"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002060"/>
                </a:solidFill>
              </a:rPr>
              <a:t>revoir</a:t>
            </a:r>
            <a:r>
              <a:rPr lang="fr-FR" dirty="0"/>
              <a:t> » au présent de l’indicatif.</a:t>
            </a:r>
          </a:p>
        </p:txBody>
      </p:sp>
      <p:sp>
        <p:nvSpPr>
          <p:cNvPr id="5" name="ZoneTexte 4">
            <a:extLst>
              <a:ext uri="{FF2B5EF4-FFF2-40B4-BE49-F238E27FC236}">
                <a16:creationId xmlns:a16="http://schemas.microsoft.com/office/drawing/2014/main" id="{2935AB39-377A-43FB-BAEA-C7AFC65303C0}"/>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Je revoi</a:t>
            </a:r>
            <a:r>
              <a:rPr lang="fr-FR" sz="4800" b="1" u="sng" dirty="0">
                <a:solidFill>
                  <a:srgbClr val="FF0000"/>
                </a:solidFill>
                <a:latin typeface="Arial" panose="020B0604020202020204" pitchFamily="34" charset="0"/>
                <a:cs typeface="Arial" panose="020B0604020202020204" pitchFamily="34" charset="0"/>
              </a:rPr>
              <a:t>s</a:t>
            </a:r>
          </a:p>
          <a:p>
            <a:pPr>
              <a:lnSpc>
                <a:spcPct val="150000"/>
              </a:lnSpc>
            </a:pPr>
            <a:r>
              <a:rPr lang="fr-FR" sz="4800" dirty="0">
                <a:latin typeface="Arial" panose="020B0604020202020204" pitchFamily="34" charset="0"/>
                <a:cs typeface="Arial" panose="020B0604020202020204" pitchFamily="34" charset="0"/>
              </a:rPr>
              <a:t>Tu revoi</a:t>
            </a:r>
            <a:r>
              <a:rPr lang="fr-FR" sz="4800" b="1" u="sng" dirty="0">
                <a:solidFill>
                  <a:srgbClr val="FF0000"/>
                </a:solidFill>
                <a:latin typeface="Arial" panose="020B0604020202020204" pitchFamily="34" charset="0"/>
                <a:cs typeface="Arial" panose="020B0604020202020204" pitchFamily="34" charset="0"/>
              </a:rPr>
              <a:t>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revoi</a:t>
            </a:r>
            <a:r>
              <a:rPr lang="fr-FR" sz="4800" b="1" u="sng" dirty="0">
                <a:solidFill>
                  <a:srgbClr val="FF0000"/>
                </a:solidFill>
                <a:latin typeface="Arial" panose="020B0604020202020204" pitchFamily="34" charset="0"/>
                <a:cs typeface="Arial" panose="020B0604020202020204" pitchFamily="34" charset="0"/>
              </a:rPr>
              <a:t>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 revoi</a:t>
            </a:r>
            <a:r>
              <a:rPr lang="fr-FR" sz="4800" b="1" u="sng" dirty="0">
                <a:solidFill>
                  <a:srgbClr val="FF0000"/>
                </a:solidFill>
                <a:latin typeface="Arial" panose="020B0604020202020204" pitchFamily="34" charset="0"/>
                <a:cs typeface="Arial" panose="020B0604020202020204" pitchFamily="34" charset="0"/>
              </a:rPr>
              <a:t>t</a:t>
            </a:r>
            <a:endParaRPr lang="fr-FR" sz="4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0CD00235-3573-4260-B527-8BBC3FC87925}"/>
              </a:ext>
            </a:extLst>
          </p:cNvPr>
          <p:cNvSpPr txBox="1"/>
          <p:nvPr/>
        </p:nvSpPr>
        <p:spPr>
          <a:xfrm>
            <a:off x="6096000"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Nous revoy</a:t>
            </a:r>
            <a:r>
              <a:rPr lang="fr-FR" sz="4800" b="1" u="sng" dirty="0">
                <a:solidFill>
                  <a:srgbClr val="FF0000"/>
                </a:solidFill>
                <a:latin typeface="Arial" panose="020B0604020202020204" pitchFamily="34" charset="0"/>
                <a:cs typeface="Arial" panose="020B0604020202020204" pitchFamily="34" charset="0"/>
              </a:rPr>
              <a:t>ons</a:t>
            </a:r>
          </a:p>
          <a:p>
            <a:pPr>
              <a:lnSpc>
                <a:spcPct val="150000"/>
              </a:lnSpc>
            </a:pPr>
            <a:r>
              <a:rPr lang="fr-FR" sz="4800" dirty="0">
                <a:latin typeface="Arial" panose="020B0604020202020204" pitchFamily="34" charset="0"/>
                <a:cs typeface="Arial" panose="020B0604020202020204" pitchFamily="34" charset="0"/>
              </a:rPr>
              <a:t>Vous revoy</a:t>
            </a:r>
            <a:r>
              <a:rPr lang="fr-FR" sz="4800" b="1" u="sng" dirty="0">
                <a:solidFill>
                  <a:srgbClr val="FF0000"/>
                </a:solidFill>
                <a:latin typeface="Arial" panose="020B0604020202020204" pitchFamily="34" charset="0"/>
                <a:cs typeface="Arial" panose="020B0604020202020204" pitchFamily="34" charset="0"/>
              </a:rPr>
              <a:t>ez</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Ils revoi</a:t>
            </a:r>
            <a:r>
              <a:rPr lang="fr-FR" sz="4800" b="1" u="sng" dirty="0">
                <a:solidFill>
                  <a:srgbClr val="FF0000"/>
                </a:solidFill>
                <a:latin typeface="Arial" panose="020B0604020202020204" pitchFamily="34" charset="0"/>
                <a:cs typeface="Arial" panose="020B0604020202020204" pitchFamily="34" charset="0"/>
              </a:rPr>
              <a:t>ent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Elles revoi</a:t>
            </a:r>
            <a:r>
              <a:rPr lang="fr-FR" sz="4800" b="1" u="sng" dirty="0">
                <a:solidFill>
                  <a:srgbClr val="FF0000"/>
                </a:solidFill>
                <a:latin typeface="Arial" panose="020B0604020202020204" pitchFamily="34" charset="0"/>
                <a:cs typeface="Arial" panose="020B0604020202020204" pitchFamily="34" charset="0"/>
              </a:rPr>
              <a:t>ent</a:t>
            </a:r>
            <a:endParaRPr lang="fr-FR"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85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4465" y="1487976"/>
            <a:ext cx="5823069"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1799651" cy="5402826"/>
          </a:xfrm>
          <a:prstGeom prst="rect">
            <a:avLst/>
          </a:prstGeom>
          <a:noFill/>
        </p:spPr>
        <p:txBody>
          <a:bodyPr wrap="square" rtlCol="0">
            <a:spAutoFit/>
          </a:bodyPr>
          <a:lstStyle/>
          <a:p>
            <a:pPr>
              <a:lnSpc>
                <a:spcPts val="6000"/>
              </a:lnSpc>
            </a:pPr>
            <a:r>
              <a:rPr lang="fr-FR" sz="4000" dirty="0">
                <a:latin typeface="Arial" panose="020B0604020202020204" pitchFamily="34" charset="0"/>
                <a:cs typeface="Arial" panose="020B0604020202020204" pitchFamily="34" charset="0"/>
              </a:rPr>
              <a:t>Le roi Arthur organise un grand festin au château de Camelot et invite tous ses chevaliers de la table ronde. Pour l’occasion, il demande à Merlin, d’acheter des provisions spéciales et lui confie une bourse de 90 pièces d’or. </a:t>
            </a:r>
            <a:endParaRPr lang="fr-FR" sz="4000" u="sng" dirty="0">
              <a:latin typeface="Arial" panose="020B0604020202020204" pitchFamily="34" charset="0"/>
              <a:cs typeface="Arial" panose="020B0604020202020204" pitchFamily="34" charset="0"/>
            </a:endParaRPr>
          </a:p>
          <a:p>
            <a:pPr>
              <a:lnSpc>
                <a:spcPts val="6000"/>
              </a:lnSpc>
            </a:pPr>
            <a:r>
              <a:rPr lang="fr-FR" sz="4000" u="sng" dirty="0">
                <a:latin typeface="Arial" panose="020B0604020202020204" pitchFamily="34" charset="0"/>
                <a:cs typeface="Arial" panose="020B0604020202020204" pitchFamily="34" charset="0"/>
              </a:rPr>
              <a:t>Après avoir fait les achats, combien de pièces d’or Merlin doit-il rendre au roi Arthur</a:t>
            </a:r>
            <a:r>
              <a:rPr lang="fr-FR" sz="4000" dirty="0">
                <a:latin typeface="Arial" panose="020B0604020202020204" pitchFamily="34" charset="0"/>
                <a:cs typeface="Arial" panose="020B0604020202020204" pitchFamily="34" charset="0"/>
              </a:rPr>
              <a:t> ? </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256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pic>
        <p:nvPicPr>
          <p:cNvPr id="4" name="Image 3">
            <a:extLst>
              <a:ext uri="{FF2B5EF4-FFF2-40B4-BE49-F238E27FC236}">
                <a16:creationId xmlns:a16="http://schemas.microsoft.com/office/drawing/2014/main" id="{5E0D5816-F816-4AD7-91C9-5BD1BC72A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2056" y="68094"/>
            <a:ext cx="5445190" cy="7204685"/>
          </a:xfrm>
          <a:prstGeom prst="rect">
            <a:avLst/>
          </a:prstGeom>
        </p:spPr>
      </p:pic>
      <p:sp>
        <p:nvSpPr>
          <p:cNvPr id="5" name="ZoneTexte 4">
            <a:extLst>
              <a:ext uri="{FF2B5EF4-FFF2-40B4-BE49-F238E27FC236}">
                <a16:creationId xmlns:a16="http://schemas.microsoft.com/office/drawing/2014/main" id="{0FCF518B-A333-4B8A-B66F-95D73FFE2313}"/>
              </a:ext>
            </a:extLst>
          </p:cNvPr>
          <p:cNvSpPr txBox="1"/>
          <p:nvPr/>
        </p:nvSpPr>
        <p:spPr>
          <a:xfrm>
            <a:off x="4326902" y="2146942"/>
            <a:ext cx="3497345" cy="3046988"/>
          </a:xfrm>
          <a:prstGeom prst="rect">
            <a:avLst/>
          </a:prstGeom>
          <a:noFill/>
        </p:spPr>
        <p:txBody>
          <a:bodyPr wrap="square" rtlCol="0">
            <a:spAutoFit/>
          </a:bodyPr>
          <a:lstStyle/>
          <a:p>
            <a:r>
              <a:rPr lang="fr-FR" sz="3200" dirty="0">
                <a:latin typeface="Caveat" pitchFamily="2" charset="0"/>
              </a:rPr>
              <a:t>12 miches de pain </a:t>
            </a:r>
          </a:p>
          <a:p>
            <a:r>
              <a:rPr lang="fr-FR" sz="3200" dirty="0">
                <a:latin typeface="Caveat" pitchFamily="2" charset="0"/>
              </a:rPr>
              <a:t>(3 pièces d’or chacune)</a:t>
            </a:r>
          </a:p>
          <a:p>
            <a:r>
              <a:rPr lang="fr-FR" sz="3200" dirty="0">
                <a:latin typeface="Caveat" pitchFamily="2" charset="0"/>
              </a:rPr>
              <a:t>3 jarres de vin (4 pièces chacune)</a:t>
            </a:r>
          </a:p>
          <a:p>
            <a:r>
              <a:rPr lang="fr-FR" sz="3200" dirty="0">
                <a:latin typeface="Caveat" pitchFamily="2" charset="0"/>
              </a:rPr>
              <a:t>4 fromages (6 pièces d’or chacun)</a:t>
            </a:r>
          </a:p>
        </p:txBody>
      </p:sp>
    </p:spTree>
    <p:extLst>
      <p:ext uri="{BB962C8B-B14F-4D97-AF65-F5344CB8AC3E}">
        <p14:creationId xmlns:p14="http://schemas.microsoft.com/office/powerpoint/2010/main" val="158751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30 – 64 – 24 – 36 – 54 – 42 – 66 – 21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58075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a:t>
            </a:r>
            <a:r>
              <a:rPr lang="fr-FR" sz="4000" dirty="0">
                <a:solidFill>
                  <a:srgbClr val="7030A0"/>
                </a:solidFill>
              </a:rPr>
              <a:t>360</a:t>
            </a:r>
            <a:r>
              <a:rPr lang="fr-FR" sz="4000" dirty="0"/>
              <a:t>/</a:t>
            </a:r>
            <a:r>
              <a:rPr lang="fr-FR" sz="4000" dirty="0">
                <a:solidFill>
                  <a:schemeClr val="accent2"/>
                </a:solidFill>
              </a:rPr>
              <a:t>0,0315</a:t>
            </a:r>
            <a:r>
              <a:rPr lang="fr-FR" sz="4000" dirty="0"/>
              <a:t> – </a:t>
            </a:r>
            <a:r>
              <a:rPr lang="fr-FR" sz="4000" dirty="0">
                <a:solidFill>
                  <a:srgbClr val="7030A0"/>
                </a:solidFill>
              </a:rPr>
              <a:t>94</a:t>
            </a:r>
            <a:r>
              <a:rPr lang="fr-FR" sz="4000" dirty="0"/>
              <a:t>/</a:t>
            </a:r>
            <a:r>
              <a:rPr lang="fr-FR" sz="4000" dirty="0">
                <a:solidFill>
                  <a:schemeClr val="accent2"/>
                </a:solidFill>
              </a:rPr>
              <a:t>6 </a:t>
            </a:r>
            <a:r>
              <a:rPr lang="fr-FR" sz="4000" dirty="0"/>
              <a:t>–</a:t>
            </a:r>
            <a:r>
              <a:rPr lang="fr-FR" sz="4000" dirty="0">
                <a:solidFill>
                  <a:schemeClr val="accent2"/>
                </a:solidFill>
              </a:rPr>
              <a:t> </a:t>
            </a:r>
            <a:r>
              <a:rPr lang="fr-FR" sz="4000" dirty="0">
                <a:solidFill>
                  <a:srgbClr val="7030A0"/>
                </a:solidFill>
              </a:rPr>
              <a:t>9 400</a:t>
            </a:r>
            <a:r>
              <a:rPr lang="fr-FR" sz="4000" dirty="0"/>
              <a:t>/</a:t>
            </a:r>
            <a:r>
              <a:rPr lang="fr-FR" sz="4000" dirty="0">
                <a:solidFill>
                  <a:schemeClr val="accent2"/>
                </a:solidFill>
              </a:rPr>
              <a:t>2,589</a:t>
            </a:r>
            <a:r>
              <a:rPr lang="fr-FR" sz="4000" dirty="0"/>
              <a:t> – </a:t>
            </a:r>
            <a:r>
              <a:rPr lang="fr-FR" sz="4000" dirty="0">
                <a:solidFill>
                  <a:srgbClr val="7030A0"/>
                </a:solidFill>
              </a:rPr>
              <a:t>17</a:t>
            </a:r>
            <a:r>
              <a:rPr lang="fr-FR" sz="4000" dirty="0"/>
              <a:t>/</a:t>
            </a:r>
            <a:r>
              <a:rPr lang="fr-FR" sz="4000" dirty="0">
                <a:solidFill>
                  <a:schemeClr val="accent2"/>
                </a:solidFill>
              </a:rPr>
              <a:t>56 970</a:t>
            </a:r>
            <a:endParaRPr lang="fr-FR" sz="4000" dirty="0"/>
          </a:p>
        </p:txBody>
      </p:sp>
      <p:sp>
        <p:nvSpPr>
          <p:cNvPr id="5" name="ZoneTexte 4">
            <a:extLst>
              <a:ext uri="{FF2B5EF4-FFF2-40B4-BE49-F238E27FC236}">
                <a16:creationId xmlns:a16="http://schemas.microsoft.com/office/drawing/2014/main" id="{49F2E297-38AE-425A-BD45-36877342F175}"/>
              </a:ext>
            </a:extLst>
          </p:cNvPr>
          <p:cNvSpPr txBox="1"/>
          <p:nvPr/>
        </p:nvSpPr>
        <p:spPr>
          <a:xfrm>
            <a:off x="0" y="3663452"/>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187 – 418 – 297 – 715 </a:t>
            </a:r>
          </a:p>
        </p:txBody>
      </p:sp>
      <p:sp>
        <p:nvSpPr>
          <p:cNvPr id="6" name="ZoneTexte 5">
            <a:extLst>
              <a:ext uri="{FF2B5EF4-FFF2-40B4-BE49-F238E27FC236}">
                <a16:creationId xmlns:a16="http://schemas.microsoft.com/office/drawing/2014/main" id="{3FC87C6E-4FAB-49E3-8AFD-BFAC49D0E7AA}"/>
              </a:ext>
            </a:extLst>
          </p:cNvPr>
          <p:cNvSpPr txBox="1"/>
          <p:nvPr/>
        </p:nvSpPr>
        <p:spPr>
          <a:xfrm>
            <a:off x="-75414" y="4746149"/>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30 000 265 870 – 123 456 789 012</a:t>
            </a:r>
          </a:p>
          <a:p>
            <a:pPr>
              <a:lnSpc>
                <a:spcPct val="150000"/>
              </a:lnSpc>
            </a:pPr>
            <a:r>
              <a:rPr lang="fr-FR" sz="4000" dirty="0"/>
              <a:t>			90 218 759 836 – 297 569 000 000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192000" cy="5536900"/>
          </a:xfrm>
          <a:prstGeom prst="rect">
            <a:avLst/>
          </a:prstGeom>
          <a:noFill/>
        </p:spPr>
        <p:txBody>
          <a:bodyPr wrap="square" rtlCol="0">
            <a:spAutoFit/>
          </a:bodyPr>
          <a:lstStyle/>
          <a:p>
            <a:pPr>
              <a:lnSpc>
                <a:spcPct val="150000"/>
              </a:lnSpc>
            </a:pPr>
            <a:r>
              <a:rPr lang="fr-FR" sz="4000" dirty="0"/>
              <a:t>Quand je te regarde, il me semble revoir l’enfant que j’ai été rêveur, aventureux. Il faut que je fasse un effort pour me rappeler le château où j’ai grandi, le lit où j’ai dormi, la table où j’ai mangé, </a:t>
            </a:r>
            <a:r>
              <a:rPr lang="fr-FR" sz="4000" dirty="0">
                <a:solidFill>
                  <a:schemeClr val="bg1">
                    <a:lumMod val="50000"/>
                  </a:schemeClr>
                </a:solidFill>
              </a:rPr>
              <a:t>mais je revois clairement, par la pensée, les forêts sauvages du pays de Galles et les montagnes balayées par les vents où j’ai passé mes jeunes </a:t>
            </a:r>
          </a:p>
        </p:txBody>
      </p:sp>
      <p:sp>
        <p:nvSpPr>
          <p:cNvPr id="6" name="Ellipse 5">
            <a:extLst>
              <a:ext uri="{FF2B5EF4-FFF2-40B4-BE49-F238E27FC236}">
                <a16:creationId xmlns:a16="http://schemas.microsoft.com/office/drawing/2014/main" id="{D8A14982-00D0-1D3F-55CB-04C2801247AD}"/>
              </a:ext>
            </a:extLst>
          </p:cNvPr>
          <p:cNvSpPr/>
          <p:nvPr/>
        </p:nvSpPr>
        <p:spPr>
          <a:xfrm>
            <a:off x="1987391"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DB14893C-DDF4-8BE8-6447-7EB400FE3B36}"/>
              </a:ext>
            </a:extLst>
          </p:cNvPr>
          <p:cNvSpPr/>
          <p:nvPr/>
        </p:nvSpPr>
        <p:spPr>
          <a:xfrm>
            <a:off x="9801109" y="18962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4538F2D3-7B10-B287-5B9A-E96FF98B4F1E}"/>
              </a:ext>
            </a:extLst>
          </p:cNvPr>
          <p:cNvSpPr/>
          <p:nvPr/>
        </p:nvSpPr>
        <p:spPr>
          <a:xfrm>
            <a:off x="3522841"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E4C3018-98E9-026B-D32F-7CFA533E4B37}"/>
              </a:ext>
            </a:extLst>
          </p:cNvPr>
          <p:cNvSpPr/>
          <p:nvPr/>
        </p:nvSpPr>
        <p:spPr>
          <a:xfrm>
            <a:off x="1351912"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4D020FCA-7E9F-3502-E0F6-3543DA93AC24}"/>
              </a:ext>
            </a:extLst>
          </p:cNvPr>
          <p:cNvSpPr/>
          <p:nvPr/>
        </p:nvSpPr>
        <p:spPr>
          <a:xfrm>
            <a:off x="4551274"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4AB25562-AFF5-3503-0CB7-0BD9F88C2409}"/>
              </a:ext>
            </a:extLst>
          </p:cNvPr>
          <p:cNvSpPr/>
          <p:nvPr/>
        </p:nvSpPr>
        <p:spPr>
          <a:xfrm>
            <a:off x="4633959" y="37774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84B05FCC-7A61-4DCD-9EE0-0509532097EF}"/>
              </a:ext>
            </a:extLst>
          </p:cNvPr>
          <p:cNvSpPr/>
          <p:nvPr/>
        </p:nvSpPr>
        <p:spPr>
          <a:xfrm>
            <a:off x="10743378" y="464191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347F5467-0409-4AFF-809D-B77A642E72C6}"/>
              </a:ext>
            </a:extLst>
          </p:cNvPr>
          <p:cNvSpPr/>
          <p:nvPr/>
        </p:nvSpPr>
        <p:spPr>
          <a:xfrm>
            <a:off x="10456015" y="282888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72842A6C-8D48-4F98-9B9D-5D00E918D63B}"/>
              </a:ext>
            </a:extLst>
          </p:cNvPr>
          <p:cNvSpPr/>
          <p:nvPr/>
        </p:nvSpPr>
        <p:spPr>
          <a:xfrm>
            <a:off x="7144887"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77C3D9CD-EFB8-4B49-B67A-6B9DCF169445}"/>
              </a:ext>
            </a:extLst>
          </p:cNvPr>
          <p:cNvSpPr/>
          <p:nvPr/>
        </p:nvSpPr>
        <p:spPr>
          <a:xfrm>
            <a:off x="3997055" y="1896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2ED8453E-6263-4A30-A43B-6F00F929B479}"/>
              </a:ext>
            </a:extLst>
          </p:cNvPr>
          <p:cNvSpPr/>
          <p:nvPr/>
        </p:nvSpPr>
        <p:spPr>
          <a:xfrm>
            <a:off x="360814" y="282316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0BBC8AAC-E36B-4B63-A01E-5D025BAC16D0}"/>
              </a:ext>
            </a:extLst>
          </p:cNvPr>
          <p:cNvSpPr/>
          <p:nvPr/>
        </p:nvSpPr>
        <p:spPr>
          <a:xfrm>
            <a:off x="11327028" y="1896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37F0F040-1824-4FB3-853B-5A7644D61C21}"/>
              </a:ext>
            </a:extLst>
          </p:cNvPr>
          <p:cNvSpPr/>
          <p:nvPr/>
        </p:nvSpPr>
        <p:spPr>
          <a:xfrm>
            <a:off x="6816397" y="1896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AECE5AB8-3110-45CC-9A97-DE1640BA2BCE}"/>
              </a:ext>
            </a:extLst>
          </p:cNvPr>
          <p:cNvSpPr/>
          <p:nvPr/>
        </p:nvSpPr>
        <p:spPr>
          <a:xfrm>
            <a:off x="8135870" y="1896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Triangle isocèle 50">
            <a:extLst>
              <a:ext uri="{FF2B5EF4-FFF2-40B4-BE49-F238E27FC236}">
                <a16:creationId xmlns:a16="http://schemas.microsoft.com/office/drawing/2014/main" id="{763728AF-ECA5-453F-972B-CA011628BB91}"/>
              </a:ext>
            </a:extLst>
          </p:cNvPr>
          <p:cNvSpPr/>
          <p:nvPr/>
        </p:nvSpPr>
        <p:spPr>
          <a:xfrm>
            <a:off x="5165486" y="377741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338F42B-F984-4047-96FF-40B9F741BA75}"/>
              </a:ext>
            </a:extLst>
          </p:cNvPr>
          <p:cNvSpPr/>
          <p:nvPr/>
        </p:nvSpPr>
        <p:spPr>
          <a:xfrm>
            <a:off x="2197307"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8C19EBFE-EDF5-497A-A6E7-4823BDCB5367}"/>
              </a:ext>
            </a:extLst>
          </p:cNvPr>
          <p:cNvSpPr/>
          <p:nvPr/>
        </p:nvSpPr>
        <p:spPr>
          <a:xfrm>
            <a:off x="5505358"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5967F3DF-24E9-4276-93DD-30250E7F979B}"/>
              </a:ext>
            </a:extLst>
          </p:cNvPr>
          <p:cNvSpPr/>
          <p:nvPr/>
        </p:nvSpPr>
        <p:spPr>
          <a:xfrm>
            <a:off x="944388" y="464191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A8899737-C7CB-43EB-8AFD-4336531CD231}"/>
              </a:ext>
            </a:extLst>
          </p:cNvPr>
          <p:cNvSpPr/>
          <p:nvPr/>
        </p:nvSpPr>
        <p:spPr>
          <a:xfrm>
            <a:off x="9801109" y="376726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ACD1D3F0-D53D-4F81-874A-EB5E9D559C26}"/>
              </a:ext>
            </a:extLst>
          </p:cNvPr>
          <p:cNvSpPr/>
          <p:nvPr/>
        </p:nvSpPr>
        <p:spPr>
          <a:xfrm>
            <a:off x="8576091" y="376726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Triangle isocèle 37">
            <a:extLst>
              <a:ext uri="{FF2B5EF4-FFF2-40B4-BE49-F238E27FC236}">
                <a16:creationId xmlns:a16="http://schemas.microsoft.com/office/drawing/2014/main" id="{96C456CB-516F-4F44-8AE6-8C2ACD07F313}"/>
              </a:ext>
            </a:extLst>
          </p:cNvPr>
          <p:cNvSpPr/>
          <p:nvPr/>
        </p:nvSpPr>
        <p:spPr>
          <a:xfrm>
            <a:off x="4570722" y="464191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24C7936C-4BB6-458B-AD47-4D5F5E3B79B4}"/>
              </a:ext>
            </a:extLst>
          </p:cNvPr>
          <p:cNvSpPr/>
          <p:nvPr/>
        </p:nvSpPr>
        <p:spPr>
          <a:xfrm>
            <a:off x="3951755"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a:extLst>
              <a:ext uri="{FF2B5EF4-FFF2-40B4-BE49-F238E27FC236}">
                <a16:creationId xmlns:a16="http://schemas.microsoft.com/office/drawing/2014/main" id="{F2AFF900-9CDC-447E-8B90-24E33386D8C2}"/>
              </a:ext>
            </a:extLst>
          </p:cNvPr>
          <p:cNvSpPr/>
          <p:nvPr/>
        </p:nvSpPr>
        <p:spPr>
          <a:xfrm>
            <a:off x="10917193" y="55614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riangle isocèle 26">
            <a:extLst>
              <a:ext uri="{FF2B5EF4-FFF2-40B4-BE49-F238E27FC236}">
                <a16:creationId xmlns:a16="http://schemas.microsoft.com/office/drawing/2014/main" id="{E11BD275-A9E3-45D0-8F96-A63561D3099B}"/>
              </a:ext>
            </a:extLst>
          </p:cNvPr>
          <p:cNvSpPr/>
          <p:nvPr/>
        </p:nvSpPr>
        <p:spPr>
          <a:xfrm>
            <a:off x="1415679" y="464191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Triangle isocèle 29">
            <a:extLst>
              <a:ext uri="{FF2B5EF4-FFF2-40B4-BE49-F238E27FC236}">
                <a16:creationId xmlns:a16="http://schemas.microsoft.com/office/drawing/2014/main" id="{CE9A5D02-E1DB-4FF1-A350-CED60C4534D3}"/>
              </a:ext>
            </a:extLst>
          </p:cNvPr>
          <p:cNvSpPr/>
          <p:nvPr/>
        </p:nvSpPr>
        <p:spPr>
          <a:xfrm>
            <a:off x="9086764" y="3767267"/>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C06F85C8-00A1-4A80-B9FD-D78174D420BD}"/>
              </a:ext>
            </a:extLst>
          </p:cNvPr>
          <p:cNvSpPr/>
          <p:nvPr/>
        </p:nvSpPr>
        <p:spPr>
          <a:xfrm>
            <a:off x="8493406" y="282316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CC1F53AA-139D-40BE-876E-41663BBFC39D}"/>
              </a:ext>
            </a:extLst>
          </p:cNvPr>
          <p:cNvSpPr/>
          <p:nvPr/>
        </p:nvSpPr>
        <p:spPr>
          <a:xfrm>
            <a:off x="5997139" y="282316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0E71D593-78A8-4528-AAE9-72EA803515D1}"/>
              </a:ext>
            </a:extLst>
          </p:cNvPr>
          <p:cNvSpPr/>
          <p:nvPr/>
        </p:nvSpPr>
        <p:spPr>
          <a:xfrm>
            <a:off x="2329609" y="377244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Triangle isocèle 36">
            <a:extLst>
              <a:ext uri="{FF2B5EF4-FFF2-40B4-BE49-F238E27FC236}">
                <a16:creationId xmlns:a16="http://schemas.microsoft.com/office/drawing/2014/main" id="{3EB5645B-31D0-4AF7-868C-22AEDFFAB549}"/>
              </a:ext>
            </a:extLst>
          </p:cNvPr>
          <p:cNvSpPr/>
          <p:nvPr/>
        </p:nvSpPr>
        <p:spPr>
          <a:xfrm>
            <a:off x="9668443" y="557131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Triangle isocèle 44">
            <a:extLst>
              <a:ext uri="{FF2B5EF4-FFF2-40B4-BE49-F238E27FC236}">
                <a16:creationId xmlns:a16="http://schemas.microsoft.com/office/drawing/2014/main" id="{AB3A0E13-4700-4781-8FEA-A313CD20AEDE}"/>
              </a:ext>
            </a:extLst>
          </p:cNvPr>
          <p:cNvSpPr/>
          <p:nvPr/>
        </p:nvSpPr>
        <p:spPr>
          <a:xfrm>
            <a:off x="7295282" y="647060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0B388421-8571-49EA-9869-1B1CA3EAFAC1}"/>
              </a:ext>
            </a:extLst>
          </p:cNvPr>
          <p:cNvSpPr/>
          <p:nvPr/>
        </p:nvSpPr>
        <p:spPr>
          <a:xfrm>
            <a:off x="7410218" y="376726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14D6927-7975-4E76-8B97-9C0A9A072150}"/>
              </a:ext>
            </a:extLst>
          </p:cNvPr>
          <p:cNvSpPr/>
          <p:nvPr/>
        </p:nvSpPr>
        <p:spPr>
          <a:xfrm>
            <a:off x="5997139" y="3768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BD2AA24E-665A-433B-B3B8-CBCD6EA189D3}"/>
              </a:ext>
            </a:extLst>
          </p:cNvPr>
          <p:cNvSpPr/>
          <p:nvPr/>
        </p:nvSpPr>
        <p:spPr>
          <a:xfrm>
            <a:off x="11244343" y="377741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5F1007B7-E8EB-4F33-9A3A-F450A4E0342D}"/>
              </a:ext>
            </a:extLst>
          </p:cNvPr>
          <p:cNvSpPr/>
          <p:nvPr/>
        </p:nvSpPr>
        <p:spPr>
          <a:xfrm>
            <a:off x="2230574" y="464191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2DFCCFF5-45CE-4A4F-9BF1-931C9C12ABB7}"/>
              </a:ext>
            </a:extLst>
          </p:cNvPr>
          <p:cNvSpPr/>
          <p:nvPr/>
        </p:nvSpPr>
        <p:spPr>
          <a:xfrm>
            <a:off x="3786385" y="464191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a:extLst>
              <a:ext uri="{FF2B5EF4-FFF2-40B4-BE49-F238E27FC236}">
                <a16:creationId xmlns:a16="http://schemas.microsoft.com/office/drawing/2014/main" id="{0920C24F-7AE7-4311-AB50-4DC401BF5778}"/>
              </a:ext>
            </a:extLst>
          </p:cNvPr>
          <p:cNvSpPr/>
          <p:nvPr/>
        </p:nvSpPr>
        <p:spPr>
          <a:xfrm>
            <a:off x="6790028" y="464191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41F57F34-C9BC-4B52-A049-5347699A1C94}"/>
              </a:ext>
            </a:extLst>
          </p:cNvPr>
          <p:cNvSpPr/>
          <p:nvPr/>
        </p:nvSpPr>
        <p:spPr>
          <a:xfrm>
            <a:off x="6795232" y="646330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a:extLst>
              <a:ext uri="{FF2B5EF4-FFF2-40B4-BE49-F238E27FC236}">
                <a16:creationId xmlns:a16="http://schemas.microsoft.com/office/drawing/2014/main" id="{5875E68E-F869-4223-AE84-978CC547DF76}"/>
              </a:ext>
            </a:extLst>
          </p:cNvPr>
          <p:cNvSpPr/>
          <p:nvPr/>
        </p:nvSpPr>
        <p:spPr>
          <a:xfrm>
            <a:off x="11810522"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DD5238E2-1932-4691-9650-1B99AEFDE87C}"/>
              </a:ext>
            </a:extLst>
          </p:cNvPr>
          <p:cNvSpPr/>
          <p:nvPr/>
        </p:nvSpPr>
        <p:spPr>
          <a:xfrm>
            <a:off x="9399103"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8E92EE80-BC7D-4C30-8EB7-C59C7C199AE6}"/>
              </a:ext>
            </a:extLst>
          </p:cNvPr>
          <p:cNvSpPr/>
          <p:nvPr/>
        </p:nvSpPr>
        <p:spPr>
          <a:xfrm>
            <a:off x="8074877" y="647060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fin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1107092"/>
            <a:ext cx="12273698" cy="4613571"/>
          </a:xfrm>
          <a:prstGeom prst="rect">
            <a:avLst/>
          </a:prstGeom>
          <a:noFill/>
        </p:spPr>
        <p:txBody>
          <a:bodyPr wrap="square" rtlCol="0">
            <a:spAutoFit/>
          </a:bodyPr>
          <a:lstStyle/>
          <a:p>
            <a:pPr>
              <a:lnSpc>
                <a:spcPct val="150000"/>
              </a:lnSpc>
            </a:pPr>
            <a:r>
              <a:rPr lang="fr-FR" sz="4000" dirty="0">
                <a:solidFill>
                  <a:schemeClr val="bg1">
                    <a:lumMod val="50000"/>
                  </a:schemeClr>
                </a:solidFill>
              </a:rPr>
              <a:t>années. </a:t>
            </a:r>
            <a:r>
              <a:rPr lang="fr-FR" sz="4000" dirty="0"/>
              <a:t>Des années insouciantes, en vérité. J’avais une mère comme meilleure amie et un père comme compagnon de tous les instants et professeur. C’est lui qui m’a appris à chasser, à marcher sans bruit. </a:t>
            </a:r>
            <a:r>
              <a:rPr lang="fr-FR" sz="4000" dirty="0">
                <a:solidFill>
                  <a:schemeClr val="bg1">
                    <a:lumMod val="50000"/>
                  </a:schemeClr>
                </a:solidFill>
              </a:rPr>
              <a:t>C’est lui qui me montra comment tenir un faucon et maîtriser un renard.</a:t>
            </a:r>
          </a:p>
        </p:txBody>
      </p:sp>
      <p:sp>
        <p:nvSpPr>
          <p:cNvPr id="12" name="Ellipse 11">
            <a:extLst>
              <a:ext uri="{FF2B5EF4-FFF2-40B4-BE49-F238E27FC236}">
                <a16:creationId xmlns:a16="http://schemas.microsoft.com/office/drawing/2014/main" id="{1E4C3018-98E9-026B-D32F-7CFA533E4B37}"/>
              </a:ext>
            </a:extLst>
          </p:cNvPr>
          <p:cNvSpPr/>
          <p:nvPr/>
        </p:nvSpPr>
        <p:spPr>
          <a:xfrm>
            <a:off x="8446291" y="465080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8DD2AB67-C616-7770-FC20-F80CEFDB6757}"/>
              </a:ext>
            </a:extLst>
          </p:cNvPr>
          <p:cNvSpPr/>
          <p:nvPr/>
        </p:nvSpPr>
        <p:spPr>
          <a:xfrm>
            <a:off x="3938332" y="190373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630D5D5-B4C4-E9A0-FCA6-9E41F5F98513}"/>
              </a:ext>
            </a:extLst>
          </p:cNvPr>
          <p:cNvSpPr/>
          <p:nvPr/>
        </p:nvSpPr>
        <p:spPr>
          <a:xfrm>
            <a:off x="4674461" y="372991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AAD3C70-660F-A507-2D07-EB32141FBFFF}"/>
              </a:ext>
            </a:extLst>
          </p:cNvPr>
          <p:cNvSpPr/>
          <p:nvPr/>
        </p:nvSpPr>
        <p:spPr>
          <a:xfrm>
            <a:off x="607370" y="46483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CC7FCF6E-BE84-6D54-81D0-B234AF83AABC}"/>
              </a:ext>
            </a:extLst>
          </p:cNvPr>
          <p:cNvSpPr/>
          <p:nvPr/>
        </p:nvSpPr>
        <p:spPr>
          <a:xfrm>
            <a:off x="9246300" y="372646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F86E9D4B-9D4D-21BA-0261-890725569369}"/>
              </a:ext>
            </a:extLst>
          </p:cNvPr>
          <p:cNvSpPr/>
          <p:nvPr/>
        </p:nvSpPr>
        <p:spPr>
          <a:xfrm>
            <a:off x="8710474" y="190373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isocèle 31">
            <a:extLst>
              <a:ext uri="{FF2B5EF4-FFF2-40B4-BE49-F238E27FC236}">
                <a16:creationId xmlns:a16="http://schemas.microsoft.com/office/drawing/2014/main" id="{5D33C759-63A4-422F-A152-C8C2BA7FFFD6}"/>
              </a:ext>
            </a:extLst>
          </p:cNvPr>
          <p:cNvSpPr/>
          <p:nvPr/>
        </p:nvSpPr>
        <p:spPr>
          <a:xfrm>
            <a:off x="6300420" y="284028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2E6FD76B-F8D4-415B-9FC4-0BC21535C8CE}"/>
              </a:ext>
            </a:extLst>
          </p:cNvPr>
          <p:cNvSpPr/>
          <p:nvPr/>
        </p:nvSpPr>
        <p:spPr>
          <a:xfrm>
            <a:off x="8096536" y="28402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1F908A0D-FA1C-4423-8FDB-18F2A87C9376}"/>
              </a:ext>
            </a:extLst>
          </p:cNvPr>
          <p:cNvSpPr/>
          <p:nvPr/>
        </p:nvSpPr>
        <p:spPr>
          <a:xfrm>
            <a:off x="6632941" y="190373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CAFA9FE4-F1E7-4A5F-9D6F-C4F2D9E826C8}"/>
              </a:ext>
            </a:extLst>
          </p:cNvPr>
          <p:cNvSpPr/>
          <p:nvPr/>
        </p:nvSpPr>
        <p:spPr>
          <a:xfrm>
            <a:off x="11689760" y="372151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EC0AAF9F-BAAC-43BB-A3EB-33F1D69B591F}"/>
              </a:ext>
            </a:extLst>
          </p:cNvPr>
          <p:cNvSpPr/>
          <p:nvPr/>
        </p:nvSpPr>
        <p:spPr>
          <a:xfrm>
            <a:off x="10206079" y="1903735"/>
            <a:ext cx="179703"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E5684972-0784-4862-A6D6-12AB8B353AA5}"/>
              </a:ext>
            </a:extLst>
          </p:cNvPr>
          <p:cNvSpPr/>
          <p:nvPr/>
        </p:nvSpPr>
        <p:spPr>
          <a:xfrm>
            <a:off x="1404882" y="557278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C8D712B0-307C-4830-A5B9-4B8E0FBE320A}"/>
              </a:ext>
            </a:extLst>
          </p:cNvPr>
          <p:cNvSpPr/>
          <p:nvPr/>
        </p:nvSpPr>
        <p:spPr>
          <a:xfrm>
            <a:off x="6203935" y="46483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E8A27C36-F348-400C-AB38-9CF2AE949B60}"/>
              </a:ext>
            </a:extLst>
          </p:cNvPr>
          <p:cNvSpPr/>
          <p:nvPr/>
        </p:nvSpPr>
        <p:spPr>
          <a:xfrm>
            <a:off x="11371471" y="557278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12884543-FED8-494D-BE49-EAB847F55F95}"/>
              </a:ext>
            </a:extLst>
          </p:cNvPr>
          <p:cNvSpPr/>
          <p:nvPr/>
        </p:nvSpPr>
        <p:spPr>
          <a:xfrm>
            <a:off x="6723330"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E345E341-1D28-4EEB-ACA1-6D18A2A930C9}"/>
              </a:ext>
            </a:extLst>
          </p:cNvPr>
          <p:cNvSpPr/>
          <p:nvPr/>
        </p:nvSpPr>
        <p:spPr>
          <a:xfrm>
            <a:off x="6420905" y="372253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riangle isocèle 28">
            <a:extLst>
              <a:ext uri="{FF2B5EF4-FFF2-40B4-BE49-F238E27FC236}">
                <a16:creationId xmlns:a16="http://schemas.microsoft.com/office/drawing/2014/main" id="{39DC5C37-1B01-43C6-90CD-B8F37B60CB11}"/>
              </a:ext>
            </a:extLst>
          </p:cNvPr>
          <p:cNvSpPr/>
          <p:nvPr/>
        </p:nvSpPr>
        <p:spPr>
          <a:xfrm>
            <a:off x="6848382" y="371954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Triangle isocèle 38">
            <a:extLst>
              <a:ext uri="{FF2B5EF4-FFF2-40B4-BE49-F238E27FC236}">
                <a16:creationId xmlns:a16="http://schemas.microsoft.com/office/drawing/2014/main" id="{F2BB0D10-2B78-4561-9A7E-4F4054BB637F}"/>
              </a:ext>
            </a:extLst>
          </p:cNvPr>
          <p:cNvSpPr/>
          <p:nvPr/>
        </p:nvSpPr>
        <p:spPr>
          <a:xfrm>
            <a:off x="2388542" y="46483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C7286053-2105-45CD-B6D1-1A96307F03EC}"/>
              </a:ext>
            </a:extLst>
          </p:cNvPr>
          <p:cNvSpPr/>
          <p:nvPr/>
        </p:nvSpPr>
        <p:spPr>
          <a:xfrm>
            <a:off x="2041395" y="46483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E64681A2-73AA-4603-B242-230AA331BFB8}"/>
              </a:ext>
            </a:extLst>
          </p:cNvPr>
          <p:cNvSpPr/>
          <p:nvPr/>
        </p:nvSpPr>
        <p:spPr>
          <a:xfrm>
            <a:off x="4021017" y="46483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0AFACD94-2669-4FE5-B0CE-CF46AA81B0AB}"/>
              </a:ext>
            </a:extLst>
          </p:cNvPr>
          <p:cNvSpPr/>
          <p:nvPr/>
        </p:nvSpPr>
        <p:spPr>
          <a:xfrm>
            <a:off x="2305857" y="371954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B1AA1EDA-337F-42D3-8178-8FE0A4C33C73}"/>
              </a:ext>
            </a:extLst>
          </p:cNvPr>
          <p:cNvSpPr/>
          <p:nvPr/>
        </p:nvSpPr>
        <p:spPr>
          <a:xfrm>
            <a:off x="992100" y="28376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4665AF23-B104-4301-8AD2-DD37B132AD11}"/>
              </a:ext>
            </a:extLst>
          </p:cNvPr>
          <p:cNvSpPr/>
          <p:nvPr/>
        </p:nvSpPr>
        <p:spPr>
          <a:xfrm>
            <a:off x="1370482" y="190373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637D344B-5A51-493C-B09B-93AA3F4F0ABE}"/>
              </a:ext>
            </a:extLst>
          </p:cNvPr>
          <p:cNvSpPr/>
          <p:nvPr/>
        </p:nvSpPr>
        <p:spPr>
          <a:xfrm>
            <a:off x="4519921" y="557519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E40DE876-2875-4A64-B74D-B5D6C6EF81C2}"/>
              </a:ext>
            </a:extLst>
          </p:cNvPr>
          <p:cNvSpPr/>
          <p:nvPr/>
        </p:nvSpPr>
        <p:spPr>
          <a:xfrm>
            <a:off x="4674461" y="283741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BC24A41A-279A-4830-97F8-009FE2FD2213}"/>
              </a:ext>
            </a:extLst>
          </p:cNvPr>
          <p:cNvSpPr/>
          <p:nvPr/>
        </p:nvSpPr>
        <p:spPr>
          <a:xfrm>
            <a:off x="5831930" y="283169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Triangle isocèle 41">
            <a:extLst>
              <a:ext uri="{FF2B5EF4-FFF2-40B4-BE49-F238E27FC236}">
                <a16:creationId xmlns:a16="http://schemas.microsoft.com/office/drawing/2014/main" id="{907A789F-1DB3-4166-981E-26736C9401B0}"/>
              </a:ext>
            </a:extLst>
          </p:cNvPr>
          <p:cNvSpPr/>
          <p:nvPr/>
        </p:nvSpPr>
        <p:spPr>
          <a:xfrm>
            <a:off x="7001469" y="46483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Triangle isocèle 52">
            <a:extLst>
              <a:ext uri="{FF2B5EF4-FFF2-40B4-BE49-F238E27FC236}">
                <a16:creationId xmlns:a16="http://schemas.microsoft.com/office/drawing/2014/main" id="{B4E4D97E-35DB-4BDB-AC54-8A66C2BB9CF1}"/>
              </a:ext>
            </a:extLst>
          </p:cNvPr>
          <p:cNvSpPr/>
          <p:nvPr/>
        </p:nvSpPr>
        <p:spPr>
          <a:xfrm>
            <a:off x="4437236" y="46483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Triangle isocèle 53">
            <a:extLst>
              <a:ext uri="{FF2B5EF4-FFF2-40B4-BE49-F238E27FC236}">
                <a16:creationId xmlns:a16="http://schemas.microsoft.com/office/drawing/2014/main" id="{D548D0A6-422F-4D0E-B72C-05DCF03747B0}"/>
              </a:ext>
            </a:extLst>
          </p:cNvPr>
          <p:cNvSpPr/>
          <p:nvPr/>
        </p:nvSpPr>
        <p:spPr>
          <a:xfrm>
            <a:off x="9430617" y="46483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Triangle isocèle 54">
            <a:extLst>
              <a:ext uri="{FF2B5EF4-FFF2-40B4-BE49-F238E27FC236}">
                <a16:creationId xmlns:a16="http://schemas.microsoft.com/office/drawing/2014/main" id="{0D0EC833-4699-4E62-BFDC-D6C542BC5697}"/>
              </a:ext>
            </a:extLst>
          </p:cNvPr>
          <p:cNvSpPr/>
          <p:nvPr/>
        </p:nvSpPr>
        <p:spPr>
          <a:xfrm>
            <a:off x="7174613" y="558133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C0DC51F6-A362-4E04-AC65-74CF5820BE06}"/>
              </a:ext>
            </a:extLst>
          </p:cNvPr>
          <p:cNvSpPr/>
          <p:nvPr/>
        </p:nvSpPr>
        <p:spPr>
          <a:xfrm>
            <a:off x="9153191" y="558133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2015431"/>
            <a:ext cx="12192000" cy="3671583"/>
          </a:xfrm>
          <a:prstGeom prst="rect">
            <a:avLst/>
          </a:prstGeom>
          <a:noFill/>
        </p:spPr>
        <p:txBody>
          <a:bodyPr wrap="square" rtlCol="0">
            <a:spAutoFit/>
          </a:bodyPr>
          <a:lstStyle/>
          <a:p>
            <a:pPr>
              <a:lnSpc>
                <a:spcPct val="150000"/>
              </a:lnSpc>
            </a:pPr>
            <a:r>
              <a:rPr lang="fr-FR" sz="4000" dirty="0">
                <a:latin typeface="Arial" panose="020B0604020202020204" pitchFamily="34" charset="0"/>
                <a:cs typeface="Arial" panose="020B0604020202020204" pitchFamily="34" charset="0"/>
              </a:rPr>
              <a:t>1. Je cherche la somme dépensée par Merlin.</a:t>
            </a:r>
          </a:p>
          <a:p>
            <a:pPr>
              <a:lnSpc>
                <a:spcPct val="150000"/>
              </a:lnSpc>
            </a:pPr>
            <a:r>
              <a:rPr lang="fr-FR" sz="4000" dirty="0">
                <a:latin typeface="Arial" panose="020B0604020202020204" pitchFamily="34" charset="0"/>
                <a:cs typeface="Arial" panose="020B0604020202020204" pitchFamily="34" charset="0"/>
              </a:rPr>
              <a:t>12x3 + 3x4 + 4x6 = 72</a:t>
            </a:r>
          </a:p>
          <a:p>
            <a:pPr>
              <a:lnSpc>
                <a:spcPct val="150000"/>
              </a:lnSpc>
            </a:pPr>
            <a:r>
              <a:rPr lang="fr-FR" sz="4000" dirty="0">
                <a:latin typeface="Arial" panose="020B0604020202020204" pitchFamily="34" charset="0"/>
                <a:cs typeface="Arial" panose="020B0604020202020204" pitchFamily="34" charset="0"/>
              </a:rPr>
              <a:t>2. Je cherche la somme rendue par Merlin.</a:t>
            </a:r>
          </a:p>
          <a:p>
            <a:pPr>
              <a:lnSpc>
                <a:spcPct val="150000"/>
              </a:lnSpc>
            </a:pPr>
            <a:r>
              <a:rPr lang="fr-FR" sz="4000" dirty="0">
                <a:latin typeface="Arial" panose="020B0604020202020204" pitchFamily="34" charset="0"/>
                <a:cs typeface="Arial" panose="020B0604020202020204" pitchFamily="34" charset="0"/>
              </a:rPr>
              <a:t>90 – 72 = 18</a:t>
            </a:r>
          </a:p>
        </p:txBody>
      </p:sp>
    </p:spTree>
    <p:extLst>
      <p:ext uri="{BB962C8B-B14F-4D97-AF65-F5344CB8AC3E}">
        <p14:creationId xmlns:p14="http://schemas.microsoft.com/office/powerpoint/2010/main" val="310203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13962</TotalTime>
  <Words>820</Words>
  <Application>Microsoft Office PowerPoint</Application>
  <PresentationFormat>Grand écran</PresentationFormat>
  <Paragraphs>113</Paragraphs>
  <Slides>19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19</vt:i4>
      </vt:variant>
    </vt:vector>
  </HeadingPairs>
  <TitlesOfParts>
    <vt:vector size="25" baseType="lpstr">
      <vt:lpstr>Arial</vt:lpstr>
      <vt:lpstr>Calibri</vt:lpstr>
      <vt:lpstr>Calibri Light</vt:lpstr>
      <vt:lpstr>Caveat</vt:lpstr>
      <vt:lpstr>Patrick Hand</vt:lpstr>
      <vt:lpstr>Thème Office</vt:lpstr>
      <vt:lpstr>Présentation PowerPoint</vt:lpstr>
      <vt:lpstr>Le vocabulaire à apprendre</vt:lpstr>
      <vt:lpstr>Les fonctions grammaticales</vt:lpstr>
      <vt:lpstr>Les classes grammaticales</vt:lpstr>
      <vt:lpstr>Conjugue le verbe « apprendre » au passé composé.</vt:lpstr>
      <vt:lpstr>Problème pour s’entraîner</vt:lpstr>
      <vt:lpstr>Problème pour s’entraîner</vt:lpstr>
      <vt:lpstr>Problème pour s’entraîner - correction</vt:lpstr>
      <vt:lpstr>Le vocabulaire à apprendre</vt:lpstr>
      <vt:lpstr>Transposition</vt:lpstr>
      <vt:lpstr>Analyse grammaticale</vt:lpstr>
      <vt:lpstr>Conjugue le verbe « revoir » au présent de l’indicatif.</vt:lpstr>
      <vt:lpstr>Présentation PowerPoint</vt:lpstr>
      <vt:lpstr>Problème pour s’entraîner</vt:lpstr>
      <vt:lpstr>Problème pour s’entraîner</vt:lpstr>
      <vt:lpstr>Calcul mental</vt:lpstr>
      <vt:lpstr>Dictée</vt:lpstr>
      <vt:lpstr>Dictée – fin</vt:lpstr>
      <vt:lpstr>Problème - 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Stéphanie escoin</cp:lastModifiedBy>
  <cp:revision>165</cp:revision>
  <dcterms:created xsi:type="dcterms:W3CDTF">2024-09-15T19:35:32Z</dcterms:created>
  <dcterms:modified xsi:type="dcterms:W3CDTF">2025-10-26T14:52:23Z</dcterms:modified>
</cp:coreProperties>
</file>