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316" r:id="rId8"/>
    <p:sldId id="320" r:id="rId9"/>
    <p:sldId id="265" r:id="rId10"/>
    <p:sldId id="266" r:id="rId11"/>
    <p:sldId id="306" r:id="rId12"/>
    <p:sldId id="268" r:id="rId13"/>
    <p:sldId id="303" r:id="rId14"/>
    <p:sldId id="318" r:id="rId15"/>
    <p:sldId id="282" r:id="rId16"/>
    <p:sldId id="273" r:id="rId17"/>
    <p:sldId id="278" r:id="rId18"/>
    <p:sldId id="319" r:id="rId1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2599"/>
    <a:srgbClr val="FF33CC"/>
    <a:srgbClr val="FA16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5DCA4F-9714-F53D-CD1D-4B92CA6E5B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388A76C-5928-C2B3-9DF6-6BFB4BB6D9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AE8D35-B38B-3094-6817-7B6753F7E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70A76-1CF7-40C0-8E49-0E06B08012A8}" type="datetimeFigureOut">
              <a:rPr lang="fr-FR" smtClean="0"/>
              <a:t>13/09/2025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174126A-E650-C1E9-2607-02FE817E9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B05BAE-B6FB-FD1D-51EC-0A7224C35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5913B-84BD-41BF-99AA-4B8D57489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9623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4A27E9-68F0-316E-4D7A-AAEB4E0CE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D1E4F2-203D-A29C-063B-F94B09BABA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23BC250-1538-4EC6-8431-574F4D4BF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70A76-1CF7-40C0-8E49-0E06B08012A8}" type="datetimeFigureOut">
              <a:rPr lang="fr-FR" smtClean="0"/>
              <a:t>13/09/2025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158A096-0D52-E8B7-2D51-B85645088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4B96140-4F48-43E6-0611-B47EE522C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5913B-84BD-41BF-99AA-4B8D57489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113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080751-877D-A6E2-C463-71176A38F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E13259C-19E7-15D7-AD26-4E193C6C97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2AE66E7-3DCC-CC9E-24C7-4A68B2052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70A76-1CF7-40C0-8E49-0E06B08012A8}" type="datetimeFigureOut">
              <a:rPr lang="fr-FR" smtClean="0"/>
              <a:t>13/09/2025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1CA43F9-D3CA-5EF0-F725-5FB850D2F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15EDAA5-E9E9-5EF2-2148-62C094AF9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5913B-84BD-41BF-99AA-4B8D57489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6078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D219D0-94A5-5089-94F1-EBF730154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9CD37AE-6239-C10A-5222-07E7A4A432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080E3B7-76C9-D3AB-218A-325C2A5204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5B7FF1B-6C89-C47C-8B44-FB476CAFC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70A76-1CF7-40C0-8E49-0E06B08012A8}" type="datetimeFigureOut">
              <a:rPr lang="fr-FR" smtClean="0"/>
              <a:t>13/09/2025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DD8F4DD-6784-86F9-72C5-EC9A1A7FC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9BC1006-79DD-4C73-7ABD-B367274B8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5913B-84BD-41BF-99AA-4B8D57489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4557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513D9C-1E6E-ECB9-D88B-A8E4DB3CC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667C0B4-50AE-9C2D-8046-0BC3F33F2E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AE0C0ED-D49C-B2F1-5F5A-328BDB8F68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4A905F8-8895-F291-E608-793F6D6D8D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C97CAB3-6BAC-A189-F551-B8A580697A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8110492-8AD9-BEE2-0E9D-074F3FBB9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70A76-1CF7-40C0-8E49-0E06B08012A8}" type="datetimeFigureOut">
              <a:rPr lang="fr-FR" smtClean="0"/>
              <a:t>13/09/2025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7632CED-A780-D116-B0D2-A861769B0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088165-ED02-ED24-EF36-43DA566F5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5913B-84BD-41BF-99AA-4B8D57489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0638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D5E5D7-F809-CFA9-0F4B-9C4C58094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95C7298-1FEC-088E-A1B9-82399D0FF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70A76-1CF7-40C0-8E49-0E06B08012A8}" type="datetimeFigureOut">
              <a:rPr lang="fr-FR" smtClean="0"/>
              <a:t>13/09/2025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26C9FA5-CA82-9649-50C1-5C5EB7444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F619F2-907F-D8E6-50A8-0689572E5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5913B-84BD-41BF-99AA-4B8D57489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2414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AF4C120-E050-1AFE-994D-BA3A43DCA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70A76-1CF7-40C0-8E49-0E06B08012A8}" type="datetimeFigureOut">
              <a:rPr lang="fr-FR" smtClean="0"/>
              <a:t>13/09/2025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3585DCF-77A2-1694-933C-35269D95D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AA618E-3C3E-8051-E639-E915B0C8D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5913B-84BD-41BF-99AA-4B8D57489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1194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2D9E35-C39F-970F-DC54-F4FC3666A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932EB1-5F91-C35E-1B93-F5E3249D8A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40D9572-6BCE-2ABE-32C6-08B32835EB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AA57DB2-29F5-E1C4-A6EB-7961C491D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70A76-1CF7-40C0-8E49-0E06B08012A8}" type="datetimeFigureOut">
              <a:rPr lang="fr-FR" smtClean="0"/>
              <a:t>13/09/2025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00D18F0-0675-D22D-29D9-2A4A5978B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231111A-FBC6-98DE-037C-ABE9F3F60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5913B-84BD-41BF-99AA-4B8D57489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3625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343204-4184-55E5-952E-8E5A9799B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0C6EC79-F8BB-3FBC-C7E9-77C464A23A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9AD80A3-94FB-A6A9-A2A4-1180DA83D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68F12EF-BFF7-3431-867F-5F326A898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70A76-1CF7-40C0-8E49-0E06B08012A8}" type="datetimeFigureOut">
              <a:rPr lang="fr-FR" smtClean="0"/>
              <a:t>13/09/2025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E339132-6C25-9406-D170-8FF5E3BA0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E08882F-53B5-0779-DE2A-A73F53ECA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5913B-84BD-41BF-99AA-4B8D57489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7890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4CE076-AA14-66F5-2430-B95CF16D2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A4CEB0D-B7B8-9A4D-E981-9296C54CBC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4C59D6-B5C0-561A-FC92-A74A9C818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70A76-1CF7-40C0-8E49-0E06B08012A8}" type="datetimeFigureOut">
              <a:rPr lang="fr-FR" smtClean="0"/>
              <a:t>13/09/2025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8749E26-E070-59E9-DC5D-9209CD58A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2F142CB-2D93-12E5-6102-B182553D6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5913B-84BD-41BF-99AA-4B8D57489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6306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E21AA5D-2189-7A64-40A9-4D52DE2BEB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E958396-CFD4-E4EE-2C0D-7B800EC13C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0BC592-5A32-FCCE-7D1A-0A243A4C8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70A76-1CF7-40C0-8E49-0E06B08012A8}" type="datetimeFigureOut">
              <a:rPr lang="fr-FR" smtClean="0"/>
              <a:t>13/09/2025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4CAC671-1859-A02A-BBD5-13FB2DA49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0BB2848-DF46-CADF-1C88-9875C58EB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5913B-84BD-41BF-99AA-4B8D57489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6548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457C7EA-F4BB-B29D-6095-C85FECFE6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518EE29-7633-2E92-5544-887601AB6B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DDA6A3F-3DE9-7266-4BF2-961AAAD3DF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70A76-1CF7-40C0-8E49-0E06B08012A8}" type="datetimeFigureOut">
              <a:rPr lang="fr-FR" smtClean="0"/>
              <a:t>13/09/2025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CEF2A8-A5D6-7967-E3D0-1B7D7707A9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ABD4B28-8C0A-214C-84A9-DC8D1913BD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15913B-84BD-41BF-99AA-4B8D57489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8157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EBEEADB6-7EC1-7DCA-4D06-75D310ACEE2F}"/>
              </a:ext>
            </a:extLst>
          </p:cNvPr>
          <p:cNvSpPr txBox="1"/>
          <p:nvPr/>
        </p:nvSpPr>
        <p:spPr>
          <a:xfrm>
            <a:off x="3068447" y="5971880"/>
            <a:ext cx="56780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/>
              <a:t>Apollo 13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E89AE69-219C-4E3A-B3E3-E246E14BDD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450" y="357055"/>
            <a:ext cx="5638921" cy="444842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440C0AB-79BB-4341-8842-C2A670B60B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1577" y="2581267"/>
            <a:ext cx="4708845" cy="313568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7F654FD-A92A-478D-BA87-C4E87E9156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2850" y="477451"/>
            <a:ext cx="2907153" cy="4528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727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1274323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Le vocabulaire à apprendre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201593-499D-5BC4-5EFF-AB52849E5395}"/>
              </a:ext>
            </a:extLst>
          </p:cNvPr>
          <p:cNvSpPr txBox="1"/>
          <p:nvPr/>
        </p:nvSpPr>
        <p:spPr>
          <a:xfrm>
            <a:off x="467329" y="1727136"/>
            <a:ext cx="5330757" cy="3882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000"/>
              </a:lnSpc>
            </a:pPr>
            <a:r>
              <a:rPr lang="fr-FR" sz="4000" dirty="0">
                <a:solidFill>
                  <a:srgbClr val="0070C0"/>
                </a:solidFill>
              </a:rPr>
              <a:t>une astronaute (</a:t>
            </a:r>
            <a:r>
              <a:rPr lang="fr-FR" sz="4000" dirty="0" err="1">
                <a:solidFill>
                  <a:srgbClr val="0070C0"/>
                </a:solidFill>
              </a:rPr>
              <a:t>nc</a:t>
            </a:r>
            <a:r>
              <a:rPr lang="fr-FR" sz="4000" dirty="0">
                <a:solidFill>
                  <a:srgbClr val="0070C0"/>
                </a:solidFill>
              </a:rPr>
              <a:t>)</a:t>
            </a:r>
          </a:p>
          <a:p>
            <a:pPr>
              <a:lnSpc>
                <a:spcPts val="6000"/>
              </a:lnSpc>
            </a:pPr>
            <a:r>
              <a:rPr lang="fr-FR" sz="4000" dirty="0">
                <a:solidFill>
                  <a:srgbClr val="0070C0"/>
                </a:solidFill>
              </a:rPr>
              <a:t>une ingénieure (</a:t>
            </a:r>
            <a:r>
              <a:rPr lang="fr-FR" sz="4000" dirty="0" err="1">
                <a:solidFill>
                  <a:srgbClr val="0070C0"/>
                </a:solidFill>
              </a:rPr>
              <a:t>nc</a:t>
            </a:r>
            <a:r>
              <a:rPr lang="fr-FR" sz="4000" dirty="0">
                <a:solidFill>
                  <a:srgbClr val="0070C0"/>
                </a:solidFill>
              </a:rPr>
              <a:t>)</a:t>
            </a:r>
          </a:p>
          <a:p>
            <a:pPr>
              <a:lnSpc>
                <a:spcPts val="6000"/>
              </a:lnSpc>
            </a:pPr>
            <a:r>
              <a:rPr lang="fr-FR" sz="4000" dirty="0">
                <a:solidFill>
                  <a:srgbClr val="0070C0"/>
                </a:solidFill>
              </a:rPr>
              <a:t>un hélicoptère (</a:t>
            </a:r>
            <a:r>
              <a:rPr lang="fr-FR" sz="4000" dirty="0" err="1">
                <a:solidFill>
                  <a:srgbClr val="0070C0"/>
                </a:solidFill>
              </a:rPr>
              <a:t>nc</a:t>
            </a:r>
            <a:r>
              <a:rPr lang="fr-FR" sz="4000" dirty="0">
                <a:solidFill>
                  <a:srgbClr val="0070C0"/>
                </a:solidFill>
              </a:rPr>
              <a:t>)</a:t>
            </a:r>
          </a:p>
          <a:p>
            <a:pPr>
              <a:lnSpc>
                <a:spcPts val="6000"/>
              </a:lnSpc>
            </a:pPr>
            <a:r>
              <a:rPr lang="fr-FR" sz="4000" dirty="0">
                <a:solidFill>
                  <a:srgbClr val="FF0000"/>
                </a:solidFill>
              </a:rPr>
              <a:t>sélectionner (v1)</a:t>
            </a:r>
          </a:p>
          <a:p>
            <a:pPr>
              <a:lnSpc>
                <a:spcPts val="6000"/>
              </a:lnSpc>
            </a:pPr>
            <a:r>
              <a:rPr lang="fr-FR" sz="4000" dirty="0">
                <a:solidFill>
                  <a:schemeClr val="accent2">
                    <a:lumMod val="50000"/>
                  </a:schemeClr>
                </a:solidFill>
              </a:rPr>
              <a:t>spatial, spatiale (adj)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A10FADC-3B33-9C2B-6601-BC462FF55463}"/>
              </a:ext>
            </a:extLst>
          </p:cNvPr>
          <p:cNvSpPr txBox="1"/>
          <p:nvPr/>
        </p:nvSpPr>
        <p:spPr>
          <a:xfrm>
            <a:off x="6676720" y="2111857"/>
            <a:ext cx="5330757" cy="3113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000"/>
              </a:lnSpc>
            </a:pPr>
            <a:r>
              <a:rPr lang="fr-FR" sz="4000" dirty="0">
                <a:solidFill>
                  <a:srgbClr val="0070C0"/>
                </a:solidFill>
              </a:rPr>
              <a:t>Sophie (</a:t>
            </a:r>
            <a:r>
              <a:rPr lang="fr-FR" sz="4000" dirty="0" err="1">
                <a:solidFill>
                  <a:srgbClr val="0070C0"/>
                </a:solidFill>
              </a:rPr>
              <a:t>np</a:t>
            </a:r>
            <a:r>
              <a:rPr lang="fr-FR" sz="4000" dirty="0">
                <a:solidFill>
                  <a:srgbClr val="0070C0"/>
                </a:solidFill>
              </a:rPr>
              <a:t>)</a:t>
            </a:r>
          </a:p>
          <a:p>
            <a:pPr>
              <a:lnSpc>
                <a:spcPts val="6000"/>
              </a:lnSpc>
            </a:pPr>
            <a:r>
              <a:rPr lang="fr-FR" sz="4000" dirty="0">
                <a:solidFill>
                  <a:srgbClr val="0070C0"/>
                </a:solidFill>
              </a:rPr>
              <a:t>un modèle (</a:t>
            </a:r>
            <a:r>
              <a:rPr lang="fr-FR" sz="4000" dirty="0" err="1">
                <a:solidFill>
                  <a:srgbClr val="0070C0"/>
                </a:solidFill>
              </a:rPr>
              <a:t>nc</a:t>
            </a:r>
            <a:r>
              <a:rPr lang="fr-FR" sz="4000" dirty="0">
                <a:solidFill>
                  <a:srgbClr val="0070C0"/>
                </a:solidFill>
              </a:rPr>
              <a:t>)</a:t>
            </a:r>
          </a:p>
          <a:p>
            <a:pPr>
              <a:lnSpc>
                <a:spcPts val="6000"/>
              </a:lnSpc>
            </a:pPr>
            <a:r>
              <a:rPr lang="fr-FR" sz="4000" dirty="0">
                <a:solidFill>
                  <a:srgbClr val="0070C0"/>
                </a:solidFill>
              </a:rPr>
              <a:t>une inspiration (</a:t>
            </a:r>
            <a:r>
              <a:rPr lang="fr-FR" sz="4000" dirty="0" err="1">
                <a:solidFill>
                  <a:srgbClr val="0070C0"/>
                </a:solidFill>
              </a:rPr>
              <a:t>nc</a:t>
            </a:r>
            <a:r>
              <a:rPr lang="fr-FR" sz="4000" dirty="0">
                <a:solidFill>
                  <a:srgbClr val="0070C0"/>
                </a:solidFill>
              </a:rPr>
              <a:t>)</a:t>
            </a:r>
          </a:p>
          <a:p>
            <a:pPr>
              <a:lnSpc>
                <a:spcPts val="6000"/>
              </a:lnSpc>
            </a:pPr>
            <a:r>
              <a:rPr lang="fr-FR" sz="4000" dirty="0">
                <a:solidFill>
                  <a:schemeClr val="accent2">
                    <a:lumMod val="50000"/>
                  </a:schemeClr>
                </a:solidFill>
              </a:rPr>
              <a:t>ambitieux (adj)</a:t>
            </a:r>
          </a:p>
        </p:txBody>
      </p:sp>
    </p:spTree>
    <p:extLst>
      <p:ext uri="{BB962C8B-B14F-4D97-AF65-F5344CB8AC3E}">
        <p14:creationId xmlns:p14="http://schemas.microsoft.com/office/powerpoint/2010/main" val="3513125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1274323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Les fonctions grammaticales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201593-499D-5BC4-5EFF-AB52849E5395}"/>
              </a:ext>
            </a:extLst>
          </p:cNvPr>
          <p:cNvSpPr txBox="1"/>
          <p:nvPr/>
        </p:nvSpPr>
        <p:spPr>
          <a:xfrm>
            <a:off x="-1" y="2968874"/>
            <a:ext cx="12192001" cy="92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dirty="0"/>
              <a:t>Sophie veut devenir astronaute depuis son enfance.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869666B3-FDCC-71DE-9E1E-F3AE7295B13B}"/>
              </a:ext>
            </a:extLst>
          </p:cNvPr>
          <p:cNvCxnSpPr>
            <a:cxnSpLocks/>
          </p:cNvCxnSpPr>
          <p:nvPr/>
        </p:nvCxnSpPr>
        <p:spPr>
          <a:xfrm>
            <a:off x="2196445" y="3777628"/>
            <a:ext cx="10558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17EA542E-F8D5-7D43-EEF3-B00F2F9AAD43}"/>
              </a:ext>
            </a:extLst>
          </p:cNvPr>
          <p:cNvCxnSpPr>
            <a:cxnSpLocks/>
          </p:cNvCxnSpPr>
          <p:nvPr/>
        </p:nvCxnSpPr>
        <p:spPr>
          <a:xfrm>
            <a:off x="740004" y="3770834"/>
            <a:ext cx="1384134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64BD35C1-3F2C-473B-AC38-4DA58E2D9A02}"/>
              </a:ext>
            </a:extLst>
          </p:cNvPr>
          <p:cNvSpPr txBox="1"/>
          <p:nvPr/>
        </p:nvSpPr>
        <p:spPr>
          <a:xfrm>
            <a:off x="4973390" y="3787889"/>
            <a:ext cx="865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COD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2E49344C-82B4-420B-AD77-678A127B413C}"/>
              </a:ext>
            </a:extLst>
          </p:cNvPr>
          <p:cNvCxnSpPr>
            <a:cxnSpLocks/>
          </p:cNvCxnSpPr>
          <p:nvPr/>
        </p:nvCxnSpPr>
        <p:spPr>
          <a:xfrm>
            <a:off x="3318235" y="3777628"/>
            <a:ext cx="3883843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3E34B68D-E8BA-41B3-B9FB-7B548D115E28}"/>
              </a:ext>
            </a:extLst>
          </p:cNvPr>
          <p:cNvCxnSpPr>
            <a:cxnSpLocks/>
          </p:cNvCxnSpPr>
          <p:nvPr/>
        </p:nvCxnSpPr>
        <p:spPr>
          <a:xfrm flipV="1">
            <a:off x="7334840" y="3794880"/>
            <a:ext cx="3967898" cy="1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0A8F67F3-E5CE-4A90-A3C2-F7DCF5608E1D}"/>
              </a:ext>
            </a:extLst>
          </p:cNvPr>
          <p:cNvSpPr txBox="1"/>
          <p:nvPr/>
        </p:nvSpPr>
        <p:spPr>
          <a:xfrm>
            <a:off x="9204420" y="3838508"/>
            <a:ext cx="865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CCT</a:t>
            </a:r>
          </a:p>
        </p:txBody>
      </p:sp>
    </p:spTree>
    <p:extLst>
      <p:ext uri="{BB962C8B-B14F-4D97-AF65-F5344CB8AC3E}">
        <p14:creationId xmlns:p14="http://schemas.microsoft.com/office/powerpoint/2010/main" val="2400501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19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1274323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Les classes grammaticales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201593-499D-5BC4-5EFF-AB52849E5395}"/>
              </a:ext>
            </a:extLst>
          </p:cNvPr>
          <p:cNvSpPr txBox="1"/>
          <p:nvPr/>
        </p:nvSpPr>
        <p:spPr>
          <a:xfrm>
            <a:off x="-33947" y="2424982"/>
            <a:ext cx="118872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dirty="0"/>
              <a:t>Sophie s’entraîne maintenant pour des missions spatiales.</a:t>
            </a:r>
          </a:p>
        </p:txBody>
      </p: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00F10DE8-A660-4D08-88C4-761B93EF54FB}"/>
              </a:ext>
            </a:extLst>
          </p:cNvPr>
          <p:cNvCxnSpPr>
            <a:cxnSpLocks/>
          </p:cNvCxnSpPr>
          <p:nvPr/>
        </p:nvCxnSpPr>
        <p:spPr>
          <a:xfrm>
            <a:off x="936405" y="3451457"/>
            <a:ext cx="1420296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ZoneTexte 39">
            <a:extLst>
              <a:ext uri="{FF2B5EF4-FFF2-40B4-BE49-F238E27FC236}">
                <a16:creationId xmlns:a16="http://schemas.microsoft.com/office/drawing/2014/main" id="{E170D65E-CCE9-4C78-B734-68AD01108A68}"/>
              </a:ext>
            </a:extLst>
          </p:cNvPr>
          <p:cNvSpPr txBox="1"/>
          <p:nvPr/>
        </p:nvSpPr>
        <p:spPr>
          <a:xfrm>
            <a:off x="8381391" y="3367841"/>
            <a:ext cx="649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a.i</a:t>
            </a:r>
            <a:r>
              <a:rPr lang="fr-FR" dirty="0"/>
              <a:t>.</a:t>
            </a: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DB4C6E50-7F2B-41AB-8E7D-39A9F1F80539}"/>
              </a:ext>
            </a:extLst>
          </p:cNvPr>
          <p:cNvCxnSpPr>
            <a:cxnSpLocks/>
          </p:cNvCxnSpPr>
          <p:nvPr/>
        </p:nvCxnSpPr>
        <p:spPr>
          <a:xfrm>
            <a:off x="9107196" y="3420149"/>
            <a:ext cx="1702864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0B5911BB-6D8D-4FB6-87E4-56256ACF7009}"/>
              </a:ext>
            </a:extLst>
          </p:cNvPr>
          <p:cNvCxnSpPr>
            <a:cxnSpLocks/>
          </p:cNvCxnSpPr>
          <p:nvPr/>
        </p:nvCxnSpPr>
        <p:spPr>
          <a:xfrm>
            <a:off x="8232794" y="3431839"/>
            <a:ext cx="80868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286F280C-2801-49AD-A00B-30828E053F47}"/>
              </a:ext>
            </a:extLst>
          </p:cNvPr>
          <p:cNvCxnSpPr>
            <a:cxnSpLocks/>
          </p:cNvCxnSpPr>
          <p:nvPr/>
        </p:nvCxnSpPr>
        <p:spPr>
          <a:xfrm>
            <a:off x="4918783" y="4671869"/>
            <a:ext cx="1830809" cy="0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43CA8CFC-D4BA-4BC1-932B-08E0A28AF5F9}"/>
              </a:ext>
            </a:extLst>
          </p:cNvPr>
          <p:cNvSpPr txBox="1"/>
          <p:nvPr/>
        </p:nvSpPr>
        <p:spPr>
          <a:xfrm>
            <a:off x="2830900" y="3471806"/>
            <a:ext cx="725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v1</a:t>
            </a:r>
          </a:p>
        </p:txBody>
      </p: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9DC6EFA8-B116-4554-9B40-AD1622F33CA9}"/>
              </a:ext>
            </a:extLst>
          </p:cNvPr>
          <p:cNvCxnSpPr>
            <a:cxnSpLocks/>
          </p:cNvCxnSpPr>
          <p:nvPr/>
        </p:nvCxnSpPr>
        <p:spPr>
          <a:xfrm flipV="1">
            <a:off x="2437927" y="3451457"/>
            <a:ext cx="2176915" cy="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ZoneTexte 59">
            <a:extLst>
              <a:ext uri="{FF2B5EF4-FFF2-40B4-BE49-F238E27FC236}">
                <a16:creationId xmlns:a16="http://schemas.microsoft.com/office/drawing/2014/main" id="{098FC6A2-7116-47FF-B854-AC6DD7A5C4B4}"/>
              </a:ext>
            </a:extLst>
          </p:cNvPr>
          <p:cNvSpPr txBox="1"/>
          <p:nvPr/>
        </p:nvSpPr>
        <p:spPr>
          <a:xfrm>
            <a:off x="7289479" y="3333450"/>
            <a:ext cx="649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prep</a:t>
            </a:r>
            <a:endParaRPr lang="fr-FR" dirty="0"/>
          </a:p>
        </p:txBody>
      </p: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0E594766-E043-448A-B797-0C52772E2DE7}"/>
              </a:ext>
            </a:extLst>
          </p:cNvPr>
          <p:cNvCxnSpPr>
            <a:cxnSpLocks/>
          </p:cNvCxnSpPr>
          <p:nvPr/>
        </p:nvCxnSpPr>
        <p:spPr>
          <a:xfrm flipV="1">
            <a:off x="7129839" y="3420149"/>
            <a:ext cx="975265" cy="8792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13C49D62-63ED-45C7-9E49-7AC39049BAE9}"/>
              </a:ext>
            </a:extLst>
          </p:cNvPr>
          <p:cNvCxnSpPr>
            <a:cxnSpLocks/>
          </p:cNvCxnSpPr>
          <p:nvPr/>
        </p:nvCxnSpPr>
        <p:spPr>
          <a:xfrm>
            <a:off x="4688925" y="3450537"/>
            <a:ext cx="2290523" cy="0"/>
          </a:xfrm>
          <a:prstGeom prst="line">
            <a:avLst/>
          </a:prstGeom>
          <a:ln w="28575">
            <a:solidFill>
              <a:srgbClr val="F925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1229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40" grpId="0"/>
      <p:bldP spid="36" grpId="0"/>
      <p:bldP spid="6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1274323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pPr algn="ctr"/>
            <a:r>
              <a:rPr lang="fr-FR" dirty="0"/>
              <a:t>Conjugue le verbe « </a:t>
            </a:r>
            <a:r>
              <a:rPr lang="fr-FR" dirty="0">
                <a:solidFill>
                  <a:srgbClr val="002060"/>
                </a:solidFill>
              </a:rPr>
              <a:t>s’entraîner</a:t>
            </a:r>
            <a:r>
              <a:rPr lang="fr-FR" dirty="0"/>
              <a:t> » au présent.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201593-499D-5BC4-5EFF-AB52849E5395}"/>
              </a:ext>
            </a:extLst>
          </p:cNvPr>
          <p:cNvSpPr txBox="1"/>
          <p:nvPr/>
        </p:nvSpPr>
        <p:spPr>
          <a:xfrm>
            <a:off x="0" y="1926495"/>
            <a:ext cx="5330757" cy="40500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400" dirty="0"/>
              <a:t>Je </a:t>
            </a:r>
            <a:r>
              <a:rPr lang="fr-FR" sz="4400" dirty="0">
                <a:solidFill>
                  <a:srgbClr val="7030A0"/>
                </a:solidFill>
              </a:rPr>
              <a:t>m’</a:t>
            </a:r>
            <a:r>
              <a:rPr lang="fr-FR" sz="4400" dirty="0"/>
              <a:t>entraîn</a:t>
            </a:r>
            <a:r>
              <a:rPr lang="fr-FR" sz="4400" b="1" u="sng" dirty="0">
                <a:solidFill>
                  <a:srgbClr val="FF0000"/>
                </a:solidFill>
              </a:rPr>
              <a:t>e</a:t>
            </a:r>
            <a:endParaRPr lang="fr-FR" sz="4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fr-FR" sz="4400" dirty="0"/>
              <a:t>Tu </a:t>
            </a:r>
            <a:r>
              <a:rPr lang="fr-FR" sz="4400" dirty="0">
                <a:solidFill>
                  <a:srgbClr val="7030A0"/>
                </a:solidFill>
              </a:rPr>
              <a:t>t’</a:t>
            </a:r>
            <a:r>
              <a:rPr lang="fr-FR" sz="4400" dirty="0"/>
              <a:t>entraîn</a:t>
            </a:r>
            <a:r>
              <a:rPr lang="fr-FR" sz="4400" b="1" u="sng" dirty="0">
                <a:solidFill>
                  <a:srgbClr val="FF0000"/>
                </a:solidFill>
              </a:rPr>
              <a:t>es</a:t>
            </a:r>
            <a:endParaRPr lang="fr-FR" sz="4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fr-FR" sz="4400" dirty="0"/>
              <a:t>Il </a:t>
            </a:r>
            <a:r>
              <a:rPr lang="fr-FR" sz="4400" dirty="0">
                <a:solidFill>
                  <a:srgbClr val="7030A0"/>
                </a:solidFill>
              </a:rPr>
              <a:t>s’</a:t>
            </a:r>
            <a:r>
              <a:rPr lang="fr-FR" sz="4400" dirty="0"/>
              <a:t>entraîn</a:t>
            </a:r>
            <a:r>
              <a:rPr lang="fr-FR" sz="4400" b="1" u="sng" dirty="0">
                <a:solidFill>
                  <a:srgbClr val="FF0000"/>
                </a:solidFill>
              </a:rPr>
              <a:t>e</a:t>
            </a:r>
            <a:endParaRPr lang="fr-FR" sz="4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fr-FR" sz="4400" dirty="0"/>
              <a:t>elle </a:t>
            </a:r>
            <a:r>
              <a:rPr lang="fr-FR" sz="4400" dirty="0">
                <a:solidFill>
                  <a:srgbClr val="7030A0"/>
                </a:solidFill>
              </a:rPr>
              <a:t>s’</a:t>
            </a:r>
            <a:r>
              <a:rPr lang="fr-FR" sz="4400" dirty="0"/>
              <a:t>entraîn</a:t>
            </a:r>
            <a:r>
              <a:rPr lang="fr-FR" sz="4400" b="1" u="sng" dirty="0">
                <a:solidFill>
                  <a:srgbClr val="FF0000"/>
                </a:solidFill>
              </a:rPr>
              <a:t>e</a:t>
            </a:r>
            <a:endParaRPr lang="fr-FR" sz="4400" dirty="0">
              <a:solidFill>
                <a:srgbClr val="FF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1B60432-D20C-4A52-B99B-0E86E3768DB5}"/>
              </a:ext>
            </a:extLst>
          </p:cNvPr>
          <p:cNvSpPr txBox="1"/>
          <p:nvPr/>
        </p:nvSpPr>
        <p:spPr>
          <a:xfrm>
            <a:off x="5194170" y="1926494"/>
            <a:ext cx="6887583" cy="40500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400" dirty="0"/>
              <a:t>Nous </a:t>
            </a:r>
            <a:r>
              <a:rPr lang="fr-FR" sz="4400" dirty="0">
                <a:solidFill>
                  <a:srgbClr val="7030A0"/>
                </a:solidFill>
              </a:rPr>
              <a:t>nous </a:t>
            </a:r>
            <a:r>
              <a:rPr lang="fr-FR" sz="4400" dirty="0"/>
              <a:t>entraîn</a:t>
            </a:r>
            <a:r>
              <a:rPr lang="fr-FR" sz="4400" b="1" u="sng" dirty="0">
                <a:solidFill>
                  <a:srgbClr val="FF0000"/>
                </a:solidFill>
              </a:rPr>
              <a:t>ons</a:t>
            </a:r>
            <a:endParaRPr lang="fr-FR" sz="4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fr-FR" sz="4400" dirty="0"/>
              <a:t>Vous </a:t>
            </a:r>
            <a:r>
              <a:rPr lang="fr-FR" sz="4400" dirty="0">
                <a:solidFill>
                  <a:srgbClr val="7030A0"/>
                </a:solidFill>
              </a:rPr>
              <a:t>vous </a:t>
            </a:r>
            <a:r>
              <a:rPr lang="fr-FR" sz="4400" dirty="0"/>
              <a:t>entraîn</a:t>
            </a:r>
            <a:r>
              <a:rPr lang="fr-FR" sz="4400" b="1" u="sng" dirty="0">
                <a:solidFill>
                  <a:srgbClr val="FF0000"/>
                </a:solidFill>
              </a:rPr>
              <a:t>ez</a:t>
            </a:r>
            <a:endParaRPr lang="fr-FR" sz="4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fr-FR" sz="4400" dirty="0"/>
              <a:t>Ils </a:t>
            </a:r>
            <a:r>
              <a:rPr lang="fr-FR" sz="4400" dirty="0">
                <a:solidFill>
                  <a:srgbClr val="7030A0"/>
                </a:solidFill>
              </a:rPr>
              <a:t>s’</a:t>
            </a:r>
            <a:r>
              <a:rPr lang="fr-FR" sz="4400" dirty="0"/>
              <a:t>entraîn</a:t>
            </a:r>
            <a:r>
              <a:rPr lang="fr-FR" sz="4400" b="1" u="sng" dirty="0">
                <a:solidFill>
                  <a:srgbClr val="FF0000"/>
                </a:solidFill>
              </a:rPr>
              <a:t>ent</a:t>
            </a:r>
            <a:endParaRPr lang="fr-FR" sz="4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fr-FR" sz="4400" dirty="0"/>
              <a:t>Elles </a:t>
            </a:r>
            <a:r>
              <a:rPr lang="fr-FR" sz="4400" dirty="0">
                <a:solidFill>
                  <a:srgbClr val="7030A0"/>
                </a:solidFill>
              </a:rPr>
              <a:t>s’</a:t>
            </a:r>
            <a:r>
              <a:rPr lang="fr-FR" sz="4400" dirty="0"/>
              <a:t>entraîn</a:t>
            </a:r>
            <a:r>
              <a:rPr lang="fr-FR" sz="4400" b="1" u="sng" dirty="0">
                <a:solidFill>
                  <a:srgbClr val="FF0000"/>
                </a:solidFill>
              </a:rPr>
              <a:t>ent</a:t>
            </a:r>
            <a:endParaRPr lang="fr-FR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913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4"/>
            <a:ext cx="11994204" cy="1089498"/>
          </a:xfr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Problème pour s’entraîner - correction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BF7AC14-9BA6-485C-90B3-C53EAF237EE1}"/>
                  </a:ext>
                </a:extLst>
              </p:cNvPr>
              <p:cNvSpPr txBox="1"/>
              <p:nvPr/>
            </p:nvSpPr>
            <p:spPr>
              <a:xfrm>
                <a:off x="87549" y="1157592"/>
                <a:ext cx="11799651" cy="31345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Sur 360 astronautes, seul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40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fr-FR" sz="4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fr-FR" sz="4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fr-FR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sont des femmes.  </a:t>
                </a:r>
                <a:r>
                  <a:rPr lang="fr-FR" sz="4000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Combien y a-t-il de femmes astronautes et d’hommes astronautes</a:t>
                </a:r>
                <a:r>
                  <a:rPr lang="fr-FR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?</a:t>
                </a:r>
                <a:endParaRPr lang="fr-FR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BF7AC14-9BA6-485C-90B3-C53EAF237E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49" y="1157592"/>
                <a:ext cx="11799651" cy="3134512"/>
              </a:xfrm>
              <a:prstGeom prst="rect">
                <a:avLst/>
              </a:prstGeom>
              <a:blipFill>
                <a:blip r:embed="rId2"/>
                <a:stretch>
                  <a:fillRect l="-1808" b="-739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6392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4"/>
            <a:ext cx="11994204" cy="1089498"/>
          </a:xfr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Problème pour s’entraîner - correction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BF7AC14-9BA6-485C-90B3-C53EAF237EE1}"/>
              </a:ext>
            </a:extLst>
          </p:cNvPr>
          <p:cNvSpPr txBox="1"/>
          <p:nvPr/>
        </p:nvSpPr>
        <p:spPr>
          <a:xfrm>
            <a:off x="2397117" y="1023277"/>
            <a:ext cx="2806480" cy="901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u="sng" dirty="0">
                <a:latin typeface="Arial" panose="020B0604020202020204" pitchFamily="34" charset="0"/>
                <a:cs typeface="Arial" panose="020B0604020202020204" pitchFamily="34" charset="0"/>
              </a:rPr>
              <a:t>Je réfléchis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1666831B-D31A-4896-BCDD-EE7A81F2EBED}"/>
              </a:ext>
            </a:extLst>
          </p:cNvPr>
          <p:cNvCxnSpPr>
            <a:cxnSpLocks/>
          </p:cNvCxnSpPr>
          <p:nvPr/>
        </p:nvCxnSpPr>
        <p:spPr>
          <a:xfrm>
            <a:off x="7909089" y="1329179"/>
            <a:ext cx="29642" cy="4298842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Légende : encadrée à une bordure 4">
            <a:extLst>
              <a:ext uri="{FF2B5EF4-FFF2-40B4-BE49-F238E27FC236}">
                <a16:creationId xmlns:a16="http://schemas.microsoft.com/office/drawing/2014/main" id="{C9936273-5CC1-4C5F-BC59-5F175E35A6C1}"/>
              </a:ext>
            </a:extLst>
          </p:cNvPr>
          <p:cNvSpPr/>
          <p:nvPr/>
        </p:nvSpPr>
        <p:spPr>
          <a:xfrm>
            <a:off x="8917755" y="1223580"/>
            <a:ext cx="2611225" cy="793756"/>
          </a:xfrm>
          <a:prstGeom prst="accentCallout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Trace un trait à 7 carreaux du bord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69BC81B-97E7-4716-94C6-BB95F3EEE372}"/>
              </a:ext>
            </a:extLst>
          </p:cNvPr>
          <p:cNvSpPr txBox="1"/>
          <p:nvPr/>
        </p:nvSpPr>
        <p:spPr>
          <a:xfrm>
            <a:off x="8601525" y="1023277"/>
            <a:ext cx="2806480" cy="901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u="sng" dirty="0">
                <a:latin typeface="Arial" panose="020B0604020202020204" pitchFamily="34" charset="0"/>
                <a:cs typeface="Arial" panose="020B0604020202020204" pitchFamily="34" charset="0"/>
              </a:rPr>
              <a:t>Je réponds</a:t>
            </a:r>
          </a:p>
        </p:txBody>
      </p:sp>
      <p:sp>
        <p:nvSpPr>
          <p:cNvPr id="9" name="Légende : encadrée à une bordure 8">
            <a:extLst>
              <a:ext uri="{FF2B5EF4-FFF2-40B4-BE49-F238E27FC236}">
                <a16:creationId xmlns:a16="http://schemas.microsoft.com/office/drawing/2014/main" id="{55203FE2-8E62-4F3A-9057-BFF348E2C9A0}"/>
              </a:ext>
            </a:extLst>
          </p:cNvPr>
          <p:cNvSpPr/>
          <p:nvPr/>
        </p:nvSpPr>
        <p:spPr>
          <a:xfrm>
            <a:off x="2380493" y="1583922"/>
            <a:ext cx="2611225" cy="793756"/>
          </a:xfrm>
          <a:prstGeom prst="accentCallout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Fais une phrase par opération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3DB52F9-A4D0-4F24-A1BD-C964BC1152C3}"/>
              </a:ext>
            </a:extLst>
          </p:cNvPr>
          <p:cNvSpPr txBox="1"/>
          <p:nvPr/>
        </p:nvSpPr>
        <p:spPr>
          <a:xfrm>
            <a:off x="146361" y="1924870"/>
            <a:ext cx="76118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1. Je cherche le nombre de femmes astronautes :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3C95181-A793-4D17-AA5A-6851920AA729}"/>
              </a:ext>
            </a:extLst>
          </p:cNvPr>
          <p:cNvSpPr txBox="1"/>
          <p:nvPr/>
        </p:nvSpPr>
        <p:spPr>
          <a:xfrm>
            <a:off x="87549" y="3144956"/>
            <a:ext cx="76118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360 ÷ 6 = 60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67B86E5-E943-467E-85AB-102BB0B95AF3}"/>
              </a:ext>
            </a:extLst>
          </p:cNvPr>
          <p:cNvSpPr txBox="1"/>
          <p:nvPr/>
        </p:nvSpPr>
        <p:spPr>
          <a:xfrm>
            <a:off x="7938731" y="1836941"/>
            <a:ext cx="4132068" cy="901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1. 60 femmes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B90060A-7781-4ED8-9D95-A6E941231EF7}"/>
              </a:ext>
            </a:extLst>
          </p:cNvPr>
          <p:cNvSpPr txBox="1"/>
          <p:nvPr/>
        </p:nvSpPr>
        <p:spPr>
          <a:xfrm>
            <a:off x="116955" y="3749489"/>
            <a:ext cx="76118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2. Je cherche le nombre d’hommes astronautes :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D731975-1607-4028-BBB3-6E702BF18EB9}"/>
              </a:ext>
            </a:extLst>
          </p:cNvPr>
          <p:cNvSpPr txBox="1"/>
          <p:nvPr/>
        </p:nvSpPr>
        <p:spPr>
          <a:xfrm>
            <a:off x="87548" y="4920135"/>
            <a:ext cx="76118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360 - 60 = 300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B90B67E-DD6F-49D0-9ED4-6356C015824C}"/>
              </a:ext>
            </a:extLst>
          </p:cNvPr>
          <p:cNvSpPr txBox="1"/>
          <p:nvPr/>
        </p:nvSpPr>
        <p:spPr>
          <a:xfrm>
            <a:off x="7909089" y="3552200"/>
            <a:ext cx="4132068" cy="901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2. 300 hommes</a:t>
            </a:r>
          </a:p>
        </p:txBody>
      </p:sp>
      <p:sp>
        <p:nvSpPr>
          <p:cNvPr id="17" name="Légende : encadrée à une bordure 16">
            <a:extLst>
              <a:ext uri="{FF2B5EF4-FFF2-40B4-BE49-F238E27FC236}">
                <a16:creationId xmlns:a16="http://schemas.microsoft.com/office/drawing/2014/main" id="{3CC99ADD-E71E-4D4A-BB23-30A9297775F3}"/>
              </a:ext>
            </a:extLst>
          </p:cNvPr>
          <p:cNvSpPr/>
          <p:nvPr/>
        </p:nvSpPr>
        <p:spPr>
          <a:xfrm>
            <a:off x="7194222" y="4840664"/>
            <a:ext cx="2611225" cy="793756"/>
          </a:xfrm>
          <a:prstGeom prst="accentCallout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Rédige une phrase de réponse qui reprend les mots de la question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0EEBAD5-9397-457B-97DB-8BCE187800F1}"/>
              </a:ext>
            </a:extLst>
          </p:cNvPr>
          <p:cNvSpPr txBox="1"/>
          <p:nvPr/>
        </p:nvSpPr>
        <p:spPr>
          <a:xfrm>
            <a:off x="29069" y="5634420"/>
            <a:ext cx="121338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Il y a 60 femmes astronautes et 300 hommes astronautes.</a:t>
            </a:r>
          </a:p>
        </p:txBody>
      </p:sp>
    </p:spTree>
    <p:extLst>
      <p:ext uri="{BB962C8B-B14F-4D97-AF65-F5344CB8AC3E}">
        <p14:creationId xmlns:p14="http://schemas.microsoft.com/office/powerpoint/2010/main" val="2989617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5" grpId="0" animBg="1"/>
      <p:bldP spid="5" grpId="1" animBg="1"/>
      <p:bldP spid="8" grpId="0"/>
      <p:bldP spid="9" grpId="0" animBg="1"/>
      <p:bldP spid="9" grpId="1" animBg="1"/>
      <p:bldP spid="10" grpId="0"/>
      <p:bldP spid="11" grpId="0"/>
      <p:bldP spid="12" grpId="0"/>
      <p:bldP spid="13" grpId="0"/>
      <p:bldP spid="14" grpId="0"/>
      <p:bldP spid="15" grpId="0"/>
      <p:bldP spid="17" grpId="0" animBg="1"/>
      <p:bldP spid="17" grpId="1" animBg="1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1274323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Le vocabulaire à apprendre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201593-499D-5BC4-5EFF-AB52849E5395}"/>
              </a:ext>
            </a:extLst>
          </p:cNvPr>
          <p:cNvSpPr txBox="1"/>
          <p:nvPr/>
        </p:nvSpPr>
        <p:spPr>
          <a:xfrm>
            <a:off x="467329" y="1727136"/>
            <a:ext cx="5330757" cy="3882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000"/>
              </a:lnSpc>
            </a:pPr>
            <a:r>
              <a:rPr lang="fr-FR" sz="4000" dirty="0">
                <a:solidFill>
                  <a:srgbClr val="0070C0"/>
                </a:solidFill>
              </a:rPr>
              <a:t>une astronaute (</a:t>
            </a:r>
            <a:r>
              <a:rPr lang="fr-FR" sz="4000" dirty="0" err="1">
                <a:solidFill>
                  <a:srgbClr val="0070C0"/>
                </a:solidFill>
              </a:rPr>
              <a:t>nc</a:t>
            </a:r>
            <a:r>
              <a:rPr lang="fr-FR" sz="4000" dirty="0">
                <a:solidFill>
                  <a:srgbClr val="0070C0"/>
                </a:solidFill>
              </a:rPr>
              <a:t>)</a:t>
            </a:r>
          </a:p>
          <a:p>
            <a:pPr>
              <a:lnSpc>
                <a:spcPts val="6000"/>
              </a:lnSpc>
            </a:pPr>
            <a:r>
              <a:rPr lang="fr-FR" sz="4000" dirty="0">
                <a:solidFill>
                  <a:srgbClr val="0070C0"/>
                </a:solidFill>
              </a:rPr>
              <a:t>une ingénieure (</a:t>
            </a:r>
            <a:r>
              <a:rPr lang="fr-FR" sz="4000" dirty="0" err="1">
                <a:solidFill>
                  <a:srgbClr val="0070C0"/>
                </a:solidFill>
              </a:rPr>
              <a:t>nc</a:t>
            </a:r>
            <a:r>
              <a:rPr lang="fr-FR" sz="4000" dirty="0">
                <a:solidFill>
                  <a:srgbClr val="0070C0"/>
                </a:solidFill>
              </a:rPr>
              <a:t>)</a:t>
            </a:r>
          </a:p>
          <a:p>
            <a:pPr>
              <a:lnSpc>
                <a:spcPts val="6000"/>
              </a:lnSpc>
            </a:pPr>
            <a:r>
              <a:rPr lang="fr-FR" sz="4000" dirty="0">
                <a:solidFill>
                  <a:srgbClr val="0070C0"/>
                </a:solidFill>
              </a:rPr>
              <a:t>un hélicoptère (</a:t>
            </a:r>
            <a:r>
              <a:rPr lang="fr-FR" sz="4000" dirty="0" err="1">
                <a:solidFill>
                  <a:srgbClr val="0070C0"/>
                </a:solidFill>
              </a:rPr>
              <a:t>nc</a:t>
            </a:r>
            <a:r>
              <a:rPr lang="fr-FR" sz="4000" dirty="0">
                <a:solidFill>
                  <a:srgbClr val="0070C0"/>
                </a:solidFill>
              </a:rPr>
              <a:t>)</a:t>
            </a:r>
          </a:p>
          <a:p>
            <a:pPr>
              <a:lnSpc>
                <a:spcPts val="6000"/>
              </a:lnSpc>
            </a:pPr>
            <a:r>
              <a:rPr lang="fr-FR" sz="4000" dirty="0">
                <a:solidFill>
                  <a:srgbClr val="FF0000"/>
                </a:solidFill>
              </a:rPr>
              <a:t>sélectionner (v1)</a:t>
            </a:r>
          </a:p>
          <a:p>
            <a:pPr>
              <a:lnSpc>
                <a:spcPts val="6000"/>
              </a:lnSpc>
            </a:pPr>
            <a:r>
              <a:rPr lang="fr-FR" sz="4000" dirty="0">
                <a:solidFill>
                  <a:schemeClr val="accent2">
                    <a:lumMod val="50000"/>
                  </a:schemeClr>
                </a:solidFill>
              </a:rPr>
              <a:t>spatial, spatiale (adj)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A10FADC-3B33-9C2B-6601-BC462FF55463}"/>
              </a:ext>
            </a:extLst>
          </p:cNvPr>
          <p:cNvSpPr txBox="1"/>
          <p:nvPr/>
        </p:nvSpPr>
        <p:spPr>
          <a:xfrm>
            <a:off x="6676720" y="2111857"/>
            <a:ext cx="5330757" cy="3113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000"/>
              </a:lnSpc>
            </a:pPr>
            <a:r>
              <a:rPr lang="fr-FR" sz="4000" dirty="0">
                <a:solidFill>
                  <a:srgbClr val="0070C0"/>
                </a:solidFill>
              </a:rPr>
              <a:t>Sophie (</a:t>
            </a:r>
            <a:r>
              <a:rPr lang="fr-FR" sz="4000" dirty="0" err="1">
                <a:solidFill>
                  <a:srgbClr val="0070C0"/>
                </a:solidFill>
              </a:rPr>
              <a:t>np</a:t>
            </a:r>
            <a:r>
              <a:rPr lang="fr-FR" sz="4000" dirty="0">
                <a:solidFill>
                  <a:srgbClr val="0070C0"/>
                </a:solidFill>
              </a:rPr>
              <a:t>)</a:t>
            </a:r>
          </a:p>
          <a:p>
            <a:pPr>
              <a:lnSpc>
                <a:spcPts val="6000"/>
              </a:lnSpc>
            </a:pPr>
            <a:r>
              <a:rPr lang="fr-FR" sz="4000" dirty="0">
                <a:solidFill>
                  <a:srgbClr val="0070C0"/>
                </a:solidFill>
              </a:rPr>
              <a:t>un modèle (</a:t>
            </a:r>
            <a:r>
              <a:rPr lang="fr-FR" sz="4000" dirty="0" err="1">
                <a:solidFill>
                  <a:srgbClr val="0070C0"/>
                </a:solidFill>
              </a:rPr>
              <a:t>nc</a:t>
            </a:r>
            <a:r>
              <a:rPr lang="fr-FR" sz="4000" dirty="0">
                <a:solidFill>
                  <a:srgbClr val="0070C0"/>
                </a:solidFill>
              </a:rPr>
              <a:t>)</a:t>
            </a:r>
          </a:p>
          <a:p>
            <a:pPr>
              <a:lnSpc>
                <a:spcPts val="6000"/>
              </a:lnSpc>
            </a:pPr>
            <a:r>
              <a:rPr lang="fr-FR" sz="4000" dirty="0">
                <a:solidFill>
                  <a:srgbClr val="0070C0"/>
                </a:solidFill>
              </a:rPr>
              <a:t>une inspiration (</a:t>
            </a:r>
            <a:r>
              <a:rPr lang="fr-FR" sz="4000" dirty="0" err="1">
                <a:solidFill>
                  <a:srgbClr val="0070C0"/>
                </a:solidFill>
              </a:rPr>
              <a:t>nc</a:t>
            </a:r>
            <a:r>
              <a:rPr lang="fr-FR" sz="4000" dirty="0">
                <a:solidFill>
                  <a:srgbClr val="0070C0"/>
                </a:solidFill>
              </a:rPr>
              <a:t>)</a:t>
            </a:r>
          </a:p>
          <a:p>
            <a:pPr>
              <a:lnSpc>
                <a:spcPts val="6000"/>
              </a:lnSpc>
            </a:pPr>
            <a:r>
              <a:rPr lang="fr-FR" sz="4000" dirty="0">
                <a:solidFill>
                  <a:schemeClr val="accent2">
                    <a:lumMod val="50000"/>
                  </a:schemeClr>
                </a:solidFill>
              </a:rPr>
              <a:t>ambitieux (adj)</a:t>
            </a:r>
          </a:p>
        </p:txBody>
      </p:sp>
    </p:spTree>
    <p:extLst>
      <p:ext uri="{BB962C8B-B14F-4D97-AF65-F5344CB8AC3E}">
        <p14:creationId xmlns:p14="http://schemas.microsoft.com/office/powerpoint/2010/main" val="2325858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1274323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Transposition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201593-499D-5BC4-5EFF-AB52849E5395}"/>
              </a:ext>
            </a:extLst>
          </p:cNvPr>
          <p:cNvSpPr txBox="1"/>
          <p:nvPr/>
        </p:nvSpPr>
        <p:spPr>
          <a:xfrm>
            <a:off x="87549" y="1449421"/>
            <a:ext cx="11994204" cy="1843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/>
              <a:t>Sophie a étudié pour devenir pilote d’hélicoptère et ingénieure.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8EE40D8-6217-FE1B-7DED-A9A477F1A451}"/>
              </a:ext>
            </a:extLst>
          </p:cNvPr>
          <p:cNvSpPr txBox="1"/>
          <p:nvPr/>
        </p:nvSpPr>
        <p:spPr>
          <a:xfrm>
            <a:off x="-11349" y="3288660"/>
            <a:ext cx="12192000" cy="92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dirty="0"/>
              <a:t>Transforme cette phrase affirmative en phrase négative.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EF12C77-6910-4063-A47B-0159F855DD5B}"/>
              </a:ext>
            </a:extLst>
          </p:cNvPr>
          <p:cNvSpPr txBox="1"/>
          <p:nvPr/>
        </p:nvSpPr>
        <p:spPr>
          <a:xfrm>
            <a:off x="87549" y="4337127"/>
            <a:ext cx="11994204" cy="2028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/>
              <a:t>Sophie </a:t>
            </a:r>
            <a:r>
              <a:rPr lang="fr-FR" sz="4800" b="1" dirty="0">
                <a:solidFill>
                  <a:srgbClr val="FF0000"/>
                </a:solidFill>
              </a:rPr>
              <a:t>n’</a:t>
            </a:r>
            <a:r>
              <a:rPr lang="fr-FR" sz="4000" dirty="0"/>
              <a:t>a </a:t>
            </a:r>
            <a:r>
              <a:rPr lang="fr-FR" sz="4800" b="1" dirty="0">
                <a:solidFill>
                  <a:srgbClr val="FF0000"/>
                </a:solidFill>
              </a:rPr>
              <a:t>pas</a:t>
            </a:r>
            <a:r>
              <a:rPr lang="fr-FR" sz="4000" dirty="0"/>
              <a:t> étudié pour devenir pilote d’hélicoptère et ingénieure.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C5C4A6-7CB1-AB34-3606-8FCB7D7A2AFB}"/>
              </a:ext>
            </a:extLst>
          </p:cNvPr>
          <p:cNvSpPr/>
          <p:nvPr/>
        </p:nvSpPr>
        <p:spPr>
          <a:xfrm>
            <a:off x="1729888" y="2461454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FAD454C7-8526-4ABF-9A98-4C790C89938E}"/>
              </a:ext>
            </a:extLst>
          </p:cNvPr>
          <p:cNvSpPr/>
          <p:nvPr/>
        </p:nvSpPr>
        <p:spPr>
          <a:xfrm>
            <a:off x="7248297" y="2279541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riangle isocèle 7">
            <a:extLst>
              <a:ext uri="{FF2B5EF4-FFF2-40B4-BE49-F238E27FC236}">
                <a16:creationId xmlns:a16="http://schemas.microsoft.com/office/drawing/2014/main" id="{EDB79DC3-C78D-4ED1-BDE6-3B17CF3B72DB}"/>
              </a:ext>
            </a:extLst>
          </p:cNvPr>
          <p:cNvSpPr/>
          <p:nvPr/>
        </p:nvSpPr>
        <p:spPr>
          <a:xfrm>
            <a:off x="1729888" y="2262036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EA470D-D988-4EA3-83A7-C53AF5F9A911}"/>
              </a:ext>
            </a:extLst>
          </p:cNvPr>
          <p:cNvSpPr/>
          <p:nvPr/>
        </p:nvSpPr>
        <p:spPr>
          <a:xfrm>
            <a:off x="3154906" y="2276628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097395-B1EC-4F8D-8499-C99A847399E9}"/>
              </a:ext>
            </a:extLst>
          </p:cNvPr>
          <p:cNvSpPr/>
          <p:nvPr/>
        </p:nvSpPr>
        <p:spPr>
          <a:xfrm>
            <a:off x="5858230" y="2265655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ABD0DE70-5A27-47A2-94FF-36B8FDE93BF3}"/>
              </a:ext>
            </a:extLst>
          </p:cNvPr>
          <p:cNvSpPr/>
          <p:nvPr/>
        </p:nvSpPr>
        <p:spPr>
          <a:xfrm>
            <a:off x="10096763" y="2257938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Triangle isocèle 13">
            <a:extLst>
              <a:ext uri="{FF2B5EF4-FFF2-40B4-BE49-F238E27FC236}">
                <a16:creationId xmlns:a16="http://schemas.microsoft.com/office/drawing/2014/main" id="{F1874BE9-A7C9-4275-84D5-DA2527D94784}"/>
              </a:ext>
            </a:extLst>
          </p:cNvPr>
          <p:cNvSpPr/>
          <p:nvPr/>
        </p:nvSpPr>
        <p:spPr>
          <a:xfrm>
            <a:off x="10583228" y="2257938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E4332E12-F293-4C67-92A0-7AA26CF760AF}"/>
              </a:ext>
            </a:extLst>
          </p:cNvPr>
          <p:cNvSpPr/>
          <p:nvPr/>
        </p:nvSpPr>
        <p:spPr>
          <a:xfrm>
            <a:off x="2168821" y="3196247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Bulle narrative : rectangle 4">
            <a:extLst>
              <a:ext uri="{FF2B5EF4-FFF2-40B4-BE49-F238E27FC236}">
                <a16:creationId xmlns:a16="http://schemas.microsoft.com/office/drawing/2014/main" id="{F9BC4C8A-1978-4EA3-8C3C-5807C5CFC10B}"/>
              </a:ext>
            </a:extLst>
          </p:cNvPr>
          <p:cNvSpPr/>
          <p:nvPr/>
        </p:nvSpPr>
        <p:spPr>
          <a:xfrm>
            <a:off x="4022758" y="2006239"/>
            <a:ext cx="3077337" cy="2111057"/>
          </a:xfrm>
          <a:prstGeom prst="wedgeRectCallout">
            <a:avLst>
              <a:gd name="adj1" fmla="val -105993"/>
              <a:gd name="adj2" fmla="val 89899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As-tu remarqué ?</a:t>
            </a:r>
          </a:p>
          <a:p>
            <a:pPr algn="ctr"/>
            <a:r>
              <a:rPr lang="fr-FR" dirty="0"/>
              <a:t>Le verbe situé entre « n » et « pas » c’est :</a:t>
            </a:r>
          </a:p>
          <a:p>
            <a:pPr algn="ctr"/>
            <a:r>
              <a:rPr lang="fr-FR" sz="4000" dirty="0"/>
              <a:t>a</a:t>
            </a:r>
            <a:endParaRPr lang="fr-FR" dirty="0"/>
          </a:p>
          <a:p>
            <a:pPr algn="ctr"/>
            <a:r>
              <a:rPr lang="fr-FR" dirty="0"/>
              <a:t>pourtant le verbe n’est pas entier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C104FDB3-484C-481F-883A-A72049BAA4A9}"/>
              </a:ext>
            </a:extLst>
          </p:cNvPr>
          <p:cNvSpPr/>
          <p:nvPr/>
        </p:nvSpPr>
        <p:spPr>
          <a:xfrm>
            <a:off x="1604221" y="1725104"/>
            <a:ext cx="1875934" cy="71765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Bulle narrative : rectangle 15">
            <a:extLst>
              <a:ext uri="{FF2B5EF4-FFF2-40B4-BE49-F238E27FC236}">
                <a16:creationId xmlns:a16="http://schemas.microsoft.com/office/drawing/2014/main" id="{4425049F-20DE-4E99-93D7-0E8FB90284D2}"/>
              </a:ext>
            </a:extLst>
          </p:cNvPr>
          <p:cNvSpPr/>
          <p:nvPr/>
        </p:nvSpPr>
        <p:spPr>
          <a:xfrm>
            <a:off x="6216507" y="4575424"/>
            <a:ext cx="5820175" cy="2111057"/>
          </a:xfrm>
          <a:prstGeom prst="wedgeRectCallout">
            <a:avLst>
              <a:gd name="adj1" fmla="val -73280"/>
              <a:gd name="adj2" fmla="val -27989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Solution : quand le verbe trouvé est être ou avoir, il faut aussi que tu changes le temps.</a:t>
            </a:r>
          </a:p>
          <a:p>
            <a:pPr algn="ctr"/>
            <a:endParaRPr lang="fr-FR" dirty="0"/>
          </a:p>
          <a:p>
            <a:pPr algn="ctr"/>
            <a:r>
              <a:rPr lang="fr-FR" dirty="0"/>
              <a:t>Sophie ETUDIERA pour ….</a:t>
            </a:r>
          </a:p>
          <a:p>
            <a:pPr algn="ctr"/>
            <a:endParaRPr lang="fr-FR" dirty="0"/>
          </a:p>
          <a:p>
            <a:pPr algn="ctr"/>
            <a:r>
              <a:rPr lang="fr-FR" dirty="0"/>
              <a:t>Le verbe conjugué est donc composé de « a » qui a disparu et de « étudié » qui a changé.</a:t>
            </a:r>
          </a:p>
        </p:txBody>
      </p:sp>
    </p:spTree>
    <p:extLst>
      <p:ext uri="{BB962C8B-B14F-4D97-AF65-F5344CB8AC3E}">
        <p14:creationId xmlns:p14="http://schemas.microsoft.com/office/powerpoint/2010/main" val="750079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3" grpId="0"/>
      <p:bldP spid="6" grpId="0"/>
      <p:bldP spid="11" grpId="0" animBg="1"/>
      <p:bldP spid="9" grpId="0" animBg="1"/>
      <p:bldP spid="8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5" grpId="0" animBg="1"/>
      <p:bldP spid="7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1274323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Analyse grammaticale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201593-499D-5BC4-5EFF-AB52849E5395}"/>
              </a:ext>
            </a:extLst>
          </p:cNvPr>
          <p:cNvSpPr txBox="1"/>
          <p:nvPr/>
        </p:nvSpPr>
        <p:spPr>
          <a:xfrm>
            <a:off x="87549" y="1434700"/>
            <a:ext cx="11994204" cy="1843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/>
              <a:t>Avec du travail et de la détermination, il est possible de réaliser ses rêves les plus ambitieux.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CFE4771-70A8-7482-CA5B-7660A396A49B}"/>
              </a:ext>
            </a:extLst>
          </p:cNvPr>
          <p:cNvSpPr/>
          <p:nvPr/>
        </p:nvSpPr>
        <p:spPr>
          <a:xfrm flipH="1">
            <a:off x="3278452" y="1750715"/>
            <a:ext cx="473416" cy="476655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                                                     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FDB3655-F691-A299-D606-8781318D547D}"/>
              </a:ext>
            </a:extLst>
          </p:cNvPr>
          <p:cNvSpPr/>
          <p:nvPr/>
        </p:nvSpPr>
        <p:spPr>
          <a:xfrm>
            <a:off x="1762813" y="2700543"/>
            <a:ext cx="725863" cy="476655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                                                    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8D62D9B-D13C-D905-C076-A83DD4A06719}"/>
              </a:ext>
            </a:extLst>
          </p:cNvPr>
          <p:cNvSpPr/>
          <p:nvPr/>
        </p:nvSpPr>
        <p:spPr>
          <a:xfrm flipH="1">
            <a:off x="5400070" y="2704855"/>
            <a:ext cx="2131945" cy="472343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                                                    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6F6676E-22F7-7390-F5E8-D7FB83C316E5}"/>
              </a:ext>
            </a:extLst>
          </p:cNvPr>
          <p:cNvSpPr txBox="1"/>
          <p:nvPr/>
        </p:nvSpPr>
        <p:spPr>
          <a:xfrm>
            <a:off x="0" y="3526042"/>
            <a:ext cx="11994204" cy="92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>
                <a:solidFill>
                  <a:schemeClr val="accent2"/>
                </a:solidFill>
              </a:rPr>
              <a:t>et</a:t>
            </a:r>
            <a:r>
              <a:rPr lang="fr-FR" sz="4000" dirty="0">
                <a:solidFill>
                  <a:srgbClr val="FF0000"/>
                </a:solidFill>
              </a:rPr>
              <a:t> </a:t>
            </a:r>
            <a:r>
              <a:rPr lang="fr-FR" sz="3800" dirty="0"/>
              <a:t>: conjonction de coordination, invariable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286D97A-0341-2B31-B5B9-532A34EB5DAA}"/>
              </a:ext>
            </a:extLst>
          </p:cNvPr>
          <p:cNvSpPr txBox="1"/>
          <p:nvPr/>
        </p:nvSpPr>
        <p:spPr>
          <a:xfrm>
            <a:off x="0" y="4666937"/>
            <a:ext cx="117120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00B050"/>
                </a:solidFill>
              </a:rPr>
              <a:t>ses</a:t>
            </a:r>
            <a:r>
              <a:rPr lang="fr-FR" sz="4000" dirty="0">
                <a:solidFill>
                  <a:srgbClr val="FF0000"/>
                </a:solidFill>
              </a:rPr>
              <a:t> </a:t>
            </a:r>
            <a:r>
              <a:rPr lang="fr-FR" sz="4000" dirty="0"/>
              <a:t>: déterminant </a:t>
            </a:r>
            <a:r>
              <a:rPr lang="fr-FR" sz="4000" dirty="0">
                <a:solidFill>
                  <a:schemeClr val="accent2"/>
                </a:solidFill>
              </a:rPr>
              <a:t>possessif</a:t>
            </a:r>
            <a:r>
              <a:rPr lang="fr-FR" sz="4000" dirty="0"/>
              <a:t>, masculin, pluriel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ACAA1A9-97A6-3B3C-24EE-BD4A8C87568A}"/>
              </a:ext>
            </a:extLst>
          </p:cNvPr>
          <p:cNvSpPr txBox="1"/>
          <p:nvPr/>
        </p:nvSpPr>
        <p:spPr>
          <a:xfrm>
            <a:off x="0" y="5364624"/>
            <a:ext cx="11994204" cy="92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>
                <a:solidFill>
                  <a:schemeClr val="accent2">
                    <a:lumMod val="50000"/>
                  </a:schemeClr>
                </a:solidFill>
              </a:rPr>
              <a:t>ambitieux</a:t>
            </a:r>
            <a:r>
              <a:rPr lang="fr-FR" sz="4000" dirty="0">
                <a:solidFill>
                  <a:srgbClr val="0070C0"/>
                </a:solidFill>
              </a:rPr>
              <a:t> </a:t>
            </a:r>
            <a:r>
              <a:rPr lang="fr-FR" sz="4000" dirty="0"/>
              <a:t>: adjectif, masculin, pluriel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3E03D5AF-8517-97F8-3E66-E78BC2E6EAA9}"/>
              </a:ext>
            </a:extLst>
          </p:cNvPr>
          <p:cNvSpPr/>
          <p:nvPr/>
        </p:nvSpPr>
        <p:spPr>
          <a:xfrm>
            <a:off x="3480494" y="3173531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528597B-455D-4C70-85D6-9719A71E5400}"/>
              </a:ext>
            </a:extLst>
          </p:cNvPr>
          <p:cNvSpPr/>
          <p:nvPr/>
        </p:nvSpPr>
        <p:spPr>
          <a:xfrm>
            <a:off x="1390868" y="3161307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FF65905-C5E9-475A-99FE-40841FC9EEC9}"/>
              </a:ext>
            </a:extLst>
          </p:cNvPr>
          <p:cNvSpPr/>
          <p:nvPr/>
        </p:nvSpPr>
        <p:spPr>
          <a:xfrm>
            <a:off x="8772126" y="2457397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D9D22EA7-678C-462E-854A-DC0B89F5ACEA}"/>
              </a:ext>
            </a:extLst>
          </p:cNvPr>
          <p:cNvSpPr/>
          <p:nvPr/>
        </p:nvSpPr>
        <p:spPr>
          <a:xfrm>
            <a:off x="2946859" y="2227370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42D16483-AD08-450D-94D0-9FC159D8AD6D}"/>
              </a:ext>
            </a:extLst>
          </p:cNvPr>
          <p:cNvSpPr/>
          <p:nvPr/>
        </p:nvSpPr>
        <p:spPr>
          <a:xfrm>
            <a:off x="7294271" y="3157135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Triangle isocèle 14">
            <a:extLst>
              <a:ext uri="{FF2B5EF4-FFF2-40B4-BE49-F238E27FC236}">
                <a16:creationId xmlns:a16="http://schemas.microsoft.com/office/drawing/2014/main" id="{EC395C9B-D010-46B2-8AB1-8CA69653A874}"/>
              </a:ext>
            </a:extLst>
          </p:cNvPr>
          <p:cNvSpPr/>
          <p:nvPr/>
        </p:nvSpPr>
        <p:spPr>
          <a:xfrm>
            <a:off x="3432475" y="2227241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E75BA754-23E5-434E-B31F-BBD3A4C197EB}"/>
              </a:ext>
            </a:extLst>
          </p:cNvPr>
          <p:cNvSpPr/>
          <p:nvPr/>
        </p:nvSpPr>
        <p:spPr>
          <a:xfrm>
            <a:off x="8772126" y="2264078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BA6A5341-40C2-4046-BBCA-CB8181087B79}"/>
              </a:ext>
            </a:extLst>
          </p:cNvPr>
          <p:cNvSpPr/>
          <p:nvPr/>
        </p:nvSpPr>
        <p:spPr>
          <a:xfrm>
            <a:off x="7738259" y="2264078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186DE2A-B79B-48FF-A4AF-8985DE7A33AB}"/>
              </a:ext>
            </a:extLst>
          </p:cNvPr>
          <p:cNvSpPr/>
          <p:nvPr/>
        </p:nvSpPr>
        <p:spPr>
          <a:xfrm>
            <a:off x="10680254" y="2257742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332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 animBg="1"/>
      <p:bldP spid="8" grpId="0" animBg="1"/>
      <p:bldP spid="9" grpId="0" animBg="1"/>
      <p:bldP spid="10" grpId="0"/>
      <p:bldP spid="11" grpId="0"/>
      <p:bldP spid="12" grpId="0"/>
      <p:bldP spid="7" grpId="0" animBg="1"/>
      <p:bldP spid="22" grpId="0" animBg="1"/>
      <p:bldP spid="18" grpId="0" animBg="1"/>
      <p:bldP spid="14" grpId="0" animBg="1"/>
      <p:bldP spid="19" grpId="0" animBg="1"/>
      <p:bldP spid="15" grpId="0" animBg="1"/>
      <p:bldP spid="16" grpId="0" animBg="1"/>
      <p:bldP spid="17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1274323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pPr algn="ctr"/>
            <a:r>
              <a:rPr lang="fr-FR" dirty="0"/>
              <a:t>Conjugue le verbe « </a:t>
            </a:r>
            <a:r>
              <a:rPr lang="fr-FR" dirty="0">
                <a:solidFill>
                  <a:srgbClr val="002060"/>
                </a:solidFill>
              </a:rPr>
              <a:t>grandir</a:t>
            </a:r>
            <a:r>
              <a:rPr lang="fr-FR" dirty="0"/>
              <a:t> » au présent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201593-499D-5BC4-5EFF-AB52849E5395}"/>
              </a:ext>
            </a:extLst>
          </p:cNvPr>
          <p:cNvSpPr txBox="1"/>
          <p:nvPr/>
        </p:nvSpPr>
        <p:spPr>
          <a:xfrm>
            <a:off x="0" y="1926495"/>
            <a:ext cx="5330757" cy="40500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400" dirty="0"/>
              <a:t>Je grand</a:t>
            </a:r>
            <a:r>
              <a:rPr lang="fr-FR" sz="4400" dirty="0">
                <a:solidFill>
                  <a:srgbClr val="FF0000"/>
                </a:solidFill>
              </a:rPr>
              <a:t>is</a:t>
            </a:r>
          </a:p>
          <a:p>
            <a:pPr>
              <a:lnSpc>
                <a:spcPct val="150000"/>
              </a:lnSpc>
            </a:pPr>
            <a:r>
              <a:rPr lang="fr-FR" sz="4400" dirty="0"/>
              <a:t>Tu grand</a:t>
            </a:r>
            <a:r>
              <a:rPr lang="fr-FR" sz="4400" dirty="0">
                <a:solidFill>
                  <a:srgbClr val="FF0000"/>
                </a:solidFill>
              </a:rPr>
              <a:t>is</a:t>
            </a:r>
          </a:p>
          <a:p>
            <a:pPr>
              <a:lnSpc>
                <a:spcPct val="150000"/>
              </a:lnSpc>
            </a:pPr>
            <a:r>
              <a:rPr lang="fr-FR" sz="4400" dirty="0"/>
              <a:t>Il grand</a:t>
            </a:r>
            <a:r>
              <a:rPr lang="fr-FR" sz="4400" dirty="0">
                <a:solidFill>
                  <a:srgbClr val="FF0000"/>
                </a:solidFill>
              </a:rPr>
              <a:t>it</a:t>
            </a:r>
          </a:p>
          <a:p>
            <a:pPr>
              <a:lnSpc>
                <a:spcPct val="150000"/>
              </a:lnSpc>
            </a:pPr>
            <a:r>
              <a:rPr lang="fr-FR" sz="4400" dirty="0"/>
              <a:t>Elle grand</a:t>
            </a:r>
            <a:r>
              <a:rPr lang="fr-FR" sz="4400" dirty="0">
                <a:solidFill>
                  <a:srgbClr val="FF0000"/>
                </a:solidFill>
              </a:rPr>
              <a:t>is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1B60432-D20C-4A52-B99B-0E86E3768DB5}"/>
              </a:ext>
            </a:extLst>
          </p:cNvPr>
          <p:cNvSpPr txBox="1"/>
          <p:nvPr/>
        </p:nvSpPr>
        <p:spPr>
          <a:xfrm>
            <a:off x="5194170" y="1926494"/>
            <a:ext cx="6887583" cy="40500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400" dirty="0"/>
              <a:t>Nous grand</a:t>
            </a:r>
            <a:r>
              <a:rPr lang="fr-FR" sz="4400" dirty="0">
                <a:solidFill>
                  <a:srgbClr val="FF0000"/>
                </a:solidFill>
              </a:rPr>
              <a:t>issons</a:t>
            </a:r>
          </a:p>
          <a:p>
            <a:pPr>
              <a:lnSpc>
                <a:spcPct val="150000"/>
              </a:lnSpc>
            </a:pPr>
            <a:r>
              <a:rPr lang="fr-FR" sz="4400" dirty="0"/>
              <a:t>Vous grand</a:t>
            </a:r>
            <a:r>
              <a:rPr lang="fr-FR" sz="4400" dirty="0">
                <a:solidFill>
                  <a:srgbClr val="FF0000"/>
                </a:solidFill>
              </a:rPr>
              <a:t>issez</a:t>
            </a:r>
          </a:p>
          <a:p>
            <a:pPr>
              <a:lnSpc>
                <a:spcPct val="150000"/>
              </a:lnSpc>
            </a:pPr>
            <a:r>
              <a:rPr lang="fr-FR" sz="4400" dirty="0"/>
              <a:t>Ils grand</a:t>
            </a:r>
            <a:r>
              <a:rPr lang="fr-FR" sz="4400" dirty="0">
                <a:solidFill>
                  <a:srgbClr val="FF0000"/>
                </a:solidFill>
              </a:rPr>
              <a:t>issent</a:t>
            </a:r>
          </a:p>
          <a:p>
            <a:pPr>
              <a:lnSpc>
                <a:spcPct val="150000"/>
              </a:lnSpc>
            </a:pPr>
            <a:r>
              <a:rPr lang="fr-FR" sz="4400" dirty="0"/>
              <a:t>Elles grand</a:t>
            </a:r>
            <a:r>
              <a:rPr lang="fr-FR" sz="4400" dirty="0">
                <a:solidFill>
                  <a:srgbClr val="FF0000"/>
                </a:solidFill>
              </a:rPr>
              <a:t>issent</a:t>
            </a:r>
          </a:p>
        </p:txBody>
      </p:sp>
    </p:spTree>
    <p:extLst>
      <p:ext uri="{BB962C8B-B14F-4D97-AF65-F5344CB8AC3E}">
        <p14:creationId xmlns:p14="http://schemas.microsoft.com/office/powerpoint/2010/main" val="765364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5951C17-922D-EA8D-F08D-69F3ED1BF2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465" y="1487976"/>
            <a:ext cx="5823069" cy="38820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38767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1274323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pPr algn="ctr"/>
            <a:r>
              <a:rPr lang="fr-FR" dirty="0"/>
              <a:t>Vocabulaire inconnu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201593-499D-5BC4-5EFF-AB52849E5395}"/>
              </a:ext>
            </a:extLst>
          </p:cNvPr>
          <p:cNvSpPr txBox="1"/>
          <p:nvPr/>
        </p:nvSpPr>
        <p:spPr>
          <a:xfrm>
            <a:off x="0" y="1793373"/>
            <a:ext cx="11994204" cy="3945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8800" dirty="0"/>
              <a:t>Adenot</a:t>
            </a:r>
          </a:p>
          <a:p>
            <a:pPr algn="ctr">
              <a:lnSpc>
                <a:spcPct val="150000"/>
              </a:lnSpc>
            </a:pPr>
            <a:r>
              <a:rPr lang="fr-FR" sz="8800" dirty="0"/>
              <a:t>Bourg-la-Reine</a:t>
            </a:r>
          </a:p>
        </p:txBody>
      </p:sp>
    </p:spTree>
    <p:extLst>
      <p:ext uri="{BB962C8B-B14F-4D97-AF65-F5344CB8AC3E}">
        <p14:creationId xmlns:p14="http://schemas.microsoft.com/office/powerpoint/2010/main" val="2415238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4"/>
            <a:ext cx="11994204" cy="1089498"/>
          </a:xfr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Problème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BF7AC14-9BA6-485C-90B3-C53EAF237EE1}"/>
                  </a:ext>
                </a:extLst>
              </p:cNvPr>
              <p:cNvSpPr txBox="1"/>
              <p:nvPr/>
            </p:nvSpPr>
            <p:spPr>
              <a:xfrm>
                <a:off x="0" y="1553517"/>
                <a:ext cx="11799651" cy="40566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En 2022, le corps des astronautes de l’ESA est composé de près de 24 personnes.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40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fr-FR" sz="4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fr-FR" sz="4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fr-FR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sont des femmes. </a:t>
                </a:r>
                <a:r>
                  <a:rPr lang="fr-FR" sz="4000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Combien y a-t-il de femmes astronautes et d’hommes astronautes</a:t>
                </a:r>
                <a:r>
                  <a:rPr lang="fr-FR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?</a:t>
                </a:r>
                <a:endParaRPr lang="fr-FR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BF7AC14-9BA6-485C-90B3-C53EAF237E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553517"/>
                <a:ext cx="11799651" cy="4056688"/>
              </a:xfrm>
              <a:prstGeom prst="rect">
                <a:avLst/>
              </a:prstGeom>
              <a:blipFill>
                <a:blip r:embed="rId2"/>
                <a:stretch>
                  <a:fillRect l="-1808" b="-556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3444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1274323"/>
          </a:xfr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Calcul mental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201593-499D-5BC4-5EFF-AB52849E5395}"/>
              </a:ext>
            </a:extLst>
          </p:cNvPr>
          <p:cNvSpPr txBox="1"/>
          <p:nvPr/>
        </p:nvSpPr>
        <p:spPr>
          <a:xfrm>
            <a:off x="0" y="1498058"/>
            <a:ext cx="11971506" cy="92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>
                <a:solidFill>
                  <a:srgbClr val="00B050"/>
                </a:solidFill>
              </a:rPr>
              <a:t>0</a:t>
            </a:r>
            <a:r>
              <a:rPr lang="fr-FR" sz="4000" dirty="0"/>
              <a:t> – </a:t>
            </a:r>
            <a:r>
              <a:rPr lang="fr-FR" sz="4000" dirty="0">
                <a:solidFill>
                  <a:schemeClr val="accent2"/>
                </a:solidFill>
              </a:rPr>
              <a:t>1</a:t>
            </a:r>
            <a:r>
              <a:rPr lang="fr-FR" sz="4000" dirty="0"/>
              <a:t> – </a:t>
            </a:r>
            <a:r>
              <a:rPr lang="fr-FR" sz="4000" dirty="0">
                <a:solidFill>
                  <a:srgbClr val="FF0000"/>
                </a:solidFill>
              </a:rPr>
              <a:t>2</a:t>
            </a:r>
            <a:r>
              <a:rPr lang="fr-FR" sz="4000" dirty="0"/>
              <a:t> : 56 – 49 – 81 – 24 – 27 – 72 – 63 – 28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3330168-2105-64CE-BBCA-B9AEE043FCEA}"/>
              </a:ext>
            </a:extLst>
          </p:cNvPr>
          <p:cNvSpPr txBox="1"/>
          <p:nvPr/>
        </p:nvSpPr>
        <p:spPr>
          <a:xfrm>
            <a:off x="0" y="2580755"/>
            <a:ext cx="11971506" cy="92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>
                <a:solidFill>
                  <a:srgbClr val="00B050"/>
                </a:solidFill>
              </a:rPr>
              <a:t>1</a:t>
            </a:r>
            <a:r>
              <a:rPr lang="fr-FR" sz="4000" dirty="0"/>
              <a:t> – </a:t>
            </a:r>
            <a:r>
              <a:rPr lang="fr-FR" sz="4000" dirty="0">
                <a:solidFill>
                  <a:schemeClr val="accent2"/>
                </a:solidFill>
              </a:rPr>
              <a:t>2</a:t>
            </a:r>
            <a:r>
              <a:rPr lang="fr-FR" sz="4000" dirty="0"/>
              <a:t> – </a:t>
            </a:r>
            <a:r>
              <a:rPr lang="fr-FR" sz="4000" dirty="0">
                <a:solidFill>
                  <a:srgbClr val="FF0000"/>
                </a:solidFill>
              </a:rPr>
              <a:t>3</a:t>
            </a:r>
            <a:r>
              <a:rPr lang="fr-FR" sz="4000" dirty="0"/>
              <a:t> : 79 – </a:t>
            </a:r>
            <a:r>
              <a:rPr lang="fr-FR" sz="4000" dirty="0">
                <a:solidFill>
                  <a:srgbClr val="7030A0"/>
                </a:solidFill>
              </a:rPr>
              <a:t>12</a:t>
            </a:r>
            <a:r>
              <a:rPr lang="fr-FR" sz="4000" dirty="0"/>
              <a:t>/</a:t>
            </a:r>
            <a:r>
              <a:rPr lang="fr-FR" sz="4000" dirty="0">
                <a:solidFill>
                  <a:schemeClr val="accent2"/>
                </a:solidFill>
              </a:rPr>
              <a:t>0,64</a:t>
            </a:r>
            <a:r>
              <a:rPr lang="fr-FR" sz="4000" dirty="0"/>
              <a:t> – 14 – </a:t>
            </a:r>
            <a:r>
              <a:rPr lang="fr-FR" sz="4000" dirty="0">
                <a:solidFill>
                  <a:srgbClr val="7030A0"/>
                </a:solidFill>
              </a:rPr>
              <a:t>75</a:t>
            </a:r>
            <a:r>
              <a:rPr lang="fr-FR" sz="4000" dirty="0"/>
              <a:t>/</a:t>
            </a:r>
            <a:r>
              <a:rPr lang="fr-FR" sz="4000" dirty="0">
                <a:solidFill>
                  <a:schemeClr val="accent2"/>
                </a:solidFill>
              </a:rPr>
              <a:t>2,6</a:t>
            </a:r>
            <a:r>
              <a:rPr lang="fr-FR" sz="4000" dirty="0"/>
              <a:t>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9F2E297-38AE-425A-BD45-36877342F175}"/>
              </a:ext>
            </a:extLst>
          </p:cNvPr>
          <p:cNvSpPr txBox="1"/>
          <p:nvPr/>
        </p:nvSpPr>
        <p:spPr>
          <a:xfrm>
            <a:off x="0" y="3663452"/>
            <a:ext cx="11971506" cy="92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>
                <a:solidFill>
                  <a:srgbClr val="00B050"/>
                </a:solidFill>
              </a:rPr>
              <a:t>1</a:t>
            </a:r>
            <a:r>
              <a:rPr lang="fr-FR" sz="4000" dirty="0"/>
              <a:t> – </a:t>
            </a:r>
            <a:r>
              <a:rPr lang="fr-FR" sz="4000" dirty="0">
                <a:solidFill>
                  <a:schemeClr val="accent2"/>
                </a:solidFill>
              </a:rPr>
              <a:t>2</a:t>
            </a:r>
            <a:r>
              <a:rPr lang="fr-FR" sz="4000" dirty="0"/>
              <a:t> – </a:t>
            </a:r>
            <a:r>
              <a:rPr lang="fr-FR" sz="4000" dirty="0">
                <a:solidFill>
                  <a:srgbClr val="FF0000"/>
                </a:solidFill>
              </a:rPr>
              <a:t>3</a:t>
            </a:r>
            <a:r>
              <a:rPr lang="fr-FR" sz="4000" dirty="0"/>
              <a:t> : 38 – 38 – 7 – 114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FC87C6E-4FAB-49E3-8AFD-BFAC49D0E7AA}"/>
              </a:ext>
            </a:extLst>
          </p:cNvPr>
          <p:cNvSpPr txBox="1"/>
          <p:nvPr/>
        </p:nvSpPr>
        <p:spPr>
          <a:xfrm>
            <a:off x="0" y="4746149"/>
            <a:ext cx="11971506" cy="1843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>
                <a:solidFill>
                  <a:srgbClr val="00B050"/>
                </a:solidFill>
              </a:rPr>
              <a:t>0</a:t>
            </a:r>
            <a:r>
              <a:rPr lang="fr-FR" sz="4000" dirty="0"/>
              <a:t> – </a:t>
            </a:r>
            <a:r>
              <a:rPr lang="fr-FR" sz="4000" dirty="0">
                <a:solidFill>
                  <a:schemeClr val="accent2"/>
                </a:solidFill>
              </a:rPr>
              <a:t>1</a:t>
            </a:r>
            <a:r>
              <a:rPr lang="fr-FR" sz="4000" dirty="0"/>
              <a:t> – </a:t>
            </a:r>
            <a:r>
              <a:rPr lang="fr-FR" sz="4000" dirty="0">
                <a:solidFill>
                  <a:srgbClr val="FF0000"/>
                </a:solidFill>
              </a:rPr>
              <a:t>2</a:t>
            </a:r>
            <a:r>
              <a:rPr lang="fr-FR" sz="4000" dirty="0"/>
              <a:t> : 	265 589 458 – 901 713 025</a:t>
            </a:r>
          </a:p>
          <a:p>
            <a:pPr>
              <a:lnSpc>
                <a:spcPct val="150000"/>
              </a:lnSpc>
            </a:pPr>
            <a:r>
              <a:rPr lang="fr-FR" sz="4000" dirty="0"/>
              <a:t>			120 302 568 – 568 103 263</a:t>
            </a:r>
          </a:p>
        </p:txBody>
      </p:sp>
    </p:spTree>
    <p:extLst>
      <p:ext uri="{BB962C8B-B14F-4D97-AF65-F5344CB8AC3E}">
        <p14:creationId xmlns:p14="http://schemas.microsoft.com/office/powerpoint/2010/main" val="2670297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3" grpId="0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1274323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Dictée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201593-499D-5BC4-5EFF-AB52849E5395}"/>
              </a:ext>
            </a:extLst>
          </p:cNvPr>
          <p:cNvSpPr txBox="1"/>
          <p:nvPr/>
        </p:nvSpPr>
        <p:spPr>
          <a:xfrm>
            <a:off x="113489" y="1107092"/>
            <a:ext cx="11994204" cy="646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u="sng" dirty="0"/>
              <a:t>Sophie</a:t>
            </a:r>
            <a:r>
              <a:rPr lang="fr-FR" sz="4000" dirty="0"/>
              <a:t> </a:t>
            </a:r>
            <a:r>
              <a:rPr lang="fr-FR" sz="4000" b="1" dirty="0">
                <a:solidFill>
                  <a:srgbClr val="FF0000"/>
                </a:solidFill>
              </a:rPr>
              <a:t>Adenot</a:t>
            </a:r>
            <a:r>
              <a:rPr lang="fr-FR" sz="4000" dirty="0"/>
              <a:t> est une </a:t>
            </a:r>
            <a:r>
              <a:rPr lang="fr-FR" sz="4000" u="sng" dirty="0"/>
              <a:t>astronaute</a:t>
            </a:r>
            <a:r>
              <a:rPr lang="fr-FR" sz="4000" dirty="0"/>
              <a:t> française née en mille-neuf-cent-quatre-vingt-deux. Elle grandit à </a:t>
            </a:r>
            <a:r>
              <a:rPr lang="fr-FR" sz="4000" b="1" dirty="0">
                <a:solidFill>
                  <a:srgbClr val="FF0000"/>
                </a:solidFill>
              </a:rPr>
              <a:t>Bourg-la-Reine</a:t>
            </a:r>
            <a:r>
              <a:rPr lang="fr-FR" sz="4000" dirty="0"/>
              <a:t>, en France. Passionnée par l’espace depuis son enfance, elle étudie pour devenir </a:t>
            </a:r>
            <a:r>
              <a:rPr lang="fr-FR" sz="4000" u="sng" dirty="0"/>
              <a:t>ingénieure</a:t>
            </a:r>
            <a:r>
              <a:rPr lang="fr-FR" sz="4000" dirty="0"/>
              <a:t> et pilote d’</a:t>
            </a:r>
            <a:r>
              <a:rPr lang="fr-FR" sz="4000" u="sng" dirty="0"/>
              <a:t>hélicoptère</a:t>
            </a:r>
            <a:r>
              <a:rPr lang="fr-FR" sz="4000" dirty="0"/>
              <a:t>. En deux-mille-vingt-deux, Sophie est </a:t>
            </a:r>
            <a:r>
              <a:rPr lang="fr-FR" sz="4000" u="sng" dirty="0"/>
              <a:t>sélectionnée</a:t>
            </a:r>
            <a:r>
              <a:rPr lang="fr-FR" sz="4000" dirty="0"/>
              <a:t> par l’Agence </a:t>
            </a:r>
            <a:r>
              <a:rPr lang="fr-FR" sz="4000" u="sng" dirty="0"/>
              <a:t>spatiale</a:t>
            </a:r>
            <a:r>
              <a:rPr lang="fr-FR" sz="4000" dirty="0"/>
              <a:t> européenne pour  </a:t>
            </a:r>
          </a:p>
          <a:p>
            <a:pPr algn="ctr">
              <a:lnSpc>
                <a:spcPct val="150000"/>
              </a:lnSpc>
            </a:pPr>
            <a:endParaRPr lang="fr-FR" sz="4000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D8A14982-00D0-1D3F-55CB-04C2801247AD}"/>
              </a:ext>
            </a:extLst>
          </p:cNvPr>
          <p:cNvSpPr/>
          <p:nvPr/>
        </p:nvSpPr>
        <p:spPr>
          <a:xfrm>
            <a:off x="6475520" y="3769795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DB14893C-DDF4-8BE8-6447-7EB400FE3B36}"/>
              </a:ext>
            </a:extLst>
          </p:cNvPr>
          <p:cNvSpPr/>
          <p:nvPr/>
        </p:nvSpPr>
        <p:spPr>
          <a:xfrm>
            <a:off x="7069048" y="1896299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4538F2D3-7B10-B287-5B9A-E96FF98B4F1E}"/>
              </a:ext>
            </a:extLst>
          </p:cNvPr>
          <p:cNvSpPr/>
          <p:nvPr/>
        </p:nvSpPr>
        <p:spPr>
          <a:xfrm>
            <a:off x="9025332" y="1896299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E4C3018-98E9-026B-D32F-7CFA533E4B37}"/>
              </a:ext>
            </a:extLst>
          </p:cNvPr>
          <p:cNvSpPr/>
          <p:nvPr/>
        </p:nvSpPr>
        <p:spPr>
          <a:xfrm>
            <a:off x="9120465" y="4642429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4D020FCA-7E9F-3502-E0F6-3543DA93AC24}"/>
              </a:ext>
            </a:extLst>
          </p:cNvPr>
          <p:cNvSpPr/>
          <p:nvPr/>
        </p:nvSpPr>
        <p:spPr>
          <a:xfrm>
            <a:off x="9927108" y="1896299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4AB25562-AFF5-3503-0CB7-0BD9F88C2409}"/>
              </a:ext>
            </a:extLst>
          </p:cNvPr>
          <p:cNvSpPr/>
          <p:nvPr/>
        </p:nvSpPr>
        <p:spPr>
          <a:xfrm>
            <a:off x="1618784" y="4642429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84B05FCC-7A61-4DCD-9EE0-0509532097EF}"/>
              </a:ext>
            </a:extLst>
          </p:cNvPr>
          <p:cNvSpPr/>
          <p:nvPr/>
        </p:nvSpPr>
        <p:spPr>
          <a:xfrm>
            <a:off x="10984378" y="4642429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347F5467-0409-4AFF-809D-B77A642E72C6}"/>
              </a:ext>
            </a:extLst>
          </p:cNvPr>
          <p:cNvSpPr/>
          <p:nvPr/>
        </p:nvSpPr>
        <p:spPr>
          <a:xfrm>
            <a:off x="9030357" y="3769795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72842A6C-8D48-4F98-9B9D-5D00E918D63B}"/>
              </a:ext>
            </a:extLst>
          </p:cNvPr>
          <p:cNvSpPr/>
          <p:nvPr/>
        </p:nvSpPr>
        <p:spPr>
          <a:xfrm>
            <a:off x="2731281" y="5566082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7C3D9CD-EFB8-4B49-B67A-6B9DCF169445}"/>
              </a:ext>
            </a:extLst>
          </p:cNvPr>
          <p:cNvSpPr/>
          <p:nvPr/>
        </p:nvSpPr>
        <p:spPr>
          <a:xfrm>
            <a:off x="9561725" y="2827398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ED8453E-6263-4A30-A43B-6F00F929B479}"/>
              </a:ext>
            </a:extLst>
          </p:cNvPr>
          <p:cNvSpPr/>
          <p:nvPr/>
        </p:nvSpPr>
        <p:spPr>
          <a:xfrm>
            <a:off x="10295479" y="5717536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BBC8AAC-E36B-4B63-A01E-5D025BAC16D0}"/>
              </a:ext>
            </a:extLst>
          </p:cNvPr>
          <p:cNvSpPr/>
          <p:nvPr/>
        </p:nvSpPr>
        <p:spPr>
          <a:xfrm>
            <a:off x="3687451" y="2068254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Triangle isocèle 26">
            <a:extLst>
              <a:ext uri="{FF2B5EF4-FFF2-40B4-BE49-F238E27FC236}">
                <a16:creationId xmlns:a16="http://schemas.microsoft.com/office/drawing/2014/main" id="{FFEBC347-EACB-4375-8A87-809FA2A6ACE6}"/>
              </a:ext>
            </a:extLst>
          </p:cNvPr>
          <p:cNvSpPr/>
          <p:nvPr/>
        </p:nvSpPr>
        <p:spPr>
          <a:xfrm>
            <a:off x="10280804" y="5530940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Triangle isocèle 32">
            <a:extLst>
              <a:ext uri="{FF2B5EF4-FFF2-40B4-BE49-F238E27FC236}">
                <a16:creationId xmlns:a16="http://schemas.microsoft.com/office/drawing/2014/main" id="{3B69359C-6127-4DD6-BCEF-BF9AE3AF49D6}"/>
              </a:ext>
            </a:extLst>
          </p:cNvPr>
          <p:cNvSpPr/>
          <p:nvPr/>
        </p:nvSpPr>
        <p:spPr>
          <a:xfrm>
            <a:off x="9587407" y="4642429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4394698-82FF-401F-B1E9-2EAEB54ED691}"/>
              </a:ext>
            </a:extLst>
          </p:cNvPr>
          <p:cNvSpPr/>
          <p:nvPr/>
        </p:nvSpPr>
        <p:spPr>
          <a:xfrm>
            <a:off x="2591835" y="6508915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7F0F040-1824-4FB3-853B-5A7644D61C21}"/>
              </a:ext>
            </a:extLst>
          </p:cNvPr>
          <p:cNvSpPr/>
          <p:nvPr/>
        </p:nvSpPr>
        <p:spPr>
          <a:xfrm>
            <a:off x="4024562" y="4645849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ECE5AB8-3110-45CC-9A97-DE1640BA2BCE}"/>
              </a:ext>
            </a:extLst>
          </p:cNvPr>
          <p:cNvSpPr/>
          <p:nvPr/>
        </p:nvSpPr>
        <p:spPr>
          <a:xfrm>
            <a:off x="6761130" y="4645849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Triangle isocèle 47">
            <a:extLst>
              <a:ext uri="{FF2B5EF4-FFF2-40B4-BE49-F238E27FC236}">
                <a16:creationId xmlns:a16="http://schemas.microsoft.com/office/drawing/2014/main" id="{A97D2260-F470-4C49-9795-9FC50AB5CB3B}"/>
              </a:ext>
            </a:extLst>
          </p:cNvPr>
          <p:cNvSpPr/>
          <p:nvPr/>
        </p:nvSpPr>
        <p:spPr>
          <a:xfrm>
            <a:off x="9907451" y="2827398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Triangle isocèle 50">
            <a:extLst>
              <a:ext uri="{FF2B5EF4-FFF2-40B4-BE49-F238E27FC236}">
                <a16:creationId xmlns:a16="http://schemas.microsoft.com/office/drawing/2014/main" id="{763728AF-ECA5-453F-972B-CA011628BB91}"/>
              </a:ext>
            </a:extLst>
          </p:cNvPr>
          <p:cNvSpPr/>
          <p:nvPr/>
        </p:nvSpPr>
        <p:spPr>
          <a:xfrm>
            <a:off x="3687451" y="1891662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Triangle isocèle 51">
            <a:extLst>
              <a:ext uri="{FF2B5EF4-FFF2-40B4-BE49-F238E27FC236}">
                <a16:creationId xmlns:a16="http://schemas.microsoft.com/office/drawing/2014/main" id="{4DBEC27C-9A39-4A95-8B50-0E207340C904}"/>
              </a:ext>
            </a:extLst>
          </p:cNvPr>
          <p:cNvSpPr/>
          <p:nvPr/>
        </p:nvSpPr>
        <p:spPr>
          <a:xfrm>
            <a:off x="11136001" y="3769795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A338F42B-F984-4047-96FF-40B9F741BA75}"/>
              </a:ext>
            </a:extLst>
          </p:cNvPr>
          <p:cNvSpPr/>
          <p:nvPr/>
        </p:nvSpPr>
        <p:spPr>
          <a:xfrm>
            <a:off x="5235551" y="6508915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06B8C781-57BE-4396-8C86-46A59FFE8513}"/>
              </a:ext>
            </a:extLst>
          </p:cNvPr>
          <p:cNvSpPr/>
          <p:nvPr/>
        </p:nvSpPr>
        <p:spPr>
          <a:xfrm>
            <a:off x="6945678" y="6508915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8C19EBFE-EDF5-497A-A6E7-4823BDCB5367}"/>
              </a:ext>
            </a:extLst>
          </p:cNvPr>
          <p:cNvSpPr/>
          <p:nvPr/>
        </p:nvSpPr>
        <p:spPr>
          <a:xfrm>
            <a:off x="9561725" y="6508915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3424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3"/>
            <a:ext cx="11994204" cy="1274323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Dictée – fin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201593-499D-5BC4-5EFF-AB52849E5395}"/>
              </a:ext>
            </a:extLst>
          </p:cNvPr>
          <p:cNvSpPr txBox="1"/>
          <p:nvPr/>
        </p:nvSpPr>
        <p:spPr>
          <a:xfrm>
            <a:off x="0" y="1107092"/>
            <a:ext cx="12339687" cy="5536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/>
              <a:t>rejoindre son corps d’astronautes. Elle s’entraîne maintenant pour des missions futures dans l’espace. </a:t>
            </a:r>
            <a:r>
              <a:rPr lang="fr-FR" sz="4000" u="sng" dirty="0"/>
              <a:t>Sophie</a:t>
            </a:r>
            <a:r>
              <a:rPr lang="fr-FR" sz="4000" dirty="0"/>
              <a:t> </a:t>
            </a:r>
            <a:r>
              <a:rPr lang="fr-FR" sz="4000" b="1" dirty="0">
                <a:solidFill>
                  <a:srgbClr val="FF0000"/>
                </a:solidFill>
              </a:rPr>
              <a:t>Adenot</a:t>
            </a:r>
            <a:r>
              <a:rPr lang="fr-FR" sz="4000" dirty="0"/>
              <a:t> est un </a:t>
            </a:r>
            <a:r>
              <a:rPr lang="fr-FR" sz="4000" u="sng" dirty="0"/>
              <a:t>modèle</a:t>
            </a:r>
            <a:r>
              <a:rPr lang="fr-FR" sz="4000" dirty="0"/>
              <a:t> d’</a:t>
            </a:r>
            <a:r>
              <a:rPr lang="fr-FR" sz="4000" u="sng" dirty="0"/>
              <a:t>inspiration</a:t>
            </a:r>
            <a:r>
              <a:rPr lang="fr-FR" sz="4000" dirty="0"/>
              <a:t> pour les jeunes filles et garçons qui rêvent de devenir astronautes. Elle montre que, avec du travail et de la détermination, il est possible de réaliser ses rêves les plus </a:t>
            </a:r>
            <a:r>
              <a:rPr lang="fr-FR" sz="4000" u="sng" dirty="0"/>
              <a:t>ambitieux</a:t>
            </a:r>
            <a:r>
              <a:rPr lang="fr-FR" sz="4000" dirty="0"/>
              <a:t>.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E4C3018-98E9-026B-D32F-7CFA533E4B37}"/>
              </a:ext>
            </a:extLst>
          </p:cNvPr>
          <p:cNvSpPr/>
          <p:nvPr/>
        </p:nvSpPr>
        <p:spPr>
          <a:xfrm>
            <a:off x="6694926" y="1905604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8DD2AB67-C616-7770-FC20-F80CEFDB6757}"/>
              </a:ext>
            </a:extLst>
          </p:cNvPr>
          <p:cNvSpPr/>
          <p:nvPr/>
        </p:nvSpPr>
        <p:spPr>
          <a:xfrm>
            <a:off x="3885418" y="1905604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630D5D5-B4C4-E9A0-FCA6-9E41F5F98513}"/>
              </a:ext>
            </a:extLst>
          </p:cNvPr>
          <p:cNvSpPr/>
          <p:nvPr/>
        </p:nvSpPr>
        <p:spPr>
          <a:xfrm>
            <a:off x="3509945" y="3943970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AAD3C70-660F-A507-2D07-EB32141FBFFF}"/>
              </a:ext>
            </a:extLst>
          </p:cNvPr>
          <p:cNvSpPr/>
          <p:nvPr/>
        </p:nvSpPr>
        <p:spPr>
          <a:xfrm>
            <a:off x="9902544" y="1905604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CC7FCF6E-BE84-6D54-81D0-B234AF83AABC}"/>
              </a:ext>
            </a:extLst>
          </p:cNvPr>
          <p:cNvSpPr/>
          <p:nvPr/>
        </p:nvSpPr>
        <p:spPr>
          <a:xfrm>
            <a:off x="6114606" y="2837614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F86E9D4B-9D4D-21BA-0261-890725569369}"/>
              </a:ext>
            </a:extLst>
          </p:cNvPr>
          <p:cNvSpPr/>
          <p:nvPr/>
        </p:nvSpPr>
        <p:spPr>
          <a:xfrm>
            <a:off x="10524713" y="2818297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Triangle isocèle 31">
            <a:extLst>
              <a:ext uri="{FF2B5EF4-FFF2-40B4-BE49-F238E27FC236}">
                <a16:creationId xmlns:a16="http://schemas.microsoft.com/office/drawing/2014/main" id="{5D33C759-63A4-422F-A152-C8C2BA7FFFD6}"/>
              </a:ext>
            </a:extLst>
          </p:cNvPr>
          <p:cNvSpPr/>
          <p:nvPr/>
        </p:nvSpPr>
        <p:spPr>
          <a:xfrm>
            <a:off x="2412995" y="1905604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2E6FD76B-F8D4-415B-9FC4-0BC21535C8CE}"/>
              </a:ext>
            </a:extLst>
          </p:cNvPr>
          <p:cNvSpPr/>
          <p:nvPr/>
        </p:nvSpPr>
        <p:spPr>
          <a:xfrm>
            <a:off x="6036019" y="3773970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1F908A0D-FA1C-4423-8FDB-18F2A87C9376}"/>
              </a:ext>
            </a:extLst>
          </p:cNvPr>
          <p:cNvSpPr/>
          <p:nvPr/>
        </p:nvSpPr>
        <p:spPr>
          <a:xfrm>
            <a:off x="7701593" y="2837614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AFA9FE4-F1E7-4A5F-9D6F-C4F2D9E826C8}"/>
              </a:ext>
            </a:extLst>
          </p:cNvPr>
          <p:cNvSpPr/>
          <p:nvPr/>
        </p:nvSpPr>
        <p:spPr>
          <a:xfrm>
            <a:off x="8735760" y="3744899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CC67AA8C-2D7C-40EE-8176-CFA1F8F7DE30}"/>
              </a:ext>
            </a:extLst>
          </p:cNvPr>
          <p:cNvSpPr/>
          <p:nvPr/>
        </p:nvSpPr>
        <p:spPr>
          <a:xfrm>
            <a:off x="822569" y="4661925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0AAF9F-BAAC-43BB-A3EB-33F1D69B591F}"/>
              </a:ext>
            </a:extLst>
          </p:cNvPr>
          <p:cNvSpPr/>
          <p:nvPr/>
        </p:nvSpPr>
        <p:spPr>
          <a:xfrm>
            <a:off x="1733328" y="1905604"/>
            <a:ext cx="179703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CACFDB4-F4C2-432C-8284-88AD534060E1}"/>
              </a:ext>
            </a:extLst>
          </p:cNvPr>
          <p:cNvSpPr/>
          <p:nvPr/>
        </p:nvSpPr>
        <p:spPr>
          <a:xfrm>
            <a:off x="1419232" y="5566082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5684972-0784-4862-A6D6-12AB8B353AA5}"/>
              </a:ext>
            </a:extLst>
          </p:cNvPr>
          <p:cNvSpPr/>
          <p:nvPr/>
        </p:nvSpPr>
        <p:spPr>
          <a:xfrm>
            <a:off x="7587744" y="4648390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8D712B0-307C-4830-A5B9-4B8E0FBE320A}"/>
              </a:ext>
            </a:extLst>
          </p:cNvPr>
          <p:cNvSpPr/>
          <p:nvPr/>
        </p:nvSpPr>
        <p:spPr>
          <a:xfrm>
            <a:off x="5126435" y="4661925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E8A27C36-F348-400C-AB38-9CF2AE949B60}"/>
              </a:ext>
            </a:extLst>
          </p:cNvPr>
          <p:cNvSpPr/>
          <p:nvPr/>
        </p:nvSpPr>
        <p:spPr>
          <a:xfrm>
            <a:off x="11949018" y="3773970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12884543-FED8-494D-BE49-EAB847F55F95}"/>
              </a:ext>
            </a:extLst>
          </p:cNvPr>
          <p:cNvSpPr/>
          <p:nvPr/>
        </p:nvSpPr>
        <p:spPr>
          <a:xfrm>
            <a:off x="9303324" y="2837614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E345E341-1D28-4EEB-ACA1-6D18A2A930C9}"/>
              </a:ext>
            </a:extLst>
          </p:cNvPr>
          <p:cNvSpPr/>
          <p:nvPr/>
        </p:nvSpPr>
        <p:spPr>
          <a:xfrm>
            <a:off x="3099888" y="4661925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C3D00F8F-9E46-4860-8E0B-D310E95975B6}"/>
              </a:ext>
            </a:extLst>
          </p:cNvPr>
          <p:cNvSpPr/>
          <p:nvPr/>
        </p:nvSpPr>
        <p:spPr>
          <a:xfrm>
            <a:off x="10229080" y="4663831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4B29338B-771D-4B3D-9E84-DD014358C9EC}"/>
              </a:ext>
            </a:extLst>
          </p:cNvPr>
          <p:cNvSpPr/>
          <p:nvPr/>
        </p:nvSpPr>
        <p:spPr>
          <a:xfrm>
            <a:off x="1565240" y="6468543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EE6E22DF-3627-4760-922F-F7E9D0B41620}"/>
              </a:ext>
            </a:extLst>
          </p:cNvPr>
          <p:cNvSpPr/>
          <p:nvPr/>
        </p:nvSpPr>
        <p:spPr>
          <a:xfrm>
            <a:off x="5474932" y="5582763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Triangle isocèle 28">
            <a:extLst>
              <a:ext uri="{FF2B5EF4-FFF2-40B4-BE49-F238E27FC236}">
                <a16:creationId xmlns:a16="http://schemas.microsoft.com/office/drawing/2014/main" id="{39DC5C37-1B01-43C6-90CD-B8F37B60CB11}"/>
              </a:ext>
            </a:extLst>
          </p:cNvPr>
          <p:cNvSpPr/>
          <p:nvPr/>
        </p:nvSpPr>
        <p:spPr>
          <a:xfrm>
            <a:off x="11118298" y="2837614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Triangle isocèle 33">
            <a:extLst>
              <a:ext uri="{FF2B5EF4-FFF2-40B4-BE49-F238E27FC236}">
                <a16:creationId xmlns:a16="http://schemas.microsoft.com/office/drawing/2014/main" id="{330AFE14-91F6-464E-A0F4-97377AB0FE87}"/>
              </a:ext>
            </a:extLst>
          </p:cNvPr>
          <p:cNvSpPr/>
          <p:nvPr/>
        </p:nvSpPr>
        <p:spPr>
          <a:xfrm>
            <a:off x="3509945" y="3759144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Triangle isocèle 34">
            <a:extLst>
              <a:ext uri="{FF2B5EF4-FFF2-40B4-BE49-F238E27FC236}">
                <a16:creationId xmlns:a16="http://schemas.microsoft.com/office/drawing/2014/main" id="{A75CEBD8-C82E-4A7C-A311-791E01455DE5}"/>
              </a:ext>
            </a:extLst>
          </p:cNvPr>
          <p:cNvSpPr/>
          <p:nvPr/>
        </p:nvSpPr>
        <p:spPr>
          <a:xfrm>
            <a:off x="1205178" y="4663318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Triangle isocèle 38">
            <a:extLst>
              <a:ext uri="{FF2B5EF4-FFF2-40B4-BE49-F238E27FC236}">
                <a16:creationId xmlns:a16="http://schemas.microsoft.com/office/drawing/2014/main" id="{F2BB0D10-2B78-4561-9A7E-4F4054BB637F}"/>
              </a:ext>
            </a:extLst>
          </p:cNvPr>
          <p:cNvSpPr/>
          <p:nvPr/>
        </p:nvSpPr>
        <p:spPr>
          <a:xfrm>
            <a:off x="5999942" y="5574256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Triangle isocèle 41">
            <a:extLst>
              <a:ext uri="{FF2B5EF4-FFF2-40B4-BE49-F238E27FC236}">
                <a16:creationId xmlns:a16="http://schemas.microsoft.com/office/drawing/2014/main" id="{75B54F7A-34AB-49F7-806E-6D70C2547241}"/>
              </a:ext>
            </a:extLst>
          </p:cNvPr>
          <p:cNvSpPr/>
          <p:nvPr/>
        </p:nvSpPr>
        <p:spPr>
          <a:xfrm>
            <a:off x="11256303" y="5582763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7286053-2105-45CD-B6D1-1A96307F03EC}"/>
              </a:ext>
            </a:extLst>
          </p:cNvPr>
          <p:cNvSpPr/>
          <p:nvPr/>
        </p:nvSpPr>
        <p:spPr>
          <a:xfrm>
            <a:off x="11256303" y="5749605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Triangle isocèle 43">
            <a:extLst>
              <a:ext uri="{FF2B5EF4-FFF2-40B4-BE49-F238E27FC236}">
                <a16:creationId xmlns:a16="http://schemas.microsoft.com/office/drawing/2014/main" id="{5B64ABEC-FC55-4B34-8EA0-416AB483480D}"/>
              </a:ext>
            </a:extLst>
          </p:cNvPr>
          <p:cNvSpPr/>
          <p:nvPr/>
        </p:nvSpPr>
        <p:spPr>
          <a:xfrm>
            <a:off x="4368311" y="6459166"/>
            <a:ext cx="165370" cy="184826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4120052D-228B-4DEB-8281-84FD2BB81F94}"/>
              </a:ext>
            </a:extLst>
          </p:cNvPr>
          <p:cNvSpPr/>
          <p:nvPr/>
        </p:nvSpPr>
        <p:spPr>
          <a:xfrm>
            <a:off x="10172919" y="5564779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64681A2-73AA-4603-B242-230AA331BFB8}"/>
              </a:ext>
            </a:extLst>
          </p:cNvPr>
          <p:cNvSpPr/>
          <p:nvPr/>
        </p:nvSpPr>
        <p:spPr>
          <a:xfrm>
            <a:off x="3749903" y="6468543"/>
            <a:ext cx="165370" cy="1848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Ellipse 50">
            <a:extLst>
              <a:ext uri="{FF2B5EF4-FFF2-40B4-BE49-F238E27FC236}">
                <a16:creationId xmlns:a16="http://schemas.microsoft.com/office/drawing/2014/main" id="{0AFACD94-2669-4FE5-B0CE-CF46AA81B0AB}"/>
              </a:ext>
            </a:extLst>
          </p:cNvPr>
          <p:cNvSpPr/>
          <p:nvPr/>
        </p:nvSpPr>
        <p:spPr>
          <a:xfrm>
            <a:off x="9614870" y="6459166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Ellipse 51">
            <a:extLst>
              <a:ext uri="{FF2B5EF4-FFF2-40B4-BE49-F238E27FC236}">
                <a16:creationId xmlns:a16="http://schemas.microsoft.com/office/drawing/2014/main" id="{B1AA1EDA-337F-42D3-8178-8FE0A4C33C73}"/>
              </a:ext>
            </a:extLst>
          </p:cNvPr>
          <p:cNvSpPr/>
          <p:nvPr/>
        </p:nvSpPr>
        <p:spPr>
          <a:xfrm>
            <a:off x="6470289" y="6468543"/>
            <a:ext cx="165370" cy="18482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71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C7C2E-B44A-06A9-9CBC-FF2E5A8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" y="68094"/>
            <a:ext cx="11994204" cy="1089498"/>
          </a:xfr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fr-FR" dirty="0"/>
              <a:t>Problème - correction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BF7AC14-9BA6-485C-90B3-C53EAF237EE1}"/>
              </a:ext>
            </a:extLst>
          </p:cNvPr>
          <p:cNvSpPr txBox="1"/>
          <p:nvPr/>
        </p:nvSpPr>
        <p:spPr>
          <a:xfrm>
            <a:off x="87549" y="1930589"/>
            <a:ext cx="11799651" cy="3671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1. Je cherche le nombre de femmes astronautes.</a:t>
            </a:r>
          </a:p>
          <a:p>
            <a:pPr>
              <a:lnSpc>
                <a:spcPct val="150000"/>
              </a:lnSpc>
            </a:pPr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24 ÷ 3 = 8 femmes</a:t>
            </a:r>
          </a:p>
          <a:p>
            <a:pPr>
              <a:lnSpc>
                <a:spcPct val="150000"/>
              </a:lnSpc>
            </a:pPr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2. Je cherche le nombre d’hommes astronautes.</a:t>
            </a:r>
          </a:p>
          <a:p>
            <a:pPr>
              <a:lnSpc>
                <a:spcPct val="150000"/>
              </a:lnSpc>
            </a:pPr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24 – 8 = 16 hommes</a:t>
            </a:r>
          </a:p>
        </p:txBody>
      </p:sp>
    </p:spTree>
    <p:extLst>
      <p:ext uri="{BB962C8B-B14F-4D97-AF65-F5344CB8AC3E}">
        <p14:creationId xmlns:p14="http://schemas.microsoft.com/office/powerpoint/2010/main" val="3102031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11113</TotalTime>
  <Words>688</Words>
  <Application>Microsoft Office PowerPoint</Application>
  <PresentationFormat>Grand écran</PresentationFormat>
  <Paragraphs>104</Paragraphs>
  <Slides>18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Cambria Math</vt:lpstr>
      <vt:lpstr>Thème Office</vt:lpstr>
      <vt:lpstr>Présentation PowerPoint</vt:lpstr>
      <vt:lpstr>Le vocabulaire à apprendre</vt:lpstr>
      <vt:lpstr>Les fonctions grammaticales</vt:lpstr>
      <vt:lpstr>Les classes grammaticales</vt:lpstr>
      <vt:lpstr>Conjugue le verbe « s’entraîner » au présent.</vt:lpstr>
      <vt:lpstr>Problème pour s’entraîner - correction</vt:lpstr>
      <vt:lpstr>Problème pour s’entraîner - correction</vt:lpstr>
      <vt:lpstr>Le vocabulaire à apprendre</vt:lpstr>
      <vt:lpstr>Transposition</vt:lpstr>
      <vt:lpstr>Analyse grammaticale</vt:lpstr>
      <vt:lpstr>Conjugue le verbe « grandir » au présent</vt:lpstr>
      <vt:lpstr>Présentation PowerPoint</vt:lpstr>
      <vt:lpstr>Vocabulaire inconnu</vt:lpstr>
      <vt:lpstr>Problème</vt:lpstr>
      <vt:lpstr>Calcul mental</vt:lpstr>
      <vt:lpstr>Dictée</vt:lpstr>
      <vt:lpstr>Dictée – fin</vt:lpstr>
      <vt:lpstr>Problème - correction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Stéphanie escoin</dc:creator>
  <cp:lastModifiedBy>Stéphanie escoin</cp:lastModifiedBy>
  <cp:revision>129</cp:revision>
  <dcterms:created xsi:type="dcterms:W3CDTF">2024-09-15T19:35:32Z</dcterms:created>
  <dcterms:modified xsi:type="dcterms:W3CDTF">2025-09-13T17:08:36Z</dcterms:modified>
</cp:coreProperties>
</file>