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313" r:id="rId9"/>
    <p:sldId id="265" r:id="rId10"/>
    <p:sldId id="266" r:id="rId11"/>
    <p:sldId id="306" r:id="rId12"/>
    <p:sldId id="268" r:id="rId13"/>
    <p:sldId id="303" r:id="rId14"/>
    <p:sldId id="311" r:id="rId15"/>
    <p:sldId id="282" r:id="rId16"/>
    <p:sldId id="273" r:id="rId17"/>
    <p:sldId id="278" r:id="rId18"/>
    <p:sldId id="308" r:id="rId19"/>
    <p:sldId id="314"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FA16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5DCA4F-9714-F53D-CD1D-4B92CA6E5BF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388A76C-5928-C2B3-9DF6-6BFB4BB6D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4AE8D35-B38B-3094-6817-7B6753F7EEA2}"/>
              </a:ext>
            </a:extLst>
          </p:cNvPr>
          <p:cNvSpPr>
            <a:spLocks noGrp="1"/>
          </p:cNvSpPr>
          <p:nvPr>
            <p:ph type="dt" sz="half" idx="10"/>
          </p:nvPr>
        </p:nvSpPr>
        <p:spPr/>
        <p:txBody>
          <a:bodyPr/>
          <a:lstStyle/>
          <a:p>
            <a:fld id="{DA370A76-1CF7-40C0-8E49-0E06B08012A8}" type="datetimeFigureOut">
              <a:rPr lang="fr-FR" smtClean="0"/>
              <a:t>08/05/2025</a:t>
            </a:fld>
            <a:endParaRPr lang="fr-FR"/>
          </a:p>
        </p:txBody>
      </p:sp>
      <p:sp>
        <p:nvSpPr>
          <p:cNvPr id="5" name="Espace réservé du pied de page 4">
            <a:extLst>
              <a:ext uri="{FF2B5EF4-FFF2-40B4-BE49-F238E27FC236}">
                <a16:creationId xmlns:a16="http://schemas.microsoft.com/office/drawing/2014/main" id="{F174126A-E650-C1E9-2607-02FE817E95C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DB05BAE-B6FB-FD1D-51EC-0A7224C357A4}"/>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221962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4A27E9-68F0-316E-4D7A-AAEB4E0CE0F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FD1E4F2-203D-A29C-063B-F94B09BABA1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3BC250-1538-4EC6-8431-574F4D4BFA5E}"/>
              </a:ext>
            </a:extLst>
          </p:cNvPr>
          <p:cNvSpPr>
            <a:spLocks noGrp="1"/>
          </p:cNvSpPr>
          <p:nvPr>
            <p:ph type="dt" sz="half" idx="10"/>
          </p:nvPr>
        </p:nvSpPr>
        <p:spPr/>
        <p:txBody>
          <a:bodyPr/>
          <a:lstStyle/>
          <a:p>
            <a:fld id="{DA370A76-1CF7-40C0-8E49-0E06B08012A8}" type="datetimeFigureOut">
              <a:rPr lang="fr-FR" smtClean="0"/>
              <a:t>08/05/2025</a:t>
            </a:fld>
            <a:endParaRPr lang="fr-FR"/>
          </a:p>
        </p:txBody>
      </p:sp>
      <p:sp>
        <p:nvSpPr>
          <p:cNvPr id="5" name="Espace réservé du pied de page 4">
            <a:extLst>
              <a:ext uri="{FF2B5EF4-FFF2-40B4-BE49-F238E27FC236}">
                <a16:creationId xmlns:a16="http://schemas.microsoft.com/office/drawing/2014/main" id="{4158A096-0D52-E8B7-2D51-B85645088C2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4B96140-4F48-43E6-0611-B47EE522C2F9}"/>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357113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080751-877D-A6E2-C463-71176A38F28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E13259C-19E7-15D7-AD26-4E193C6C97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2AE66E7-3DCC-CC9E-24C7-4A68B2052AC1}"/>
              </a:ext>
            </a:extLst>
          </p:cNvPr>
          <p:cNvSpPr>
            <a:spLocks noGrp="1"/>
          </p:cNvSpPr>
          <p:nvPr>
            <p:ph type="dt" sz="half" idx="10"/>
          </p:nvPr>
        </p:nvSpPr>
        <p:spPr/>
        <p:txBody>
          <a:bodyPr/>
          <a:lstStyle/>
          <a:p>
            <a:fld id="{DA370A76-1CF7-40C0-8E49-0E06B08012A8}" type="datetimeFigureOut">
              <a:rPr lang="fr-FR" smtClean="0"/>
              <a:t>08/05/2025</a:t>
            </a:fld>
            <a:endParaRPr lang="fr-FR"/>
          </a:p>
        </p:txBody>
      </p:sp>
      <p:sp>
        <p:nvSpPr>
          <p:cNvPr id="5" name="Espace réservé du pied de page 4">
            <a:extLst>
              <a:ext uri="{FF2B5EF4-FFF2-40B4-BE49-F238E27FC236}">
                <a16:creationId xmlns:a16="http://schemas.microsoft.com/office/drawing/2014/main" id="{81CA43F9-D3CA-5EF0-F725-5FB850D2FC2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15EDAA5-E9E9-5EF2-2148-62C094AF9A4B}"/>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364607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D219D0-94A5-5089-94F1-EBF7301546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9CD37AE-6239-C10A-5222-07E7A4A432B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080E3B7-76C9-D3AB-218A-325C2A5204E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5B7FF1B-6C89-C47C-8B44-FB476CAFCB5A}"/>
              </a:ext>
            </a:extLst>
          </p:cNvPr>
          <p:cNvSpPr>
            <a:spLocks noGrp="1"/>
          </p:cNvSpPr>
          <p:nvPr>
            <p:ph type="dt" sz="half" idx="10"/>
          </p:nvPr>
        </p:nvSpPr>
        <p:spPr/>
        <p:txBody>
          <a:bodyPr/>
          <a:lstStyle/>
          <a:p>
            <a:fld id="{DA370A76-1CF7-40C0-8E49-0E06B08012A8}" type="datetimeFigureOut">
              <a:rPr lang="fr-FR" smtClean="0"/>
              <a:t>08/05/2025</a:t>
            </a:fld>
            <a:endParaRPr lang="fr-FR"/>
          </a:p>
        </p:txBody>
      </p:sp>
      <p:sp>
        <p:nvSpPr>
          <p:cNvPr id="6" name="Espace réservé du pied de page 5">
            <a:extLst>
              <a:ext uri="{FF2B5EF4-FFF2-40B4-BE49-F238E27FC236}">
                <a16:creationId xmlns:a16="http://schemas.microsoft.com/office/drawing/2014/main" id="{8DD8F4DD-6784-86F9-72C5-EC9A1A7FC40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9BC1006-79DD-4C73-7ABD-B367274B84C8}"/>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247455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513D9C-1E6E-ECB9-D88B-A8E4DB3CC9F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67C0B4-50AE-9C2D-8046-0BC3F33F2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AE0C0ED-D49C-B2F1-5F5A-328BDB8F68E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4A905F8-8895-F291-E608-793F6D6D8D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C97CAB3-6BAC-A189-F551-B8A580697A0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8110492-8AD9-BEE2-0E9D-074F3FBB97DE}"/>
              </a:ext>
            </a:extLst>
          </p:cNvPr>
          <p:cNvSpPr>
            <a:spLocks noGrp="1"/>
          </p:cNvSpPr>
          <p:nvPr>
            <p:ph type="dt" sz="half" idx="10"/>
          </p:nvPr>
        </p:nvSpPr>
        <p:spPr/>
        <p:txBody>
          <a:bodyPr/>
          <a:lstStyle/>
          <a:p>
            <a:fld id="{DA370A76-1CF7-40C0-8E49-0E06B08012A8}" type="datetimeFigureOut">
              <a:rPr lang="fr-FR" smtClean="0"/>
              <a:t>08/05/2025</a:t>
            </a:fld>
            <a:endParaRPr lang="fr-FR"/>
          </a:p>
        </p:txBody>
      </p:sp>
      <p:sp>
        <p:nvSpPr>
          <p:cNvPr id="8" name="Espace réservé du pied de page 7">
            <a:extLst>
              <a:ext uri="{FF2B5EF4-FFF2-40B4-BE49-F238E27FC236}">
                <a16:creationId xmlns:a16="http://schemas.microsoft.com/office/drawing/2014/main" id="{E7632CED-A780-D116-B0D2-A861769B055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4088165-ED02-ED24-EF36-43DA566F555D}"/>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226063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D5E5D7-F809-CFA9-0F4B-9C4C58094A5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95C7298-1FEC-088E-A1B9-82399D0FFB78}"/>
              </a:ext>
            </a:extLst>
          </p:cNvPr>
          <p:cNvSpPr>
            <a:spLocks noGrp="1"/>
          </p:cNvSpPr>
          <p:nvPr>
            <p:ph type="dt" sz="half" idx="10"/>
          </p:nvPr>
        </p:nvSpPr>
        <p:spPr/>
        <p:txBody>
          <a:bodyPr/>
          <a:lstStyle/>
          <a:p>
            <a:fld id="{DA370A76-1CF7-40C0-8E49-0E06B08012A8}" type="datetimeFigureOut">
              <a:rPr lang="fr-FR" smtClean="0"/>
              <a:t>08/05/2025</a:t>
            </a:fld>
            <a:endParaRPr lang="fr-FR"/>
          </a:p>
        </p:txBody>
      </p:sp>
      <p:sp>
        <p:nvSpPr>
          <p:cNvPr id="4" name="Espace réservé du pied de page 3">
            <a:extLst>
              <a:ext uri="{FF2B5EF4-FFF2-40B4-BE49-F238E27FC236}">
                <a16:creationId xmlns:a16="http://schemas.microsoft.com/office/drawing/2014/main" id="{626C9FA5-CA82-9649-50C1-5C5EB744429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F619F2-907F-D8E6-50A8-0689572E5EA0}"/>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113241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F4C120-E050-1AFE-994D-BA3A43DCA36E}"/>
              </a:ext>
            </a:extLst>
          </p:cNvPr>
          <p:cNvSpPr>
            <a:spLocks noGrp="1"/>
          </p:cNvSpPr>
          <p:nvPr>
            <p:ph type="dt" sz="half" idx="10"/>
          </p:nvPr>
        </p:nvSpPr>
        <p:spPr/>
        <p:txBody>
          <a:bodyPr/>
          <a:lstStyle/>
          <a:p>
            <a:fld id="{DA370A76-1CF7-40C0-8E49-0E06B08012A8}" type="datetimeFigureOut">
              <a:rPr lang="fr-FR" smtClean="0"/>
              <a:t>08/05/2025</a:t>
            </a:fld>
            <a:endParaRPr lang="fr-FR"/>
          </a:p>
        </p:txBody>
      </p:sp>
      <p:sp>
        <p:nvSpPr>
          <p:cNvPr id="3" name="Espace réservé du pied de page 2">
            <a:extLst>
              <a:ext uri="{FF2B5EF4-FFF2-40B4-BE49-F238E27FC236}">
                <a16:creationId xmlns:a16="http://schemas.microsoft.com/office/drawing/2014/main" id="{E3585DCF-77A2-1694-933C-35269D95DBD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AA618E-3C3E-8051-E639-E915B0C8D957}"/>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661194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2D9E35-C39F-970F-DC54-F4FC3666A2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A932EB1-5F91-C35E-1B93-F5E3249D8A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40D9572-6BCE-2ABE-32C6-08B32835EB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AA57DB2-29F5-E1C4-A6EB-7961C491D5F7}"/>
              </a:ext>
            </a:extLst>
          </p:cNvPr>
          <p:cNvSpPr>
            <a:spLocks noGrp="1"/>
          </p:cNvSpPr>
          <p:nvPr>
            <p:ph type="dt" sz="half" idx="10"/>
          </p:nvPr>
        </p:nvSpPr>
        <p:spPr/>
        <p:txBody>
          <a:bodyPr/>
          <a:lstStyle/>
          <a:p>
            <a:fld id="{DA370A76-1CF7-40C0-8E49-0E06B08012A8}" type="datetimeFigureOut">
              <a:rPr lang="fr-FR" smtClean="0"/>
              <a:t>08/05/2025</a:t>
            </a:fld>
            <a:endParaRPr lang="fr-FR"/>
          </a:p>
        </p:txBody>
      </p:sp>
      <p:sp>
        <p:nvSpPr>
          <p:cNvPr id="6" name="Espace réservé du pied de page 5">
            <a:extLst>
              <a:ext uri="{FF2B5EF4-FFF2-40B4-BE49-F238E27FC236}">
                <a16:creationId xmlns:a16="http://schemas.microsoft.com/office/drawing/2014/main" id="{E00D18F0-0675-D22D-29D9-2A4A5978B52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31111A-FBC6-98DE-037C-ABE9F3F60623}"/>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1673625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343204-4184-55E5-952E-8E5A9799B7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0C6EC79-F8BB-3FBC-C7E9-77C464A23A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9AD80A3-94FB-A6A9-A2A4-1180DA83D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68F12EF-BFF7-3431-867F-5F326A898C96}"/>
              </a:ext>
            </a:extLst>
          </p:cNvPr>
          <p:cNvSpPr>
            <a:spLocks noGrp="1"/>
          </p:cNvSpPr>
          <p:nvPr>
            <p:ph type="dt" sz="half" idx="10"/>
          </p:nvPr>
        </p:nvSpPr>
        <p:spPr/>
        <p:txBody>
          <a:bodyPr/>
          <a:lstStyle/>
          <a:p>
            <a:fld id="{DA370A76-1CF7-40C0-8E49-0E06B08012A8}" type="datetimeFigureOut">
              <a:rPr lang="fr-FR" smtClean="0"/>
              <a:t>08/05/2025</a:t>
            </a:fld>
            <a:endParaRPr lang="fr-FR"/>
          </a:p>
        </p:txBody>
      </p:sp>
      <p:sp>
        <p:nvSpPr>
          <p:cNvPr id="6" name="Espace réservé du pied de page 5">
            <a:extLst>
              <a:ext uri="{FF2B5EF4-FFF2-40B4-BE49-F238E27FC236}">
                <a16:creationId xmlns:a16="http://schemas.microsoft.com/office/drawing/2014/main" id="{3E339132-6C25-9406-D170-8FF5E3BA041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E08882F-53B5-0779-DE2A-A73F53ECA392}"/>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417789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CE076-AA14-66F5-2430-B95CF16D2FD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A4CEB0D-B7B8-9A4D-E981-9296C54CBCB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14C59D6-B5C0-561A-FC92-A74A9C81858A}"/>
              </a:ext>
            </a:extLst>
          </p:cNvPr>
          <p:cNvSpPr>
            <a:spLocks noGrp="1"/>
          </p:cNvSpPr>
          <p:nvPr>
            <p:ph type="dt" sz="half" idx="10"/>
          </p:nvPr>
        </p:nvSpPr>
        <p:spPr/>
        <p:txBody>
          <a:bodyPr/>
          <a:lstStyle/>
          <a:p>
            <a:fld id="{DA370A76-1CF7-40C0-8E49-0E06B08012A8}" type="datetimeFigureOut">
              <a:rPr lang="fr-FR" smtClean="0"/>
              <a:t>08/05/2025</a:t>
            </a:fld>
            <a:endParaRPr lang="fr-FR"/>
          </a:p>
        </p:txBody>
      </p:sp>
      <p:sp>
        <p:nvSpPr>
          <p:cNvPr id="5" name="Espace réservé du pied de page 4">
            <a:extLst>
              <a:ext uri="{FF2B5EF4-FFF2-40B4-BE49-F238E27FC236}">
                <a16:creationId xmlns:a16="http://schemas.microsoft.com/office/drawing/2014/main" id="{68749E26-E070-59E9-DC5D-9209CD58A2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2F142CB-2D93-12E5-6102-B182553D6DE3}"/>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4016306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E21AA5D-2189-7A64-40A9-4D52DE2BEB9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E958396-CFD4-E4EE-2C0D-7B800EC13C8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0BC592-5A32-FCCE-7D1A-0A243A4C8FA5}"/>
              </a:ext>
            </a:extLst>
          </p:cNvPr>
          <p:cNvSpPr>
            <a:spLocks noGrp="1"/>
          </p:cNvSpPr>
          <p:nvPr>
            <p:ph type="dt" sz="half" idx="10"/>
          </p:nvPr>
        </p:nvSpPr>
        <p:spPr/>
        <p:txBody>
          <a:bodyPr/>
          <a:lstStyle/>
          <a:p>
            <a:fld id="{DA370A76-1CF7-40C0-8E49-0E06B08012A8}" type="datetimeFigureOut">
              <a:rPr lang="fr-FR" smtClean="0"/>
              <a:t>08/05/2025</a:t>
            </a:fld>
            <a:endParaRPr lang="fr-FR"/>
          </a:p>
        </p:txBody>
      </p:sp>
      <p:sp>
        <p:nvSpPr>
          <p:cNvPr id="5" name="Espace réservé du pied de page 4">
            <a:extLst>
              <a:ext uri="{FF2B5EF4-FFF2-40B4-BE49-F238E27FC236}">
                <a16:creationId xmlns:a16="http://schemas.microsoft.com/office/drawing/2014/main" id="{C4CAC671-1859-A02A-BBD5-13FB2DA49E6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0BB2848-DF46-CADF-1C88-9875C58EB4AA}"/>
              </a:ext>
            </a:extLst>
          </p:cNvPr>
          <p:cNvSpPr>
            <a:spLocks noGrp="1"/>
          </p:cNvSpPr>
          <p:nvPr>
            <p:ph type="sldNum" sz="quarter" idx="12"/>
          </p:nvPr>
        </p:nvSpPr>
        <p:spPr/>
        <p:txBody>
          <a:bodyPr/>
          <a:lstStyle/>
          <a:p>
            <a:fld id="{2915913B-84BD-41BF-99AA-4B8D57489B80}" type="slidenum">
              <a:rPr lang="fr-FR" smtClean="0"/>
              <a:t>‹N°›</a:t>
            </a:fld>
            <a:endParaRPr lang="fr-FR"/>
          </a:p>
        </p:txBody>
      </p:sp>
    </p:spTree>
    <p:extLst>
      <p:ext uri="{BB962C8B-B14F-4D97-AF65-F5344CB8AC3E}">
        <p14:creationId xmlns:p14="http://schemas.microsoft.com/office/powerpoint/2010/main" val="1846548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457C7EA-F4BB-B29D-6095-C85FECFE66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518EE29-7633-2E92-5544-887601AB6B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DA6A3F-3DE9-7266-4BF2-961AAAD3DF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70A76-1CF7-40C0-8E49-0E06B08012A8}" type="datetimeFigureOut">
              <a:rPr lang="fr-FR" smtClean="0"/>
              <a:t>08/05/2025</a:t>
            </a:fld>
            <a:endParaRPr lang="fr-FR"/>
          </a:p>
        </p:txBody>
      </p:sp>
      <p:sp>
        <p:nvSpPr>
          <p:cNvPr id="5" name="Espace réservé du pied de page 4">
            <a:extLst>
              <a:ext uri="{FF2B5EF4-FFF2-40B4-BE49-F238E27FC236}">
                <a16:creationId xmlns:a16="http://schemas.microsoft.com/office/drawing/2014/main" id="{4DCEF2A8-A5D6-7967-E3D0-1B7D7707A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ABD4B28-8C0A-214C-84A9-DC8D1913BD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5913B-84BD-41BF-99AA-4B8D57489B80}" type="slidenum">
              <a:rPr lang="fr-FR" smtClean="0"/>
              <a:t>‹N°›</a:t>
            </a:fld>
            <a:endParaRPr lang="fr-FR"/>
          </a:p>
        </p:txBody>
      </p:sp>
    </p:spTree>
    <p:extLst>
      <p:ext uri="{BB962C8B-B14F-4D97-AF65-F5344CB8AC3E}">
        <p14:creationId xmlns:p14="http://schemas.microsoft.com/office/powerpoint/2010/main" val="2168157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EBEEADB6-7EC1-7DCA-4D06-75D310ACEE2F}"/>
              </a:ext>
            </a:extLst>
          </p:cNvPr>
          <p:cNvSpPr txBox="1"/>
          <p:nvPr/>
        </p:nvSpPr>
        <p:spPr>
          <a:xfrm>
            <a:off x="3256983" y="4652127"/>
            <a:ext cx="5678034" cy="707886"/>
          </a:xfrm>
          <a:prstGeom prst="rect">
            <a:avLst/>
          </a:prstGeom>
          <a:noFill/>
        </p:spPr>
        <p:txBody>
          <a:bodyPr wrap="square" rtlCol="0">
            <a:spAutoFit/>
          </a:bodyPr>
          <a:lstStyle/>
          <a:p>
            <a:pPr algn="ctr"/>
            <a:r>
              <a:rPr lang="fr-FR" sz="4000" dirty="0"/>
              <a:t>Jane Goodall</a:t>
            </a:r>
          </a:p>
        </p:txBody>
      </p:sp>
      <p:pic>
        <p:nvPicPr>
          <p:cNvPr id="8" name="Image 7">
            <a:extLst>
              <a:ext uri="{FF2B5EF4-FFF2-40B4-BE49-F238E27FC236}">
                <a16:creationId xmlns:a16="http://schemas.microsoft.com/office/drawing/2014/main" id="{952D6447-981C-4984-B63D-AB4538EE8B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5827" y="1370187"/>
            <a:ext cx="2920345" cy="24361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47727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391914" y="1342416"/>
            <a:ext cx="5330757" cy="5421484"/>
          </a:xfrm>
          <a:prstGeom prst="rect">
            <a:avLst/>
          </a:prstGeom>
          <a:noFill/>
        </p:spPr>
        <p:txBody>
          <a:bodyPr wrap="square" rtlCol="0">
            <a:spAutoFit/>
          </a:bodyPr>
          <a:lstStyle/>
          <a:p>
            <a:pPr>
              <a:lnSpc>
                <a:spcPts val="6000"/>
              </a:lnSpc>
            </a:pPr>
            <a:r>
              <a:rPr lang="fr-FR" sz="4000" dirty="0">
                <a:solidFill>
                  <a:srgbClr val="0070C0"/>
                </a:solidFill>
              </a:rPr>
              <a:t>un éthologue (</a:t>
            </a:r>
            <a:r>
              <a:rPr lang="fr-FR" sz="4000" dirty="0" err="1">
                <a:solidFill>
                  <a:srgbClr val="0070C0"/>
                </a:solidFill>
              </a:rPr>
              <a:t>np</a:t>
            </a:r>
            <a:r>
              <a:rPr lang="fr-FR" sz="4000" dirty="0">
                <a:solidFill>
                  <a:srgbClr val="0070C0"/>
                </a:solidFill>
              </a:rPr>
              <a:t>)</a:t>
            </a:r>
          </a:p>
          <a:p>
            <a:pPr>
              <a:lnSpc>
                <a:spcPts val="6000"/>
              </a:lnSpc>
            </a:pPr>
            <a:r>
              <a:rPr lang="fr-FR" sz="4000" dirty="0">
                <a:solidFill>
                  <a:srgbClr val="0070C0"/>
                </a:solidFill>
              </a:rPr>
              <a:t>une expérience (</a:t>
            </a:r>
            <a:r>
              <a:rPr lang="fr-FR" sz="4000" dirty="0" err="1">
                <a:solidFill>
                  <a:srgbClr val="0070C0"/>
                </a:solidFill>
              </a:rPr>
              <a:t>np</a:t>
            </a:r>
            <a:r>
              <a:rPr lang="fr-FR" sz="4000" dirty="0">
                <a:solidFill>
                  <a:srgbClr val="0070C0"/>
                </a:solidFill>
              </a:rPr>
              <a:t>)</a:t>
            </a:r>
          </a:p>
          <a:p>
            <a:pPr>
              <a:lnSpc>
                <a:spcPts val="6000"/>
              </a:lnSpc>
            </a:pPr>
            <a:r>
              <a:rPr lang="fr-FR" sz="4000" dirty="0">
                <a:solidFill>
                  <a:srgbClr val="FF0000"/>
                </a:solidFill>
              </a:rPr>
              <a:t>enregistrer (v1)</a:t>
            </a:r>
          </a:p>
          <a:p>
            <a:pPr>
              <a:lnSpc>
                <a:spcPts val="6000"/>
              </a:lnSpc>
            </a:pPr>
            <a:r>
              <a:rPr lang="fr-FR" sz="4000" dirty="0">
                <a:solidFill>
                  <a:srgbClr val="0070C0"/>
                </a:solidFill>
              </a:rPr>
              <a:t>le mi</a:t>
            </a:r>
            <a:r>
              <a:rPr lang="fr-FR" sz="4000" b="1" dirty="0">
                <a:solidFill>
                  <a:srgbClr val="FF0000"/>
                </a:solidFill>
              </a:rPr>
              <a:t>l</a:t>
            </a:r>
            <a:r>
              <a:rPr lang="fr-FR" sz="4000" dirty="0">
                <a:solidFill>
                  <a:srgbClr val="0070C0"/>
                </a:solidFill>
              </a:rPr>
              <a:t>ieu(</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un chimpanzé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la Tanzanie (</a:t>
            </a:r>
            <a:r>
              <a:rPr lang="fr-FR" sz="4000" dirty="0" err="1">
                <a:solidFill>
                  <a:srgbClr val="0070C0"/>
                </a:solidFill>
              </a:rPr>
              <a:t>np</a:t>
            </a:r>
            <a:r>
              <a:rPr lang="fr-FR" sz="4000" dirty="0">
                <a:solidFill>
                  <a:srgbClr val="0070C0"/>
                </a:solidFill>
              </a:rPr>
              <a:t>)</a:t>
            </a:r>
          </a:p>
          <a:p>
            <a:pPr>
              <a:lnSpc>
                <a:spcPts val="6000"/>
              </a:lnSpc>
            </a:pPr>
            <a:r>
              <a:rPr lang="fr-FR" sz="4000" dirty="0">
                <a:solidFill>
                  <a:schemeClr val="accent4">
                    <a:lumMod val="50000"/>
                  </a:schemeClr>
                </a:solidFill>
              </a:rPr>
              <a:t>tanzanienne (adj)</a:t>
            </a:r>
          </a:p>
        </p:txBody>
      </p:sp>
      <p:sp>
        <p:nvSpPr>
          <p:cNvPr id="5" name="ZoneTexte 4">
            <a:extLst>
              <a:ext uri="{FF2B5EF4-FFF2-40B4-BE49-F238E27FC236}">
                <a16:creationId xmlns:a16="http://schemas.microsoft.com/office/drawing/2014/main" id="{6A10FADC-3B33-9C2B-6601-BC462FF55463}"/>
              </a:ext>
            </a:extLst>
          </p:cNvPr>
          <p:cNvSpPr txBox="1"/>
          <p:nvPr/>
        </p:nvSpPr>
        <p:spPr>
          <a:xfrm>
            <a:off x="6469331" y="1271093"/>
            <a:ext cx="5330757" cy="1574277"/>
          </a:xfrm>
          <a:prstGeom prst="rect">
            <a:avLst/>
          </a:prstGeom>
          <a:noFill/>
        </p:spPr>
        <p:txBody>
          <a:bodyPr wrap="square" rtlCol="0">
            <a:spAutoFit/>
          </a:bodyPr>
          <a:lstStyle/>
          <a:p>
            <a:pPr>
              <a:lnSpc>
                <a:spcPts val="6000"/>
              </a:lnSpc>
            </a:pPr>
            <a:r>
              <a:rPr lang="fr-FR" sz="4000" dirty="0">
                <a:solidFill>
                  <a:srgbClr val="FF33CC"/>
                </a:solidFill>
              </a:rPr>
              <a:t>suffisamment (adv)</a:t>
            </a:r>
          </a:p>
          <a:p>
            <a:pPr>
              <a:lnSpc>
                <a:spcPts val="6000"/>
              </a:lnSpc>
            </a:pPr>
            <a:r>
              <a:rPr lang="fr-FR" sz="4000" dirty="0">
                <a:solidFill>
                  <a:srgbClr val="0070C0"/>
                </a:solidFill>
              </a:rPr>
              <a:t>une observation (</a:t>
            </a:r>
            <a:r>
              <a:rPr lang="fr-FR" sz="4000" dirty="0" err="1">
                <a:solidFill>
                  <a:srgbClr val="0070C0"/>
                </a:solidFill>
              </a:rPr>
              <a:t>nc</a:t>
            </a:r>
            <a:r>
              <a:rPr lang="fr-FR" sz="4000" dirty="0">
                <a:solidFill>
                  <a:srgbClr val="0070C0"/>
                </a:solidFill>
              </a:rPr>
              <a:t>)</a:t>
            </a:r>
          </a:p>
        </p:txBody>
      </p:sp>
      <p:pic>
        <p:nvPicPr>
          <p:cNvPr id="6" name="Image 5">
            <a:extLst>
              <a:ext uri="{FF2B5EF4-FFF2-40B4-BE49-F238E27FC236}">
                <a16:creationId xmlns:a16="http://schemas.microsoft.com/office/drawing/2014/main" id="{5CA58D86-2514-4F1C-9800-55E3FBDC7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2671" y="3034022"/>
            <a:ext cx="1649744" cy="2608657"/>
          </a:xfrm>
          <a:prstGeom prst="rect">
            <a:avLst/>
          </a:prstGeom>
        </p:spPr>
      </p:pic>
      <p:pic>
        <p:nvPicPr>
          <p:cNvPr id="8" name="Image 7">
            <a:extLst>
              <a:ext uri="{FF2B5EF4-FFF2-40B4-BE49-F238E27FC236}">
                <a16:creationId xmlns:a16="http://schemas.microsoft.com/office/drawing/2014/main" id="{3C7C8079-EFC0-4EA3-920D-43921367B5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9184" y="3034022"/>
            <a:ext cx="2644369" cy="2712955"/>
          </a:xfrm>
          <a:prstGeom prst="rect">
            <a:avLst/>
          </a:prstGeom>
        </p:spPr>
      </p:pic>
    </p:spTree>
    <p:extLst>
      <p:ext uri="{BB962C8B-B14F-4D97-AF65-F5344CB8AC3E}">
        <p14:creationId xmlns:p14="http://schemas.microsoft.com/office/powerpoint/2010/main" val="351312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80">
                                          <p:stCondLst>
                                            <p:cond delay="0"/>
                                          </p:stCondLst>
                                        </p:cTn>
                                        <p:tgtEl>
                                          <p:spTgt spid="8"/>
                                        </p:tgtEl>
                                      </p:cBhvr>
                                    </p:animEffect>
                                    <p:anim calcmode="lin" valueType="num">
                                      <p:cBhvr>
                                        <p:cTn id="4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7" dur="26">
                                          <p:stCondLst>
                                            <p:cond delay="650"/>
                                          </p:stCondLst>
                                        </p:cTn>
                                        <p:tgtEl>
                                          <p:spTgt spid="8"/>
                                        </p:tgtEl>
                                      </p:cBhvr>
                                      <p:to x="100000" y="60000"/>
                                    </p:animScale>
                                    <p:animScale>
                                      <p:cBhvr>
                                        <p:cTn id="48" dur="166" decel="50000">
                                          <p:stCondLst>
                                            <p:cond delay="676"/>
                                          </p:stCondLst>
                                        </p:cTn>
                                        <p:tgtEl>
                                          <p:spTgt spid="8"/>
                                        </p:tgtEl>
                                      </p:cBhvr>
                                      <p:to x="100000" y="100000"/>
                                    </p:animScale>
                                    <p:animScale>
                                      <p:cBhvr>
                                        <p:cTn id="49" dur="26">
                                          <p:stCondLst>
                                            <p:cond delay="1312"/>
                                          </p:stCondLst>
                                        </p:cTn>
                                        <p:tgtEl>
                                          <p:spTgt spid="8"/>
                                        </p:tgtEl>
                                      </p:cBhvr>
                                      <p:to x="100000" y="80000"/>
                                    </p:animScale>
                                    <p:animScale>
                                      <p:cBhvr>
                                        <p:cTn id="50" dur="166" decel="50000">
                                          <p:stCondLst>
                                            <p:cond delay="1338"/>
                                          </p:stCondLst>
                                        </p:cTn>
                                        <p:tgtEl>
                                          <p:spTgt spid="8"/>
                                        </p:tgtEl>
                                      </p:cBhvr>
                                      <p:to x="100000" y="100000"/>
                                    </p:animScale>
                                    <p:animScale>
                                      <p:cBhvr>
                                        <p:cTn id="51" dur="26">
                                          <p:stCondLst>
                                            <p:cond delay="1642"/>
                                          </p:stCondLst>
                                        </p:cTn>
                                        <p:tgtEl>
                                          <p:spTgt spid="8"/>
                                        </p:tgtEl>
                                      </p:cBhvr>
                                      <p:to x="100000" y="90000"/>
                                    </p:animScale>
                                    <p:animScale>
                                      <p:cBhvr>
                                        <p:cTn id="52" dur="166" decel="50000">
                                          <p:stCondLst>
                                            <p:cond delay="1668"/>
                                          </p:stCondLst>
                                        </p:cTn>
                                        <p:tgtEl>
                                          <p:spTgt spid="8"/>
                                        </p:tgtEl>
                                      </p:cBhvr>
                                      <p:to x="100000" y="100000"/>
                                    </p:animScale>
                                    <p:animScale>
                                      <p:cBhvr>
                                        <p:cTn id="53" dur="26">
                                          <p:stCondLst>
                                            <p:cond delay="1808"/>
                                          </p:stCondLst>
                                        </p:cTn>
                                        <p:tgtEl>
                                          <p:spTgt spid="8"/>
                                        </p:tgtEl>
                                      </p:cBhvr>
                                      <p:to x="100000" y="95000"/>
                                    </p:animScale>
                                    <p:animScale>
                                      <p:cBhvr>
                                        <p:cTn id="5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fonctions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 y="2968874"/>
            <a:ext cx="12192001" cy="920252"/>
          </a:xfrm>
          <a:prstGeom prst="rect">
            <a:avLst/>
          </a:prstGeom>
          <a:noFill/>
        </p:spPr>
        <p:txBody>
          <a:bodyPr wrap="square" rtlCol="0">
            <a:spAutoFit/>
          </a:bodyPr>
          <a:lstStyle/>
          <a:p>
            <a:pPr algn="ctr">
              <a:lnSpc>
                <a:spcPct val="150000"/>
              </a:lnSpc>
            </a:pPr>
            <a:r>
              <a:rPr lang="fr-FR" sz="4000" dirty="0"/>
              <a:t>J’étudie, encore aujourd’hui, les chimpanzés en Tanzanie.</a:t>
            </a:r>
          </a:p>
        </p:txBody>
      </p:sp>
      <p:cxnSp>
        <p:nvCxnSpPr>
          <p:cNvPr id="6" name="Connecteur droit 5">
            <a:extLst>
              <a:ext uri="{FF2B5EF4-FFF2-40B4-BE49-F238E27FC236}">
                <a16:creationId xmlns:a16="http://schemas.microsoft.com/office/drawing/2014/main" id="{869666B3-FDCC-71DE-9E1E-F3AE7295B13B}"/>
              </a:ext>
            </a:extLst>
          </p:cNvPr>
          <p:cNvCxnSpPr>
            <a:cxnSpLocks/>
          </p:cNvCxnSpPr>
          <p:nvPr/>
        </p:nvCxnSpPr>
        <p:spPr>
          <a:xfrm>
            <a:off x="556181" y="3777628"/>
            <a:ext cx="121605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17EA542E-F8D5-7D43-EEF3-B00F2F9AAD43}"/>
              </a:ext>
            </a:extLst>
          </p:cNvPr>
          <p:cNvCxnSpPr>
            <a:cxnSpLocks/>
          </p:cNvCxnSpPr>
          <p:nvPr/>
        </p:nvCxnSpPr>
        <p:spPr>
          <a:xfrm>
            <a:off x="87549" y="3777628"/>
            <a:ext cx="384887"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25F1710B-834C-2FF8-3C65-58AF8F7D639B}"/>
              </a:ext>
            </a:extLst>
          </p:cNvPr>
          <p:cNvCxnSpPr>
            <a:cxnSpLocks/>
          </p:cNvCxnSpPr>
          <p:nvPr/>
        </p:nvCxnSpPr>
        <p:spPr>
          <a:xfrm>
            <a:off x="6231118" y="3777628"/>
            <a:ext cx="311084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64BD35C1-3F2C-473B-AC38-4DA58E2D9A02}"/>
              </a:ext>
            </a:extLst>
          </p:cNvPr>
          <p:cNvSpPr txBox="1"/>
          <p:nvPr/>
        </p:nvSpPr>
        <p:spPr>
          <a:xfrm>
            <a:off x="7714234" y="3777628"/>
            <a:ext cx="865762" cy="369332"/>
          </a:xfrm>
          <a:prstGeom prst="rect">
            <a:avLst/>
          </a:prstGeom>
          <a:noFill/>
        </p:spPr>
        <p:txBody>
          <a:bodyPr wrap="square" rtlCol="0">
            <a:spAutoFit/>
          </a:bodyPr>
          <a:lstStyle/>
          <a:p>
            <a:r>
              <a:rPr lang="fr-FR" dirty="0"/>
              <a:t>COD</a:t>
            </a:r>
          </a:p>
        </p:txBody>
      </p:sp>
      <p:cxnSp>
        <p:nvCxnSpPr>
          <p:cNvPr id="13" name="Connecteur droit 12">
            <a:extLst>
              <a:ext uri="{FF2B5EF4-FFF2-40B4-BE49-F238E27FC236}">
                <a16:creationId xmlns:a16="http://schemas.microsoft.com/office/drawing/2014/main" id="{2E49344C-82B4-420B-AD77-678A127B413C}"/>
              </a:ext>
            </a:extLst>
          </p:cNvPr>
          <p:cNvCxnSpPr>
            <a:cxnSpLocks/>
          </p:cNvCxnSpPr>
          <p:nvPr/>
        </p:nvCxnSpPr>
        <p:spPr>
          <a:xfrm>
            <a:off x="2018908" y="3767252"/>
            <a:ext cx="3891698"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953B5C2F-CFBF-4147-8736-3DF9596ED6AB}"/>
              </a:ext>
            </a:extLst>
          </p:cNvPr>
          <p:cNvSpPr txBox="1"/>
          <p:nvPr/>
        </p:nvSpPr>
        <p:spPr>
          <a:xfrm>
            <a:off x="3531876" y="3777628"/>
            <a:ext cx="865762" cy="369332"/>
          </a:xfrm>
          <a:prstGeom prst="rect">
            <a:avLst/>
          </a:prstGeom>
          <a:noFill/>
        </p:spPr>
        <p:txBody>
          <a:bodyPr wrap="square" rtlCol="0">
            <a:spAutoFit/>
          </a:bodyPr>
          <a:lstStyle/>
          <a:p>
            <a:r>
              <a:rPr lang="fr-FR" dirty="0"/>
              <a:t>CCT</a:t>
            </a:r>
          </a:p>
        </p:txBody>
      </p:sp>
      <p:cxnSp>
        <p:nvCxnSpPr>
          <p:cNvPr id="15" name="Connecteur droit 14">
            <a:extLst>
              <a:ext uri="{FF2B5EF4-FFF2-40B4-BE49-F238E27FC236}">
                <a16:creationId xmlns:a16="http://schemas.microsoft.com/office/drawing/2014/main" id="{3E34B68D-E8BA-41B3-B9FB-7B548D115E28}"/>
              </a:ext>
            </a:extLst>
          </p:cNvPr>
          <p:cNvCxnSpPr>
            <a:cxnSpLocks/>
          </p:cNvCxnSpPr>
          <p:nvPr/>
        </p:nvCxnSpPr>
        <p:spPr>
          <a:xfrm>
            <a:off x="9502219" y="3777628"/>
            <a:ext cx="2339418"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0A8F67F3-E5CE-4A90-A3C2-F7DCF5608E1D}"/>
              </a:ext>
            </a:extLst>
          </p:cNvPr>
          <p:cNvSpPr txBox="1"/>
          <p:nvPr/>
        </p:nvSpPr>
        <p:spPr>
          <a:xfrm>
            <a:off x="10392198" y="3777628"/>
            <a:ext cx="865762" cy="369332"/>
          </a:xfrm>
          <a:prstGeom prst="rect">
            <a:avLst/>
          </a:prstGeom>
          <a:noFill/>
        </p:spPr>
        <p:txBody>
          <a:bodyPr wrap="square" rtlCol="0">
            <a:spAutoFit/>
          </a:bodyPr>
          <a:lstStyle/>
          <a:p>
            <a:r>
              <a:rPr lang="fr-FR" dirty="0"/>
              <a:t>CCL</a:t>
            </a:r>
          </a:p>
        </p:txBody>
      </p:sp>
    </p:spTree>
    <p:extLst>
      <p:ext uri="{BB962C8B-B14F-4D97-AF65-F5344CB8AC3E}">
        <p14:creationId xmlns:p14="http://schemas.microsoft.com/office/powerpoint/2010/main" val="240050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9" grpId="0"/>
      <p:bldP spid="14"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Les classes grammaticales</a:t>
            </a:r>
          </a:p>
        </p:txBody>
      </p:sp>
      <p:sp>
        <p:nvSpPr>
          <p:cNvPr id="4" name="ZoneTexte 3">
            <a:extLst>
              <a:ext uri="{FF2B5EF4-FFF2-40B4-BE49-F238E27FC236}">
                <a16:creationId xmlns:a16="http://schemas.microsoft.com/office/drawing/2014/main" id="{65201593-499D-5BC4-5EFF-AB52849E5395}"/>
              </a:ext>
            </a:extLst>
          </p:cNvPr>
          <p:cNvSpPr txBox="1"/>
          <p:nvPr/>
        </p:nvSpPr>
        <p:spPr>
          <a:xfrm>
            <a:off x="-33947" y="2424982"/>
            <a:ext cx="11887200" cy="2382191"/>
          </a:xfrm>
          <a:prstGeom prst="rect">
            <a:avLst/>
          </a:prstGeom>
          <a:noFill/>
        </p:spPr>
        <p:txBody>
          <a:bodyPr wrap="square" rtlCol="0">
            <a:spAutoFit/>
          </a:bodyPr>
          <a:lstStyle/>
          <a:p>
            <a:pPr algn="ctr">
              <a:lnSpc>
                <a:spcPct val="200000"/>
              </a:lnSpc>
            </a:pPr>
            <a:r>
              <a:rPr lang="fr-FR" sz="4000" dirty="0"/>
              <a:t>Ils enregistrent </a:t>
            </a:r>
            <a:r>
              <a:rPr lang="fr-FR" sz="4000" dirty="0">
                <a:solidFill>
                  <a:schemeClr val="bg1">
                    <a:lumMod val="50000"/>
                  </a:schemeClr>
                </a:solidFill>
              </a:rPr>
              <a:t>tout ce</a:t>
            </a:r>
            <a:r>
              <a:rPr lang="fr-FR" sz="4000" dirty="0"/>
              <a:t> qu’ils entendent et </a:t>
            </a:r>
            <a:r>
              <a:rPr lang="fr-FR" sz="4000" dirty="0">
                <a:solidFill>
                  <a:schemeClr val="bg1">
                    <a:lumMod val="50000"/>
                  </a:schemeClr>
                </a:solidFill>
              </a:rPr>
              <a:t>tout ce </a:t>
            </a:r>
            <a:r>
              <a:rPr lang="fr-FR" sz="4000" dirty="0"/>
              <a:t>qu’ils voient.</a:t>
            </a:r>
          </a:p>
        </p:txBody>
      </p:sp>
      <p:cxnSp>
        <p:nvCxnSpPr>
          <p:cNvPr id="11" name="Connecteur droit 10">
            <a:extLst>
              <a:ext uri="{FF2B5EF4-FFF2-40B4-BE49-F238E27FC236}">
                <a16:creationId xmlns:a16="http://schemas.microsoft.com/office/drawing/2014/main" id="{6A0AF22E-4D08-D461-5BD7-5734A49C3BBC}"/>
              </a:ext>
            </a:extLst>
          </p:cNvPr>
          <p:cNvCxnSpPr>
            <a:cxnSpLocks/>
          </p:cNvCxnSpPr>
          <p:nvPr/>
        </p:nvCxnSpPr>
        <p:spPr>
          <a:xfrm>
            <a:off x="5274611" y="4705362"/>
            <a:ext cx="120638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id="{FCD8449B-E52E-EDA1-E526-B6CAA6709427}"/>
              </a:ext>
            </a:extLst>
          </p:cNvPr>
          <p:cNvCxnSpPr>
            <a:cxnSpLocks/>
          </p:cNvCxnSpPr>
          <p:nvPr/>
        </p:nvCxnSpPr>
        <p:spPr>
          <a:xfrm>
            <a:off x="6197493" y="3485483"/>
            <a:ext cx="211938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765A0E5F-65C3-405B-9DB2-5881BDF3A83C}"/>
              </a:ext>
            </a:extLst>
          </p:cNvPr>
          <p:cNvCxnSpPr>
            <a:cxnSpLocks/>
          </p:cNvCxnSpPr>
          <p:nvPr/>
        </p:nvCxnSpPr>
        <p:spPr>
          <a:xfrm>
            <a:off x="770070" y="3492647"/>
            <a:ext cx="249160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00F10DE8-A660-4D08-88C4-761B93EF54FB}"/>
              </a:ext>
            </a:extLst>
          </p:cNvPr>
          <p:cNvCxnSpPr>
            <a:cxnSpLocks/>
          </p:cNvCxnSpPr>
          <p:nvPr/>
        </p:nvCxnSpPr>
        <p:spPr>
          <a:xfrm>
            <a:off x="217268" y="3492647"/>
            <a:ext cx="325470" cy="467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40" name="ZoneTexte 39">
            <a:extLst>
              <a:ext uri="{FF2B5EF4-FFF2-40B4-BE49-F238E27FC236}">
                <a16:creationId xmlns:a16="http://schemas.microsoft.com/office/drawing/2014/main" id="{E170D65E-CCE9-4C78-B734-68AD01108A68}"/>
              </a:ext>
            </a:extLst>
          </p:cNvPr>
          <p:cNvSpPr txBox="1"/>
          <p:nvPr/>
        </p:nvSpPr>
        <p:spPr>
          <a:xfrm>
            <a:off x="87549" y="3550397"/>
            <a:ext cx="649782" cy="369332"/>
          </a:xfrm>
          <a:prstGeom prst="rect">
            <a:avLst/>
          </a:prstGeom>
          <a:noFill/>
        </p:spPr>
        <p:txBody>
          <a:bodyPr wrap="square" rtlCol="0">
            <a:spAutoFit/>
          </a:bodyPr>
          <a:lstStyle/>
          <a:p>
            <a:pPr algn="ctr"/>
            <a:r>
              <a:rPr lang="fr-FR" dirty="0"/>
              <a:t>p.p.</a:t>
            </a:r>
          </a:p>
        </p:txBody>
      </p:sp>
      <p:cxnSp>
        <p:nvCxnSpPr>
          <p:cNvPr id="38" name="Connecteur droit 37">
            <a:extLst>
              <a:ext uri="{FF2B5EF4-FFF2-40B4-BE49-F238E27FC236}">
                <a16:creationId xmlns:a16="http://schemas.microsoft.com/office/drawing/2014/main" id="{0691FC6F-EF8D-4350-A959-27E71C591017}"/>
              </a:ext>
            </a:extLst>
          </p:cNvPr>
          <p:cNvCxnSpPr>
            <a:cxnSpLocks/>
          </p:cNvCxnSpPr>
          <p:nvPr/>
        </p:nvCxnSpPr>
        <p:spPr>
          <a:xfrm>
            <a:off x="8316873" y="3487049"/>
            <a:ext cx="649782"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ZoneTexte 46">
            <a:extLst>
              <a:ext uri="{FF2B5EF4-FFF2-40B4-BE49-F238E27FC236}">
                <a16:creationId xmlns:a16="http://schemas.microsoft.com/office/drawing/2014/main" id="{A98877B2-C860-414B-9476-28063265A038}"/>
              </a:ext>
            </a:extLst>
          </p:cNvPr>
          <p:cNvSpPr txBox="1"/>
          <p:nvPr/>
        </p:nvSpPr>
        <p:spPr>
          <a:xfrm>
            <a:off x="8480009" y="3531807"/>
            <a:ext cx="444013" cy="369332"/>
          </a:xfrm>
          <a:prstGeom prst="rect">
            <a:avLst/>
          </a:prstGeom>
          <a:noFill/>
        </p:spPr>
        <p:txBody>
          <a:bodyPr wrap="square" rtlCol="0">
            <a:spAutoFit/>
          </a:bodyPr>
          <a:lstStyle/>
          <a:p>
            <a:r>
              <a:rPr lang="fr-FR" dirty="0"/>
              <a:t>cc</a:t>
            </a:r>
          </a:p>
        </p:txBody>
      </p:sp>
      <p:sp>
        <p:nvSpPr>
          <p:cNvPr id="48" name="ZoneTexte 47">
            <a:extLst>
              <a:ext uri="{FF2B5EF4-FFF2-40B4-BE49-F238E27FC236}">
                <a16:creationId xmlns:a16="http://schemas.microsoft.com/office/drawing/2014/main" id="{541FF3EC-3FEF-4A85-A21A-F7109296DD89}"/>
              </a:ext>
            </a:extLst>
          </p:cNvPr>
          <p:cNvSpPr txBox="1"/>
          <p:nvPr/>
        </p:nvSpPr>
        <p:spPr>
          <a:xfrm>
            <a:off x="1595185" y="3546633"/>
            <a:ext cx="514393" cy="369332"/>
          </a:xfrm>
          <a:prstGeom prst="rect">
            <a:avLst/>
          </a:prstGeom>
          <a:noFill/>
        </p:spPr>
        <p:txBody>
          <a:bodyPr wrap="square" rtlCol="0">
            <a:spAutoFit/>
          </a:bodyPr>
          <a:lstStyle/>
          <a:p>
            <a:pPr algn="ctr"/>
            <a:r>
              <a:rPr lang="fr-FR" dirty="0"/>
              <a:t>v1</a:t>
            </a:r>
          </a:p>
        </p:txBody>
      </p:sp>
      <p:sp>
        <p:nvSpPr>
          <p:cNvPr id="49" name="ZoneTexte 48">
            <a:extLst>
              <a:ext uri="{FF2B5EF4-FFF2-40B4-BE49-F238E27FC236}">
                <a16:creationId xmlns:a16="http://schemas.microsoft.com/office/drawing/2014/main" id="{105175EF-7DA2-42C6-BE98-AD10468CBFD1}"/>
              </a:ext>
            </a:extLst>
          </p:cNvPr>
          <p:cNvSpPr txBox="1"/>
          <p:nvPr/>
        </p:nvSpPr>
        <p:spPr>
          <a:xfrm>
            <a:off x="6977718" y="3546633"/>
            <a:ext cx="514393" cy="369332"/>
          </a:xfrm>
          <a:prstGeom prst="rect">
            <a:avLst/>
          </a:prstGeom>
          <a:noFill/>
        </p:spPr>
        <p:txBody>
          <a:bodyPr wrap="square" rtlCol="0">
            <a:spAutoFit/>
          </a:bodyPr>
          <a:lstStyle/>
          <a:p>
            <a:pPr algn="ctr"/>
            <a:r>
              <a:rPr lang="fr-FR" dirty="0"/>
              <a:t>v3</a:t>
            </a:r>
          </a:p>
        </p:txBody>
      </p:sp>
      <p:sp>
        <p:nvSpPr>
          <p:cNvPr id="50" name="ZoneTexte 49">
            <a:extLst>
              <a:ext uri="{FF2B5EF4-FFF2-40B4-BE49-F238E27FC236}">
                <a16:creationId xmlns:a16="http://schemas.microsoft.com/office/drawing/2014/main" id="{47B8A413-FC63-4723-81E5-26842231054F}"/>
              </a:ext>
            </a:extLst>
          </p:cNvPr>
          <p:cNvSpPr txBox="1"/>
          <p:nvPr/>
        </p:nvSpPr>
        <p:spPr>
          <a:xfrm>
            <a:off x="5620608" y="4807173"/>
            <a:ext cx="514393" cy="369332"/>
          </a:xfrm>
          <a:prstGeom prst="rect">
            <a:avLst/>
          </a:prstGeom>
          <a:noFill/>
        </p:spPr>
        <p:txBody>
          <a:bodyPr wrap="square" rtlCol="0">
            <a:spAutoFit/>
          </a:bodyPr>
          <a:lstStyle/>
          <a:p>
            <a:pPr algn="ctr"/>
            <a:r>
              <a:rPr lang="fr-FR" dirty="0"/>
              <a:t>v3</a:t>
            </a:r>
          </a:p>
        </p:txBody>
      </p:sp>
      <p:cxnSp>
        <p:nvCxnSpPr>
          <p:cNvPr id="33" name="Connecteur droit 32">
            <a:extLst>
              <a:ext uri="{FF2B5EF4-FFF2-40B4-BE49-F238E27FC236}">
                <a16:creationId xmlns:a16="http://schemas.microsoft.com/office/drawing/2014/main" id="{B5F47916-895E-4098-A570-52EE59C666BA}"/>
              </a:ext>
            </a:extLst>
          </p:cNvPr>
          <p:cNvCxnSpPr>
            <a:cxnSpLocks/>
          </p:cNvCxnSpPr>
          <p:nvPr/>
        </p:nvCxnSpPr>
        <p:spPr>
          <a:xfrm>
            <a:off x="4986909" y="3478478"/>
            <a:ext cx="471211"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3158F755-C6D7-4B60-8C97-B09FFF549452}"/>
              </a:ext>
            </a:extLst>
          </p:cNvPr>
          <p:cNvCxnSpPr>
            <a:cxnSpLocks/>
          </p:cNvCxnSpPr>
          <p:nvPr/>
        </p:nvCxnSpPr>
        <p:spPr>
          <a:xfrm>
            <a:off x="5621350" y="3483148"/>
            <a:ext cx="325470" cy="467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a16="http://schemas.microsoft.com/office/drawing/2014/main" id="{DF7C5ECF-5907-441A-B1A4-B0AAE523977A}"/>
              </a:ext>
            </a:extLst>
          </p:cNvPr>
          <p:cNvSpPr txBox="1"/>
          <p:nvPr/>
        </p:nvSpPr>
        <p:spPr>
          <a:xfrm>
            <a:off x="5487784" y="3537814"/>
            <a:ext cx="649782" cy="369332"/>
          </a:xfrm>
          <a:prstGeom prst="rect">
            <a:avLst/>
          </a:prstGeom>
          <a:noFill/>
        </p:spPr>
        <p:txBody>
          <a:bodyPr wrap="square" rtlCol="0">
            <a:spAutoFit/>
          </a:bodyPr>
          <a:lstStyle/>
          <a:p>
            <a:pPr algn="ctr"/>
            <a:r>
              <a:rPr lang="fr-FR" dirty="0"/>
              <a:t>p.p.</a:t>
            </a:r>
          </a:p>
        </p:txBody>
      </p:sp>
      <p:sp>
        <p:nvSpPr>
          <p:cNvPr id="45" name="ZoneTexte 44">
            <a:extLst>
              <a:ext uri="{FF2B5EF4-FFF2-40B4-BE49-F238E27FC236}">
                <a16:creationId xmlns:a16="http://schemas.microsoft.com/office/drawing/2014/main" id="{E6EBD6A7-5EE1-4AAF-9D3C-D3550EEA621E}"/>
              </a:ext>
            </a:extLst>
          </p:cNvPr>
          <p:cNvSpPr txBox="1"/>
          <p:nvPr/>
        </p:nvSpPr>
        <p:spPr>
          <a:xfrm>
            <a:off x="4933950" y="3551718"/>
            <a:ext cx="649782" cy="369332"/>
          </a:xfrm>
          <a:prstGeom prst="rect">
            <a:avLst/>
          </a:prstGeom>
          <a:noFill/>
        </p:spPr>
        <p:txBody>
          <a:bodyPr wrap="square" rtlCol="0">
            <a:spAutoFit/>
          </a:bodyPr>
          <a:lstStyle/>
          <a:p>
            <a:pPr algn="ctr"/>
            <a:r>
              <a:rPr lang="fr-FR" dirty="0" err="1"/>
              <a:t>p.r</a:t>
            </a:r>
            <a:r>
              <a:rPr lang="fr-FR" dirty="0"/>
              <a:t>.</a:t>
            </a:r>
          </a:p>
        </p:txBody>
      </p:sp>
      <p:cxnSp>
        <p:nvCxnSpPr>
          <p:cNvPr id="52" name="Connecteur droit 51">
            <a:extLst>
              <a:ext uri="{FF2B5EF4-FFF2-40B4-BE49-F238E27FC236}">
                <a16:creationId xmlns:a16="http://schemas.microsoft.com/office/drawing/2014/main" id="{A628C98E-9E9A-4C70-A936-C1F6BD93A0D8}"/>
              </a:ext>
            </a:extLst>
          </p:cNvPr>
          <p:cNvCxnSpPr>
            <a:cxnSpLocks/>
          </p:cNvCxnSpPr>
          <p:nvPr/>
        </p:nvCxnSpPr>
        <p:spPr>
          <a:xfrm>
            <a:off x="10559722" y="3478478"/>
            <a:ext cx="471211"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id="{EB7C67AB-0A1E-4180-93EE-7B3E339AF2C8}"/>
              </a:ext>
            </a:extLst>
          </p:cNvPr>
          <p:cNvCxnSpPr>
            <a:cxnSpLocks/>
          </p:cNvCxnSpPr>
          <p:nvPr/>
        </p:nvCxnSpPr>
        <p:spPr>
          <a:xfrm>
            <a:off x="11145755" y="3487041"/>
            <a:ext cx="471211"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54" name="ZoneTexte 53">
            <a:extLst>
              <a:ext uri="{FF2B5EF4-FFF2-40B4-BE49-F238E27FC236}">
                <a16:creationId xmlns:a16="http://schemas.microsoft.com/office/drawing/2014/main" id="{95D36D08-9C70-462C-8D4B-A04BC633820B}"/>
              </a:ext>
            </a:extLst>
          </p:cNvPr>
          <p:cNvSpPr txBox="1"/>
          <p:nvPr/>
        </p:nvSpPr>
        <p:spPr>
          <a:xfrm>
            <a:off x="11105463" y="3531807"/>
            <a:ext cx="649782" cy="369332"/>
          </a:xfrm>
          <a:prstGeom prst="rect">
            <a:avLst/>
          </a:prstGeom>
          <a:noFill/>
        </p:spPr>
        <p:txBody>
          <a:bodyPr wrap="square" rtlCol="0">
            <a:spAutoFit/>
          </a:bodyPr>
          <a:lstStyle/>
          <a:p>
            <a:pPr algn="ctr"/>
            <a:r>
              <a:rPr lang="fr-FR" dirty="0"/>
              <a:t>p.p.</a:t>
            </a:r>
          </a:p>
        </p:txBody>
      </p:sp>
      <p:sp>
        <p:nvSpPr>
          <p:cNvPr id="55" name="ZoneTexte 54">
            <a:extLst>
              <a:ext uri="{FF2B5EF4-FFF2-40B4-BE49-F238E27FC236}">
                <a16:creationId xmlns:a16="http://schemas.microsoft.com/office/drawing/2014/main" id="{F02627ED-54E0-470B-9E32-9F066153AF8F}"/>
              </a:ext>
            </a:extLst>
          </p:cNvPr>
          <p:cNvSpPr txBox="1"/>
          <p:nvPr/>
        </p:nvSpPr>
        <p:spPr>
          <a:xfrm>
            <a:off x="10545122" y="3531807"/>
            <a:ext cx="649782" cy="369332"/>
          </a:xfrm>
          <a:prstGeom prst="rect">
            <a:avLst/>
          </a:prstGeom>
          <a:noFill/>
        </p:spPr>
        <p:txBody>
          <a:bodyPr wrap="square" rtlCol="0">
            <a:spAutoFit/>
          </a:bodyPr>
          <a:lstStyle/>
          <a:p>
            <a:pPr algn="ctr"/>
            <a:r>
              <a:rPr lang="fr-FR" dirty="0" err="1"/>
              <a:t>p.r</a:t>
            </a:r>
            <a:r>
              <a:rPr lang="fr-FR" dirty="0"/>
              <a:t>.</a:t>
            </a:r>
          </a:p>
        </p:txBody>
      </p:sp>
    </p:spTree>
    <p:extLst>
      <p:ext uri="{BB962C8B-B14F-4D97-AF65-F5344CB8AC3E}">
        <p14:creationId xmlns:p14="http://schemas.microsoft.com/office/powerpoint/2010/main" val="225122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40" grpId="0"/>
      <p:bldP spid="47" grpId="0"/>
      <p:bldP spid="48" grpId="0"/>
      <p:bldP spid="49" grpId="0"/>
      <p:bldP spid="50" grpId="0"/>
      <p:bldP spid="43" grpId="0"/>
      <p:bldP spid="45" grpId="0"/>
      <p:bldP spid="54"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t>Conjugue le verbe « </a:t>
            </a:r>
            <a:r>
              <a:rPr lang="fr-FR" dirty="0">
                <a:solidFill>
                  <a:srgbClr val="002060"/>
                </a:solidFill>
              </a:rPr>
              <a:t>commencer</a:t>
            </a:r>
            <a:r>
              <a:rPr lang="fr-FR" dirty="0"/>
              <a:t> » au passé composé</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926495"/>
            <a:ext cx="5330757" cy="4050019"/>
          </a:xfrm>
          <a:prstGeom prst="rect">
            <a:avLst/>
          </a:prstGeom>
          <a:noFill/>
        </p:spPr>
        <p:txBody>
          <a:bodyPr wrap="square" rtlCol="0">
            <a:spAutoFit/>
          </a:bodyPr>
          <a:lstStyle/>
          <a:p>
            <a:pPr>
              <a:lnSpc>
                <a:spcPct val="150000"/>
              </a:lnSpc>
            </a:pPr>
            <a:r>
              <a:rPr lang="fr-FR" sz="4400" dirty="0"/>
              <a:t>J’</a:t>
            </a:r>
            <a:r>
              <a:rPr lang="fr-FR" sz="4400" b="1" u="sng" dirty="0">
                <a:solidFill>
                  <a:srgbClr val="FF0000"/>
                </a:solidFill>
              </a:rPr>
              <a:t>ai</a:t>
            </a:r>
            <a:r>
              <a:rPr lang="fr-FR" sz="4400" dirty="0">
                <a:solidFill>
                  <a:srgbClr val="FF0000"/>
                </a:solidFill>
              </a:rPr>
              <a:t> commencé</a:t>
            </a:r>
          </a:p>
          <a:p>
            <a:pPr>
              <a:lnSpc>
                <a:spcPct val="150000"/>
              </a:lnSpc>
            </a:pPr>
            <a:r>
              <a:rPr lang="fr-FR" sz="4400" dirty="0"/>
              <a:t>Tu </a:t>
            </a:r>
            <a:r>
              <a:rPr lang="fr-FR" sz="4400" b="1" u="sng" dirty="0">
                <a:solidFill>
                  <a:srgbClr val="FF0000"/>
                </a:solidFill>
              </a:rPr>
              <a:t>as</a:t>
            </a:r>
            <a:r>
              <a:rPr lang="fr-FR" sz="4400" dirty="0">
                <a:solidFill>
                  <a:srgbClr val="FF0000"/>
                </a:solidFill>
              </a:rPr>
              <a:t> commencé</a:t>
            </a:r>
          </a:p>
          <a:p>
            <a:pPr>
              <a:lnSpc>
                <a:spcPct val="150000"/>
              </a:lnSpc>
            </a:pPr>
            <a:r>
              <a:rPr lang="fr-FR" sz="4400" dirty="0"/>
              <a:t>Il </a:t>
            </a:r>
            <a:r>
              <a:rPr lang="fr-FR" sz="4400" b="1" u="sng" dirty="0">
                <a:solidFill>
                  <a:srgbClr val="FF0000"/>
                </a:solidFill>
              </a:rPr>
              <a:t>a</a:t>
            </a:r>
            <a:r>
              <a:rPr lang="fr-FR" sz="4400" dirty="0">
                <a:solidFill>
                  <a:srgbClr val="FF0000"/>
                </a:solidFill>
              </a:rPr>
              <a:t> commencé</a:t>
            </a:r>
          </a:p>
          <a:p>
            <a:pPr>
              <a:lnSpc>
                <a:spcPct val="150000"/>
              </a:lnSpc>
            </a:pPr>
            <a:r>
              <a:rPr lang="fr-FR" sz="4400" dirty="0"/>
              <a:t>elle </a:t>
            </a:r>
            <a:r>
              <a:rPr lang="fr-FR" sz="4400" b="1" u="sng" dirty="0">
                <a:solidFill>
                  <a:srgbClr val="FF0000"/>
                </a:solidFill>
              </a:rPr>
              <a:t>a</a:t>
            </a:r>
            <a:r>
              <a:rPr lang="fr-FR" sz="4400" dirty="0">
                <a:solidFill>
                  <a:srgbClr val="FF0000"/>
                </a:solidFill>
              </a:rPr>
              <a:t> commencé</a:t>
            </a:r>
          </a:p>
        </p:txBody>
      </p:sp>
      <p:sp>
        <p:nvSpPr>
          <p:cNvPr id="5" name="ZoneTexte 4">
            <a:extLst>
              <a:ext uri="{FF2B5EF4-FFF2-40B4-BE49-F238E27FC236}">
                <a16:creationId xmlns:a16="http://schemas.microsoft.com/office/drawing/2014/main" id="{21B60432-D20C-4A52-B99B-0E86E3768DB5}"/>
              </a:ext>
            </a:extLst>
          </p:cNvPr>
          <p:cNvSpPr txBox="1"/>
          <p:nvPr/>
        </p:nvSpPr>
        <p:spPr>
          <a:xfrm>
            <a:off x="5194170" y="1926494"/>
            <a:ext cx="6887583" cy="4050019"/>
          </a:xfrm>
          <a:prstGeom prst="rect">
            <a:avLst/>
          </a:prstGeom>
          <a:noFill/>
        </p:spPr>
        <p:txBody>
          <a:bodyPr wrap="square" rtlCol="0">
            <a:spAutoFit/>
          </a:bodyPr>
          <a:lstStyle/>
          <a:p>
            <a:pPr>
              <a:lnSpc>
                <a:spcPct val="150000"/>
              </a:lnSpc>
            </a:pPr>
            <a:r>
              <a:rPr lang="fr-FR" sz="4400" dirty="0"/>
              <a:t>Nous </a:t>
            </a:r>
            <a:r>
              <a:rPr lang="fr-FR" sz="4400" b="1" u="sng" dirty="0">
                <a:solidFill>
                  <a:srgbClr val="FF0000"/>
                </a:solidFill>
              </a:rPr>
              <a:t>avons</a:t>
            </a:r>
            <a:r>
              <a:rPr lang="fr-FR" sz="4400" dirty="0">
                <a:solidFill>
                  <a:srgbClr val="FF0000"/>
                </a:solidFill>
              </a:rPr>
              <a:t> commencé</a:t>
            </a:r>
          </a:p>
          <a:p>
            <a:pPr>
              <a:lnSpc>
                <a:spcPct val="150000"/>
              </a:lnSpc>
            </a:pPr>
            <a:r>
              <a:rPr lang="fr-FR" sz="4400" dirty="0"/>
              <a:t>Vous </a:t>
            </a:r>
            <a:r>
              <a:rPr lang="fr-FR" sz="4400" b="1" u="sng" dirty="0">
                <a:solidFill>
                  <a:srgbClr val="FF0000"/>
                </a:solidFill>
              </a:rPr>
              <a:t>avez</a:t>
            </a:r>
            <a:r>
              <a:rPr lang="fr-FR" sz="4400" dirty="0">
                <a:solidFill>
                  <a:srgbClr val="FF0000"/>
                </a:solidFill>
              </a:rPr>
              <a:t> commencé</a:t>
            </a:r>
          </a:p>
          <a:p>
            <a:pPr>
              <a:lnSpc>
                <a:spcPct val="150000"/>
              </a:lnSpc>
            </a:pPr>
            <a:r>
              <a:rPr lang="fr-FR" sz="4400" dirty="0"/>
              <a:t>Ils </a:t>
            </a:r>
            <a:r>
              <a:rPr lang="fr-FR" sz="4400" b="1" u="sng" dirty="0">
                <a:solidFill>
                  <a:srgbClr val="FF0000"/>
                </a:solidFill>
              </a:rPr>
              <a:t>ont</a:t>
            </a:r>
            <a:r>
              <a:rPr lang="fr-FR" sz="4400" dirty="0">
                <a:solidFill>
                  <a:srgbClr val="FF0000"/>
                </a:solidFill>
              </a:rPr>
              <a:t> commencé</a:t>
            </a:r>
          </a:p>
          <a:p>
            <a:pPr>
              <a:lnSpc>
                <a:spcPct val="150000"/>
              </a:lnSpc>
            </a:pPr>
            <a:r>
              <a:rPr lang="fr-FR" sz="4400" dirty="0"/>
              <a:t>Elles </a:t>
            </a:r>
            <a:r>
              <a:rPr lang="fr-FR" sz="4400" b="1" u="sng" dirty="0">
                <a:solidFill>
                  <a:srgbClr val="FF0000"/>
                </a:solidFill>
              </a:rPr>
              <a:t>ont</a:t>
            </a:r>
            <a:r>
              <a:rPr lang="fr-FR" sz="4400" dirty="0">
                <a:solidFill>
                  <a:srgbClr val="FF0000"/>
                </a:solidFill>
              </a:rPr>
              <a:t> commencé</a:t>
            </a:r>
          </a:p>
        </p:txBody>
      </p:sp>
    </p:spTree>
    <p:extLst>
      <p:ext uri="{BB962C8B-B14F-4D97-AF65-F5344CB8AC3E}">
        <p14:creationId xmlns:p14="http://schemas.microsoft.com/office/powerpoint/2010/main" val="291291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 pour s’entraîner</a:t>
            </a:r>
          </a:p>
        </p:txBody>
      </p:sp>
      <p:sp>
        <p:nvSpPr>
          <p:cNvPr id="6" name="ZoneTexte 5">
            <a:extLst>
              <a:ext uri="{FF2B5EF4-FFF2-40B4-BE49-F238E27FC236}">
                <a16:creationId xmlns:a16="http://schemas.microsoft.com/office/drawing/2014/main" id="{DBF7AC14-9BA6-485C-90B3-C53EAF237EE1}"/>
              </a:ext>
            </a:extLst>
          </p:cNvPr>
          <p:cNvSpPr txBox="1"/>
          <p:nvPr/>
        </p:nvSpPr>
        <p:spPr>
          <a:xfrm>
            <a:off x="0" y="966670"/>
            <a:ext cx="11799651" cy="5829481"/>
          </a:xfrm>
          <a:prstGeom prst="rect">
            <a:avLst/>
          </a:prstGeom>
          <a:noFill/>
        </p:spPr>
        <p:txBody>
          <a:bodyPr wrap="square" rtlCol="0">
            <a:spAutoFit/>
          </a:bodyPr>
          <a:lstStyle/>
          <a:p>
            <a:pPr>
              <a:lnSpc>
                <a:spcPct val="150000"/>
              </a:lnSpc>
            </a:pPr>
            <a:r>
              <a:rPr lang="fr-FR" sz="2800" dirty="0">
                <a:latin typeface="Arial" panose="020B0604020202020204" pitchFamily="34" charset="0"/>
                <a:cs typeface="Arial" panose="020B0604020202020204" pitchFamily="34" charset="0"/>
              </a:rPr>
              <a:t>Colle le problème suivant : Jane Goodall est une célèbre primatologue qui a passé de nombreuses années à étudier les chimpanzés en Afrique. Pendant ses recherches, Jane observe trois chimpanzés pendant différentes durées. Le premier chimpanzé, nommé David, est observé pendant 1,5 heure chaque jour pendant 5 jours. Le deuxième chimpanzé, nommé </a:t>
            </a:r>
            <a:r>
              <a:rPr lang="fr-FR" sz="2800" dirty="0" err="1">
                <a:latin typeface="Arial" panose="020B0604020202020204" pitchFamily="34" charset="0"/>
                <a:cs typeface="Arial" panose="020B0604020202020204" pitchFamily="34" charset="0"/>
              </a:rPr>
              <a:t>Flo</a:t>
            </a:r>
            <a:r>
              <a:rPr lang="fr-FR" sz="2800" dirty="0">
                <a:latin typeface="Arial" panose="020B0604020202020204" pitchFamily="34" charset="0"/>
                <a:cs typeface="Arial" panose="020B0604020202020204" pitchFamily="34" charset="0"/>
              </a:rPr>
              <a:t>, est observé pendant 2,25 heures chaque jour pendant 4 jours. Le troisième chimpanzé, nommé Goliath, est observé pendant 3,5 heures chaque jour pendant 3 jours. Combien d’heures au total Jane a-t-elle passé à observer les trois chimpanzés ?</a:t>
            </a:r>
          </a:p>
        </p:txBody>
      </p:sp>
    </p:spTree>
    <p:extLst>
      <p:ext uri="{BB962C8B-B14F-4D97-AF65-F5344CB8AC3E}">
        <p14:creationId xmlns:p14="http://schemas.microsoft.com/office/powerpoint/2010/main" val="216639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Résolution du problème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548294"/>
            <a:ext cx="7214681" cy="4524315"/>
          </a:xfrm>
          <a:prstGeom prst="rect">
            <a:avLst/>
          </a:prstGeom>
          <a:noFill/>
        </p:spPr>
        <p:txBody>
          <a:bodyPr wrap="square" rtlCol="0">
            <a:spAutoFit/>
          </a:bodyPr>
          <a:lstStyle/>
          <a:p>
            <a:r>
              <a:rPr lang="fr-FR" sz="3600" dirty="0"/>
              <a:t>Je cherche la durée d’observation de chacun des 3 singes :</a:t>
            </a:r>
          </a:p>
          <a:p>
            <a:r>
              <a:rPr lang="fr-FR" sz="3600" dirty="0"/>
              <a:t>David : 1,5x5= 7,5          </a:t>
            </a:r>
            <a:r>
              <a:rPr lang="fr-FR" sz="3600" dirty="0" err="1"/>
              <a:t>Flo</a:t>
            </a:r>
            <a:r>
              <a:rPr lang="fr-FR" sz="3600" dirty="0"/>
              <a:t> : 2,25x4= 9</a:t>
            </a:r>
          </a:p>
          <a:p>
            <a:r>
              <a:rPr lang="fr-FR" sz="3600" dirty="0"/>
              <a:t>Goliath : 3,5x4= 10,5</a:t>
            </a:r>
          </a:p>
          <a:p>
            <a:endParaRPr lang="fr-FR" sz="3600" dirty="0"/>
          </a:p>
          <a:p>
            <a:r>
              <a:rPr lang="fr-FR" sz="3600" dirty="0"/>
              <a:t>Je cherche la durée totale d’observation :</a:t>
            </a:r>
          </a:p>
          <a:p>
            <a:r>
              <a:rPr lang="fr-FR" sz="3600" dirty="0"/>
              <a:t>7,5 + 9 + 10,5 = 27</a:t>
            </a:r>
          </a:p>
        </p:txBody>
      </p:sp>
      <p:sp>
        <p:nvSpPr>
          <p:cNvPr id="3" name="ZoneTexte 2">
            <a:extLst>
              <a:ext uri="{FF2B5EF4-FFF2-40B4-BE49-F238E27FC236}">
                <a16:creationId xmlns:a16="http://schemas.microsoft.com/office/drawing/2014/main" id="{E84F8B08-616F-1A8D-1B86-85770BB5CD05}"/>
              </a:ext>
            </a:extLst>
          </p:cNvPr>
          <p:cNvSpPr txBox="1"/>
          <p:nvPr/>
        </p:nvSpPr>
        <p:spPr>
          <a:xfrm>
            <a:off x="7501164" y="1649763"/>
            <a:ext cx="4315839" cy="3908762"/>
          </a:xfrm>
          <a:prstGeom prst="rect">
            <a:avLst/>
          </a:prstGeom>
          <a:noFill/>
        </p:spPr>
        <p:txBody>
          <a:bodyPr wrap="square" rtlCol="0">
            <a:spAutoFit/>
          </a:bodyPr>
          <a:lstStyle/>
          <a:p>
            <a:r>
              <a:rPr lang="fr-FR" sz="3600" dirty="0"/>
              <a:t>7,5 heures</a:t>
            </a:r>
          </a:p>
          <a:p>
            <a:r>
              <a:rPr lang="fr-FR" sz="3600" dirty="0"/>
              <a:t>9 heures</a:t>
            </a:r>
          </a:p>
          <a:p>
            <a:r>
              <a:rPr lang="fr-FR" sz="3600" dirty="0"/>
              <a:t>10,5 heures</a:t>
            </a:r>
          </a:p>
          <a:p>
            <a:endParaRPr lang="fr-FR" sz="3600" dirty="0"/>
          </a:p>
          <a:p>
            <a:endParaRPr lang="fr-FR" sz="3600" dirty="0"/>
          </a:p>
          <a:p>
            <a:r>
              <a:rPr lang="fr-FR" sz="3600" dirty="0"/>
              <a:t>27 heures</a:t>
            </a:r>
          </a:p>
          <a:p>
            <a:endParaRPr lang="fr-FR" sz="3200" dirty="0"/>
          </a:p>
        </p:txBody>
      </p:sp>
      <p:cxnSp>
        <p:nvCxnSpPr>
          <p:cNvPr id="6" name="Connecteur droit 5">
            <a:extLst>
              <a:ext uri="{FF2B5EF4-FFF2-40B4-BE49-F238E27FC236}">
                <a16:creationId xmlns:a16="http://schemas.microsoft.com/office/drawing/2014/main" id="{6C61D544-3A2F-C0F9-A375-E92352BE4341}"/>
              </a:ext>
            </a:extLst>
          </p:cNvPr>
          <p:cNvCxnSpPr>
            <a:cxnSpLocks/>
          </p:cNvCxnSpPr>
          <p:nvPr/>
        </p:nvCxnSpPr>
        <p:spPr>
          <a:xfrm>
            <a:off x="7324928" y="1809344"/>
            <a:ext cx="0" cy="5048656"/>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594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Le vocabulaire à apprendre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391914" y="1342416"/>
            <a:ext cx="5330757" cy="5421484"/>
          </a:xfrm>
          <a:prstGeom prst="rect">
            <a:avLst/>
          </a:prstGeom>
          <a:noFill/>
        </p:spPr>
        <p:txBody>
          <a:bodyPr wrap="square" rtlCol="0">
            <a:spAutoFit/>
          </a:bodyPr>
          <a:lstStyle/>
          <a:p>
            <a:pPr>
              <a:lnSpc>
                <a:spcPts val="6000"/>
              </a:lnSpc>
            </a:pPr>
            <a:r>
              <a:rPr lang="fr-FR" sz="4000" dirty="0">
                <a:solidFill>
                  <a:srgbClr val="0070C0"/>
                </a:solidFill>
              </a:rPr>
              <a:t>un éthologue (</a:t>
            </a:r>
            <a:r>
              <a:rPr lang="fr-FR" sz="4000" dirty="0" err="1">
                <a:solidFill>
                  <a:srgbClr val="0070C0"/>
                </a:solidFill>
              </a:rPr>
              <a:t>np</a:t>
            </a:r>
            <a:r>
              <a:rPr lang="fr-FR" sz="4000" dirty="0">
                <a:solidFill>
                  <a:srgbClr val="0070C0"/>
                </a:solidFill>
              </a:rPr>
              <a:t>)</a:t>
            </a:r>
          </a:p>
          <a:p>
            <a:pPr>
              <a:lnSpc>
                <a:spcPts val="6000"/>
              </a:lnSpc>
            </a:pPr>
            <a:r>
              <a:rPr lang="fr-FR" sz="4000" dirty="0">
                <a:solidFill>
                  <a:srgbClr val="0070C0"/>
                </a:solidFill>
              </a:rPr>
              <a:t>une expérience (</a:t>
            </a:r>
            <a:r>
              <a:rPr lang="fr-FR" sz="4000" dirty="0" err="1">
                <a:solidFill>
                  <a:srgbClr val="0070C0"/>
                </a:solidFill>
              </a:rPr>
              <a:t>np</a:t>
            </a:r>
            <a:r>
              <a:rPr lang="fr-FR" sz="4000" dirty="0">
                <a:solidFill>
                  <a:srgbClr val="0070C0"/>
                </a:solidFill>
              </a:rPr>
              <a:t>)</a:t>
            </a:r>
          </a:p>
          <a:p>
            <a:pPr>
              <a:lnSpc>
                <a:spcPts val="6000"/>
              </a:lnSpc>
            </a:pPr>
            <a:r>
              <a:rPr lang="fr-FR" sz="4000" dirty="0">
                <a:solidFill>
                  <a:srgbClr val="FF0000"/>
                </a:solidFill>
              </a:rPr>
              <a:t>enregistrer (v1)</a:t>
            </a:r>
          </a:p>
          <a:p>
            <a:pPr>
              <a:lnSpc>
                <a:spcPts val="6000"/>
              </a:lnSpc>
            </a:pPr>
            <a:r>
              <a:rPr lang="fr-FR" sz="4000" dirty="0">
                <a:solidFill>
                  <a:srgbClr val="0070C0"/>
                </a:solidFill>
              </a:rPr>
              <a:t>le mi</a:t>
            </a:r>
            <a:r>
              <a:rPr lang="fr-FR" sz="4000" b="1" dirty="0">
                <a:solidFill>
                  <a:srgbClr val="FF0000"/>
                </a:solidFill>
              </a:rPr>
              <a:t>l</a:t>
            </a:r>
            <a:r>
              <a:rPr lang="fr-FR" sz="4000" dirty="0">
                <a:solidFill>
                  <a:srgbClr val="0070C0"/>
                </a:solidFill>
              </a:rPr>
              <a:t>ieu(</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un chimpanzé (</a:t>
            </a:r>
            <a:r>
              <a:rPr lang="fr-FR" sz="4000" dirty="0" err="1">
                <a:solidFill>
                  <a:srgbClr val="0070C0"/>
                </a:solidFill>
              </a:rPr>
              <a:t>nc</a:t>
            </a:r>
            <a:r>
              <a:rPr lang="fr-FR" sz="4000" dirty="0">
                <a:solidFill>
                  <a:srgbClr val="0070C0"/>
                </a:solidFill>
              </a:rPr>
              <a:t>)</a:t>
            </a:r>
          </a:p>
          <a:p>
            <a:pPr>
              <a:lnSpc>
                <a:spcPts val="6000"/>
              </a:lnSpc>
            </a:pPr>
            <a:r>
              <a:rPr lang="fr-FR" sz="4000" dirty="0">
                <a:solidFill>
                  <a:srgbClr val="0070C0"/>
                </a:solidFill>
              </a:rPr>
              <a:t>la Tanzanie (</a:t>
            </a:r>
            <a:r>
              <a:rPr lang="fr-FR" sz="4000" dirty="0" err="1">
                <a:solidFill>
                  <a:srgbClr val="0070C0"/>
                </a:solidFill>
              </a:rPr>
              <a:t>np</a:t>
            </a:r>
            <a:r>
              <a:rPr lang="fr-FR" sz="4000" dirty="0">
                <a:solidFill>
                  <a:srgbClr val="0070C0"/>
                </a:solidFill>
              </a:rPr>
              <a:t>)</a:t>
            </a:r>
          </a:p>
          <a:p>
            <a:pPr>
              <a:lnSpc>
                <a:spcPts val="6000"/>
              </a:lnSpc>
            </a:pPr>
            <a:r>
              <a:rPr lang="fr-FR" sz="4000" dirty="0">
                <a:solidFill>
                  <a:schemeClr val="accent4">
                    <a:lumMod val="50000"/>
                  </a:schemeClr>
                </a:solidFill>
              </a:rPr>
              <a:t>tanzanienne (adj)</a:t>
            </a:r>
          </a:p>
        </p:txBody>
      </p:sp>
      <p:sp>
        <p:nvSpPr>
          <p:cNvPr id="5" name="ZoneTexte 4">
            <a:extLst>
              <a:ext uri="{FF2B5EF4-FFF2-40B4-BE49-F238E27FC236}">
                <a16:creationId xmlns:a16="http://schemas.microsoft.com/office/drawing/2014/main" id="{6A10FADC-3B33-9C2B-6601-BC462FF55463}"/>
              </a:ext>
            </a:extLst>
          </p:cNvPr>
          <p:cNvSpPr txBox="1"/>
          <p:nvPr/>
        </p:nvSpPr>
        <p:spPr>
          <a:xfrm>
            <a:off x="6469331" y="1271093"/>
            <a:ext cx="5330757" cy="1574277"/>
          </a:xfrm>
          <a:prstGeom prst="rect">
            <a:avLst/>
          </a:prstGeom>
          <a:noFill/>
        </p:spPr>
        <p:txBody>
          <a:bodyPr wrap="square" rtlCol="0">
            <a:spAutoFit/>
          </a:bodyPr>
          <a:lstStyle/>
          <a:p>
            <a:pPr>
              <a:lnSpc>
                <a:spcPts val="6000"/>
              </a:lnSpc>
            </a:pPr>
            <a:r>
              <a:rPr lang="fr-FR" sz="4000" dirty="0">
                <a:solidFill>
                  <a:srgbClr val="FF33CC"/>
                </a:solidFill>
              </a:rPr>
              <a:t>suffisamment (adv)</a:t>
            </a:r>
          </a:p>
          <a:p>
            <a:pPr>
              <a:lnSpc>
                <a:spcPts val="6000"/>
              </a:lnSpc>
            </a:pPr>
            <a:r>
              <a:rPr lang="fr-FR" sz="4000" dirty="0">
                <a:solidFill>
                  <a:srgbClr val="0070C0"/>
                </a:solidFill>
              </a:rPr>
              <a:t>une observation (</a:t>
            </a:r>
            <a:r>
              <a:rPr lang="fr-FR" sz="4000" dirty="0" err="1">
                <a:solidFill>
                  <a:srgbClr val="0070C0"/>
                </a:solidFill>
              </a:rPr>
              <a:t>nc</a:t>
            </a:r>
            <a:r>
              <a:rPr lang="fr-FR" sz="4000" dirty="0">
                <a:solidFill>
                  <a:srgbClr val="0070C0"/>
                </a:solidFill>
              </a:rPr>
              <a:t>)</a:t>
            </a:r>
          </a:p>
        </p:txBody>
      </p:sp>
      <p:pic>
        <p:nvPicPr>
          <p:cNvPr id="6" name="Image 5">
            <a:extLst>
              <a:ext uri="{FF2B5EF4-FFF2-40B4-BE49-F238E27FC236}">
                <a16:creationId xmlns:a16="http://schemas.microsoft.com/office/drawing/2014/main" id="{5CA58D86-2514-4F1C-9800-55E3FBDC7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2671" y="3034022"/>
            <a:ext cx="1649744" cy="2608657"/>
          </a:xfrm>
          <a:prstGeom prst="rect">
            <a:avLst/>
          </a:prstGeom>
        </p:spPr>
      </p:pic>
      <p:pic>
        <p:nvPicPr>
          <p:cNvPr id="8" name="Image 7">
            <a:extLst>
              <a:ext uri="{FF2B5EF4-FFF2-40B4-BE49-F238E27FC236}">
                <a16:creationId xmlns:a16="http://schemas.microsoft.com/office/drawing/2014/main" id="{3C7C8079-EFC0-4EA3-920D-43921367B5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9184" y="3034022"/>
            <a:ext cx="2644369" cy="2712955"/>
          </a:xfrm>
          <a:prstGeom prst="rect">
            <a:avLst/>
          </a:prstGeom>
        </p:spPr>
      </p:pic>
    </p:spTree>
    <p:extLst>
      <p:ext uri="{BB962C8B-B14F-4D97-AF65-F5344CB8AC3E}">
        <p14:creationId xmlns:p14="http://schemas.microsoft.com/office/powerpoint/2010/main" val="32517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80">
                                          <p:stCondLst>
                                            <p:cond delay="0"/>
                                          </p:stCondLst>
                                        </p:cTn>
                                        <p:tgtEl>
                                          <p:spTgt spid="8"/>
                                        </p:tgtEl>
                                      </p:cBhvr>
                                    </p:animEffect>
                                    <p:anim calcmode="lin" valueType="num">
                                      <p:cBhvr>
                                        <p:cTn id="4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7" dur="26">
                                          <p:stCondLst>
                                            <p:cond delay="650"/>
                                          </p:stCondLst>
                                        </p:cTn>
                                        <p:tgtEl>
                                          <p:spTgt spid="8"/>
                                        </p:tgtEl>
                                      </p:cBhvr>
                                      <p:to x="100000" y="60000"/>
                                    </p:animScale>
                                    <p:animScale>
                                      <p:cBhvr>
                                        <p:cTn id="48" dur="166" decel="50000">
                                          <p:stCondLst>
                                            <p:cond delay="676"/>
                                          </p:stCondLst>
                                        </p:cTn>
                                        <p:tgtEl>
                                          <p:spTgt spid="8"/>
                                        </p:tgtEl>
                                      </p:cBhvr>
                                      <p:to x="100000" y="100000"/>
                                    </p:animScale>
                                    <p:animScale>
                                      <p:cBhvr>
                                        <p:cTn id="49" dur="26">
                                          <p:stCondLst>
                                            <p:cond delay="1312"/>
                                          </p:stCondLst>
                                        </p:cTn>
                                        <p:tgtEl>
                                          <p:spTgt spid="8"/>
                                        </p:tgtEl>
                                      </p:cBhvr>
                                      <p:to x="100000" y="80000"/>
                                    </p:animScale>
                                    <p:animScale>
                                      <p:cBhvr>
                                        <p:cTn id="50" dur="166" decel="50000">
                                          <p:stCondLst>
                                            <p:cond delay="1338"/>
                                          </p:stCondLst>
                                        </p:cTn>
                                        <p:tgtEl>
                                          <p:spTgt spid="8"/>
                                        </p:tgtEl>
                                      </p:cBhvr>
                                      <p:to x="100000" y="100000"/>
                                    </p:animScale>
                                    <p:animScale>
                                      <p:cBhvr>
                                        <p:cTn id="51" dur="26">
                                          <p:stCondLst>
                                            <p:cond delay="1642"/>
                                          </p:stCondLst>
                                        </p:cTn>
                                        <p:tgtEl>
                                          <p:spTgt spid="8"/>
                                        </p:tgtEl>
                                      </p:cBhvr>
                                      <p:to x="100000" y="90000"/>
                                    </p:animScale>
                                    <p:animScale>
                                      <p:cBhvr>
                                        <p:cTn id="52" dur="166" decel="50000">
                                          <p:stCondLst>
                                            <p:cond delay="1668"/>
                                          </p:stCondLst>
                                        </p:cTn>
                                        <p:tgtEl>
                                          <p:spTgt spid="8"/>
                                        </p:tgtEl>
                                      </p:cBhvr>
                                      <p:to x="100000" y="100000"/>
                                    </p:animScale>
                                    <p:animScale>
                                      <p:cBhvr>
                                        <p:cTn id="53" dur="26">
                                          <p:stCondLst>
                                            <p:cond delay="1808"/>
                                          </p:stCondLst>
                                        </p:cTn>
                                        <p:tgtEl>
                                          <p:spTgt spid="8"/>
                                        </p:tgtEl>
                                      </p:cBhvr>
                                      <p:to x="100000" y="95000"/>
                                    </p:animScale>
                                    <p:animScale>
                                      <p:cBhvr>
                                        <p:cTn id="5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Transposition</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449421"/>
            <a:ext cx="11994204" cy="1843582"/>
          </a:xfrm>
          <a:prstGeom prst="rect">
            <a:avLst/>
          </a:prstGeom>
          <a:noFill/>
        </p:spPr>
        <p:txBody>
          <a:bodyPr wrap="square" rtlCol="0">
            <a:spAutoFit/>
          </a:bodyPr>
          <a:lstStyle/>
          <a:p>
            <a:pPr>
              <a:lnSpc>
                <a:spcPct val="150000"/>
              </a:lnSpc>
            </a:pPr>
            <a:r>
              <a:rPr lang="fr-FR" sz="4000" dirty="0"/>
              <a:t>Je devais attendre très longtemps pour pouvoir les observer.</a:t>
            </a:r>
          </a:p>
        </p:txBody>
      </p:sp>
      <p:sp>
        <p:nvSpPr>
          <p:cNvPr id="3" name="ZoneTexte 2">
            <a:extLst>
              <a:ext uri="{FF2B5EF4-FFF2-40B4-BE49-F238E27FC236}">
                <a16:creationId xmlns:a16="http://schemas.microsoft.com/office/drawing/2014/main" id="{38EE40D8-6217-FE1B-7DED-A9A477F1A451}"/>
              </a:ext>
            </a:extLst>
          </p:cNvPr>
          <p:cNvSpPr txBox="1"/>
          <p:nvPr/>
        </p:nvSpPr>
        <p:spPr>
          <a:xfrm>
            <a:off x="-11349" y="3288660"/>
            <a:ext cx="12192000" cy="920252"/>
          </a:xfrm>
          <a:prstGeom prst="rect">
            <a:avLst/>
          </a:prstGeom>
          <a:noFill/>
        </p:spPr>
        <p:txBody>
          <a:bodyPr wrap="square" rtlCol="0">
            <a:spAutoFit/>
          </a:bodyPr>
          <a:lstStyle/>
          <a:p>
            <a:pPr algn="ctr">
              <a:lnSpc>
                <a:spcPct val="150000"/>
              </a:lnSpc>
            </a:pPr>
            <a:r>
              <a:rPr lang="fr-FR" sz="4000" dirty="0"/>
              <a:t>Au </a:t>
            </a:r>
            <a:r>
              <a:rPr lang="fr-FR" sz="4000" dirty="0">
                <a:solidFill>
                  <a:srgbClr val="7030A0"/>
                </a:solidFill>
              </a:rPr>
              <a:t>présent</a:t>
            </a:r>
            <a:r>
              <a:rPr lang="fr-FR" sz="4000" dirty="0"/>
              <a:t> ou au </a:t>
            </a:r>
            <a:r>
              <a:rPr lang="fr-FR" sz="4000" dirty="0">
                <a:solidFill>
                  <a:schemeClr val="accent2"/>
                </a:solidFill>
              </a:rPr>
              <a:t>passé simple</a:t>
            </a:r>
            <a:r>
              <a:rPr lang="fr-FR" sz="4000" dirty="0"/>
              <a:t> :</a:t>
            </a:r>
          </a:p>
        </p:txBody>
      </p:sp>
      <p:sp>
        <p:nvSpPr>
          <p:cNvPr id="6" name="ZoneTexte 5">
            <a:extLst>
              <a:ext uri="{FF2B5EF4-FFF2-40B4-BE49-F238E27FC236}">
                <a16:creationId xmlns:a16="http://schemas.microsoft.com/office/drawing/2014/main" id="{9EF12C77-6910-4063-A47B-0159F855DD5B}"/>
              </a:ext>
            </a:extLst>
          </p:cNvPr>
          <p:cNvSpPr txBox="1"/>
          <p:nvPr/>
        </p:nvSpPr>
        <p:spPr>
          <a:xfrm>
            <a:off x="87549" y="4337127"/>
            <a:ext cx="11994204" cy="1935915"/>
          </a:xfrm>
          <a:prstGeom prst="rect">
            <a:avLst/>
          </a:prstGeom>
          <a:noFill/>
        </p:spPr>
        <p:txBody>
          <a:bodyPr wrap="square" rtlCol="0">
            <a:spAutoFit/>
          </a:bodyPr>
          <a:lstStyle/>
          <a:p>
            <a:pPr>
              <a:lnSpc>
                <a:spcPct val="150000"/>
              </a:lnSpc>
            </a:pPr>
            <a:r>
              <a:rPr lang="fr-FR" sz="4000" dirty="0"/>
              <a:t>Je </a:t>
            </a:r>
            <a:r>
              <a:rPr lang="fr-FR" sz="4400" b="1" dirty="0">
                <a:solidFill>
                  <a:srgbClr val="FF0000"/>
                </a:solidFill>
              </a:rPr>
              <a:t>dois / dus</a:t>
            </a:r>
            <a:r>
              <a:rPr lang="fr-FR" sz="4000" dirty="0"/>
              <a:t> attendre très longtemps pour pouvoir les observer. </a:t>
            </a:r>
          </a:p>
        </p:txBody>
      </p:sp>
      <p:sp>
        <p:nvSpPr>
          <p:cNvPr id="11" name="Rectangle 10">
            <a:extLst>
              <a:ext uri="{FF2B5EF4-FFF2-40B4-BE49-F238E27FC236}">
                <a16:creationId xmlns:a16="http://schemas.microsoft.com/office/drawing/2014/main" id="{14C5C4A6-7CB1-AB34-3606-8FCB7D7A2AFB}"/>
              </a:ext>
            </a:extLst>
          </p:cNvPr>
          <p:cNvSpPr/>
          <p:nvPr/>
        </p:nvSpPr>
        <p:spPr>
          <a:xfrm>
            <a:off x="1786968" y="227879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703163C3-187F-4D7D-B092-26D33D6C9A86}"/>
              </a:ext>
            </a:extLst>
          </p:cNvPr>
          <p:cNvSpPr/>
          <p:nvPr/>
        </p:nvSpPr>
        <p:spPr>
          <a:xfrm>
            <a:off x="1704283" y="317228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5007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6" grpId="0"/>
      <p:bldP spid="11"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Analyse grammaticale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434700"/>
            <a:ext cx="11994204" cy="920252"/>
          </a:xfrm>
          <a:prstGeom prst="rect">
            <a:avLst/>
          </a:prstGeom>
          <a:noFill/>
        </p:spPr>
        <p:txBody>
          <a:bodyPr wrap="square" rtlCol="0">
            <a:spAutoFit/>
          </a:bodyPr>
          <a:lstStyle/>
          <a:p>
            <a:pPr>
              <a:lnSpc>
                <a:spcPct val="150000"/>
              </a:lnSpc>
            </a:pPr>
            <a:r>
              <a:rPr lang="fr-FR" sz="4000" dirty="0"/>
              <a:t>J’ai commencé à vivre au milieu des chimpanzés.</a:t>
            </a:r>
          </a:p>
        </p:txBody>
      </p:sp>
      <p:sp>
        <p:nvSpPr>
          <p:cNvPr id="5" name="Rectangle : coins arrondis 4">
            <a:extLst>
              <a:ext uri="{FF2B5EF4-FFF2-40B4-BE49-F238E27FC236}">
                <a16:creationId xmlns:a16="http://schemas.microsoft.com/office/drawing/2014/main" id="{6CFE4771-70A8-7482-CA5B-7660A396A49B}"/>
              </a:ext>
            </a:extLst>
          </p:cNvPr>
          <p:cNvSpPr/>
          <p:nvPr/>
        </p:nvSpPr>
        <p:spPr>
          <a:xfrm flipH="1">
            <a:off x="443060" y="1788478"/>
            <a:ext cx="2771480"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8" name="Rectangle : coins arrondis 7">
            <a:extLst>
              <a:ext uri="{FF2B5EF4-FFF2-40B4-BE49-F238E27FC236}">
                <a16:creationId xmlns:a16="http://schemas.microsoft.com/office/drawing/2014/main" id="{CFDB3655-F691-A299-D606-8781318D547D}"/>
              </a:ext>
            </a:extLst>
          </p:cNvPr>
          <p:cNvSpPr/>
          <p:nvPr/>
        </p:nvSpPr>
        <p:spPr>
          <a:xfrm>
            <a:off x="3213078" y="1789518"/>
            <a:ext cx="356974" cy="476655"/>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9" name="Rectangle : coins arrondis 8">
            <a:extLst>
              <a:ext uri="{FF2B5EF4-FFF2-40B4-BE49-F238E27FC236}">
                <a16:creationId xmlns:a16="http://schemas.microsoft.com/office/drawing/2014/main" id="{F8D62D9B-D13C-D905-C076-A83DD4A06719}"/>
              </a:ext>
            </a:extLst>
          </p:cNvPr>
          <p:cNvSpPr/>
          <p:nvPr/>
        </p:nvSpPr>
        <p:spPr>
          <a:xfrm flipH="1">
            <a:off x="7588576" y="1766578"/>
            <a:ext cx="2441543" cy="472343"/>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10" name="ZoneTexte 9">
            <a:extLst>
              <a:ext uri="{FF2B5EF4-FFF2-40B4-BE49-F238E27FC236}">
                <a16:creationId xmlns:a16="http://schemas.microsoft.com/office/drawing/2014/main" id="{36F6676E-22F7-7390-F5E8-D7FB83C316E5}"/>
              </a:ext>
            </a:extLst>
          </p:cNvPr>
          <p:cNvSpPr txBox="1"/>
          <p:nvPr/>
        </p:nvSpPr>
        <p:spPr>
          <a:xfrm>
            <a:off x="631" y="2628557"/>
            <a:ext cx="11994204" cy="1802160"/>
          </a:xfrm>
          <a:prstGeom prst="rect">
            <a:avLst/>
          </a:prstGeom>
          <a:noFill/>
        </p:spPr>
        <p:txBody>
          <a:bodyPr wrap="square" rtlCol="0">
            <a:spAutoFit/>
          </a:bodyPr>
          <a:lstStyle/>
          <a:p>
            <a:pPr>
              <a:lnSpc>
                <a:spcPct val="150000"/>
              </a:lnSpc>
            </a:pPr>
            <a:r>
              <a:rPr lang="fr-FR" sz="4000" dirty="0">
                <a:solidFill>
                  <a:srgbClr val="FF0000"/>
                </a:solidFill>
              </a:rPr>
              <a:t>ai commencé </a:t>
            </a:r>
            <a:r>
              <a:rPr lang="fr-FR" sz="3800" dirty="0"/>
              <a:t>: commencer, 1</a:t>
            </a:r>
            <a:r>
              <a:rPr lang="fr-FR" sz="3800" baseline="30000" dirty="0"/>
              <a:t>er</a:t>
            </a:r>
            <a:r>
              <a:rPr lang="fr-FR" sz="3800" dirty="0"/>
              <a:t> groupe, passé composé, 1</a:t>
            </a:r>
            <a:r>
              <a:rPr lang="fr-FR" sz="3800" baseline="30000" dirty="0"/>
              <a:t>e</a:t>
            </a:r>
            <a:r>
              <a:rPr lang="fr-FR" sz="3800" dirty="0"/>
              <a:t> personne du singulier</a:t>
            </a:r>
          </a:p>
        </p:txBody>
      </p:sp>
      <p:sp>
        <p:nvSpPr>
          <p:cNvPr id="11" name="ZoneTexte 10">
            <a:extLst>
              <a:ext uri="{FF2B5EF4-FFF2-40B4-BE49-F238E27FC236}">
                <a16:creationId xmlns:a16="http://schemas.microsoft.com/office/drawing/2014/main" id="{9286D97A-0341-2B31-B5B9-532A34EB5DAA}"/>
              </a:ext>
            </a:extLst>
          </p:cNvPr>
          <p:cNvSpPr txBox="1"/>
          <p:nvPr/>
        </p:nvSpPr>
        <p:spPr>
          <a:xfrm>
            <a:off x="631" y="4656738"/>
            <a:ext cx="11994204" cy="707886"/>
          </a:xfrm>
          <a:prstGeom prst="rect">
            <a:avLst/>
          </a:prstGeom>
          <a:noFill/>
        </p:spPr>
        <p:txBody>
          <a:bodyPr wrap="square" rtlCol="0">
            <a:spAutoFit/>
          </a:bodyPr>
          <a:lstStyle/>
          <a:p>
            <a:r>
              <a:rPr lang="fr-FR" sz="4000" dirty="0">
                <a:solidFill>
                  <a:schemeClr val="accent4"/>
                </a:solidFill>
              </a:rPr>
              <a:t>à</a:t>
            </a:r>
            <a:r>
              <a:rPr lang="fr-FR" sz="4000" dirty="0">
                <a:solidFill>
                  <a:srgbClr val="FF0000"/>
                </a:solidFill>
              </a:rPr>
              <a:t> </a:t>
            </a:r>
            <a:r>
              <a:rPr lang="fr-FR" sz="4000" dirty="0"/>
              <a:t>: préposition, invariable</a:t>
            </a:r>
          </a:p>
        </p:txBody>
      </p:sp>
      <p:sp>
        <p:nvSpPr>
          <p:cNvPr id="12" name="ZoneTexte 11">
            <a:extLst>
              <a:ext uri="{FF2B5EF4-FFF2-40B4-BE49-F238E27FC236}">
                <a16:creationId xmlns:a16="http://schemas.microsoft.com/office/drawing/2014/main" id="{3ACAA1A9-97A6-3B3C-24EE-BD4A8C87568A}"/>
              </a:ext>
            </a:extLst>
          </p:cNvPr>
          <p:cNvSpPr txBox="1"/>
          <p:nvPr/>
        </p:nvSpPr>
        <p:spPr>
          <a:xfrm>
            <a:off x="0" y="5364624"/>
            <a:ext cx="11994204" cy="920252"/>
          </a:xfrm>
          <a:prstGeom prst="rect">
            <a:avLst/>
          </a:prstGeom>
          <a:noFill/>
        </p:spPr>
        <p:txBody>
          <a:bodyPr wrap="square" rtlCol="0">
            <a:spAutoFit/>
          </a:bodyPr>
          <a:lstStyle/>
          <a:p>
            <a:pPr>
              <a:lnSpc>
                <a:spcPct val="150000"/>
              </a:lnSpc>
            </a:pPr>
            <a:r>
              <a:rPr lang="fr-FR" sz="4000" dirty="0">
                <a:solidFill>
                  <a:srgbClr val="0070C0"/>
                </a:solidFill>
              </a:rPr>
              <a:t>chimpanzés</a:t>
            </a:r>
            <a:r>
              <a:rPr lang="fr-FR" sz="4000" dirty="0"/>
              <a:t> nom commun, masculin, pluriel</a:t>
            </a:r>
          </a:p>
        </p:txBody>
      </p:sp>
      <p:sp>
        <p:nvSpPr>
          <p:cNvPr id="7" name="Ellipse 6">
            <a:extLst>
              <a:ext uri="{FF2B5EF4-FFF2-40B4-BE49-F238E27FC236}">
                <a16:creationId xmlns:a16="http://schemas.microsoft.com/office/drawing/2014/main" id="{3E03D5AF-8517-97F8-3E66-E78BC2E6EAA9}"/>
              </a:ext>
            </a:extLst>
          </p:cNvPr>
          <p:cNvSpPr/>
          <p:nvPr/>
        </p:nvSpPr>
        <p:spPr>
          <a:xfrm>
            <a:off x="9773838" y="2359016"/>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D528597B-455D-4C70-85D6-9719A71E5400}"/>
              </a:ext>
            </a:extLst>
          </p:cNvPr>
          <p:cNvSpPr/>
          <p:nvPr/>
        </p:nvSpPr>
        <p:spPr>
          <a:xfrm>
            <a:off x="2925402" y="235133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isocèle 14">
            <a:extLst>
              <a:ext uri="{FF2B5EF4-FFF2-40B4-BE49-F238E27FC236}">
                <a16:creationId xmlns:a16="http://schemas.microsoft.com/office/drawing/2014/main" id="{38579BB5-DA63-4DD0-A73C-74E479D5FC8B}"/>
              </a:ext>
            </a:extLst>
          </p:cNvPr>
          <p:cNvSpPr/>
          <p:nvPr/>
        </p:nvSpPr>
        <p:spPr>
          <a:xfrm>
            <a:off x="3350072" y="2354952"/>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9FF65905-C5E9-475A-99FE-40841FC9EEC9}"/>
              </a:ext>
            </a:extLst>
          </p:cNvPr>
          <p:cNvSpPr/>
          <p:nvPr/>
        </p:nvSpPr>
        <p:spPr>
          <a:xfrm>
            <a:off x="533514" y="235133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2332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8" grpId="0" animBg="1"/>
      <p:bldP spid="9" grpId="0" animBg="1"/>
      <p:bldP spid="10" grpId="0"/>
      <p:bldP spid="11" grpId="0"/>
      <p:bldP spid="12" grpId="0"/>
      <p:bldP spid="7" grpId="0" animBg="1"/>
      <p:bldP spid="22" grpId="0" animBg="1"/>
      <p:bldP spid="15"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fr-FR" dirty="0"/>
              <a:t>Conjugue le verbe « </a:t>
            </a:r>
            <a:r>
              <a:rPr lang="fr-FR" dirty="0">
                <a:solidFill>
                  <a:srgbClr val="002060"/>
                </a:solidFill>
              </a:rPr>
              <a:t>attendre</a:t>
            </a:r>
            <a:r>
              <a:rPr lang="fr-FR" dirty="0"/>
              <a:t> » au présent de l’indicatif</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926495"/>
            <a:ext cx="5330757" cy="4050019"/>
          </a:xfrm>
          <a:prstGeom prst="rect">
            <a:avLst/>
          </a:prstGeom>
          <a:noFill/>
        </p:spPr>
        <p:txBody>
          <a:bodyPr wrap="square" rtlCol="0">
            <a:spAutoFit/>
          </a:bodyPr>
          <a:lstStyle/>
          <a:p>
            <a:pPr>
              <a:lnSpc>
                <a:spcPct val="150000"/>
              </a:lnSpc>
            </a:pPr>
            <a:r>
              <a:rPr lang="fr-FR" sz="4400" dirty="0"/>
              <a:t>J’attend</a:t>
            </a:r>
            <a:r>
              <a:rPr lang="fr-FR" sz="4400" dirty="0">
                <a:solidFill>
                  <a:srgbClr val="FF0000"/>
                </a:solidFill>
              </a:rPr>
              <a:t>s</a:t>
            </a:r>
          </a:p>
          <a:p>
            <a:pPr>
              <a:lnSpc>
                <a:spcPct val="150000"/>
              </a:lnSpc>
            </a:pPr>
            <a:r>
              <a:rPr lang="fr-FR" sz="4400" dirty="0"/>
              <a:t>Tu attend</a:t>
            </a:r>
            <a:r>
              <a:rPr lang="fr-FR" sz="4400" dirty="0">
                <a:solidFill>
                  <a:srgbClr val="FF0000"/>
                </a:solidFill>
              </a:rPr>
              <a:t>s </a:t>
            </a:r>
          </a:p>
          <a:p>
            <a:pPr>
              <a:lnSpc>
                <a:spcPct val="150000"/>
              </a:lnSpc>
            </a:pPr>
            <a:r>
              <a:rPr lang="fr-FR" sz="4400" dirty="0"/>
              <a:t>Il attend</a:t>
            </a:r>
            <a:endParaRPr lang="fr-FR" sz="4400" dirty="0">
              <a:solidFill>
                <a:srgbClr val="FF0000"/>
              </a:solidFill>
            </a:endParaRPr>
          </a:p>
          <a:p>
            <a:pPr>
              <a:lnSpc>
                <a:spcPct val="150000"/>
              </a:lnSpc>
            </a:pPr>
            <a:r>
              <a:rPr lang="fr-FR" sz="4400" dirty="0"/>
              <a:t>elle attend</a:t>
            </a:r>
            <a:endParaRPr lang="fr-FR" sz="4400" dirty="0">
              <a:solidFill>
                <a:srgbClr val="FF0000"/>
              </a:solidFill>
            </a:endParaRPr>
          </a:p>
        </p:txBody>
      </p:sp>
      <p:sp>
        <p:nvSpPr>
          <p:cNvPr id="5" name="ZoneTexte 4">
            <a:extLst>
              <a:ext uri="{FF2B5EF4-FFF2-40B4-BE49-F238E27FC236}">
                <a16:creationId xmlns:a16="http://schemas.microsoft.com/office/drawing/2014/main" id="{21B60432-D20C-4A52-B99B-0E86E3768DB5}"/>
              </a:ext>
            </a:extLst>
          </p:cNvPr>
          <p:cNvSpPr txBox="1"/>
          <p:nvPr/>
        </p:nvSpPr>
        <p:spPr>
          <a:xfrm>
            <a:off x="5194170" y="1926494"/>
            <a:ext cx="6887583" cy="4050019"/>
          </a:xfrm>
          <a:prstGeom prst="rect">
            <a:avLst/>
          </a:prstGeom>
          <a:noFill/>
        </p:spPr>
        <p:txBody>
          <a:bodyPr wrap="square" rtlCol="0">
            <a:spAutoFit/>
          </a:bodyPr>
          <a:lstStyle/>
          <a:p>
            <a:pPr>
              <a:lnSpc>
                <a:spcPct val="150000"/>
              </a:lnSpc>
            </a:pPr>
            <a:r>
              <a:rPr lang="fr-FR" sz="4400" dirty="0"/>
              <a:t>Nous attend</a:t>
            </a:r>
            <a:r>
              <a:rPr lang="fr-FR" sz="4400" dirty="0">
                <a:solidFill>
                  <a:srgbClr val="FF0000"/>
                </a:solidFill>
              </a:rPr>
              <a:t>ons</a:t>
            </a:r>
          </a:p>
          <a:p>
            <a:pPr>
              <a:lnSpc>
                <a:spcPct val="150000"/>
              </a:lnSpc>
            </a:pPr>
            <a:r>
              <a:rPr lang="fr-FR" sz="4400" dirty="0"/>
              <a:t>Vous attend</a:t>
            </a:r>
            <a:r>
              <a:rPr lang="fr-FR" sz="4400" dirty="0">
                <a:solidFill>
                  <a:srgbClr val="FF0000"/>
                </a:solidFill>
              </a:rPr>
              <a:t>ez </a:t>
            </a:r>
          </a:p>
          <a:p>
            <a:pPr>
              <a:lnSpc>
                <a:spcPct val="150000"/>
              </a:lnSpc>
            </a:pPr>
            <a:r>
              <a:rPr lang="fr-FR" sz="4400" dirty="0"/>
              <a:t>Ils attend</a:t>
            </a:r>
            <a:r>
              <a:rPr lang="fr-FR" sz="4400" dirty="0">
                <a:solidFill>
                  <a:srgbClr val="FF0000"/>
                </a:solidFill>
              </a:rPr>
              <a:t>ent</a:t>
            </a:r>
          </a:p>
          <a:p>
            <a:pPr>
              <a:lnSpc>
                <a:spcPct val="150000"/>
              </a:lnSpc>
            </a:pPr>
            <a:r>
              <a:rPr lang="fr-FR" sz="4400" dirty="0"/>
              <a:t>Elles attend</a:t>
            </a:r>
            <a:r>
              <a:rPr lang="fr-FR" sz="4400" dirty="0">
                <a:solidFill>
                  <a:srgbClr val="FF0000"/>
                </a:solidFill>
              </a:rPr>
              <a:t>ent</a:t>
            </a:r>
          </a:p>
        </p:txBody>
      </p:sp>
    </p:spTree>
    <p:extLst>
      <p:ext uri="{BB962C8B-B14F-4D97-AF65-F5344CB8AC3E}">
        <p14:creationId xmlns:p14="http://schemas.microsoft.com/office/powerpoint/2010/main" val="76536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5951C17-922D-EA8D-F08D-69F3ED1BF20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182644" y="1487976"/>
            <a:ext cx="5826712" cy="3882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876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fr-FR" dirty="0"/>
              <a:t>Vocabulaire inconnu</a:t>
            </a:r>
          </a:p>
        </p:txBody>
      </p:sp>
      <p:sp>
        <p:nvSpPr>
          <p:cNvPr id="4" name="ZoneTexte 3">
            <a:extLst>
              <a:ext uri="{FF2B5EF4-FFF2-40B4-BE49-F238E27FC236}">
                <a16:creationId xmlns:a16="http://schemas.microsoft.com/office/drawing/2014/main" id="{65201593-499D-5BC4-5EFF-AB52849E5395}"/>
              </a:ext>
            </a:extLst>
          </p:cNvPr>
          <p:cNvSpPr txBox="1"/>
          <p:nvPr/>
        </p:nvSpPr>
        <p:spPr>
          <a:xfrm>
            <a:off x="98898" y="1682834"/>
            <a:ext cx="11994204" cy="1913794"/>
          </a:xfrm>
          <a:prstGeom prst="rect">
            <a:avLst/>
          </a:prstGeom>
          <a:noFill/>
        </p:spPr>
        <p:txBody>
          <a:bodyPr wrap="square" rtlCol="0">
            <a:spAutoFit/>
          </a:bodyPr>
          <a:lstStyle/>
          <a:p>
            <a:pPr algn="ctr">
              <a:lnSpc>
                <a:spcPct val="150000"/>
              </a:lnSpc>
            </a:pPr>
            <a:r>
              <a:rPr lang="fr-FR" sz="8800" dirty="0"/>
              <a:t>Jane Goodall</a:t>
            </a:r>
          </a:p>
        </p:txBody>
      </p:sp>
    </p:spTree>
    <p:extLst>
      <p:ext uri="{BB962C8B-B14F-4D97-AF65-F5344CB8AC3E}">
        <p14:creationId xmlns:p14="http://schemas.microsoft.com/office/powerpoint/2010/main" val="241523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4"/>
            <a:ext cx="11994204" cy="1089498"/>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Problème</a:t>
            </a:r>
          </a:p>
        </p:txBody>
      </p:sp>
      <p:sp>
        <p:nvSpPr>
          <p:cNvPr id="3" name="Rectangle 2">
            <a:extLst>
              <a:ext uri="{FF2B5EF4-FFF2-40B4-BE49-F238E27FC236}">
                <a16:creationId xmlns:a16="http://schemas.microsoft.com/office/drawing/2014/main" id="{08F16DAA-105B-4181-AD17-095924A8F9AA}"/>
              </a:ext>
            </a:extLst>
          </p:cNvPr>
          <p:cNvSpPr/>
          <p:nvPr/>
        </p:nvSpPr>
        <p:spPr>
          <a:xfrm>
            <a:off x="87549" y="1225485"/>
            <a:ext cx="12104451" cy="5634428"/>
          </a:xfrm>
          <a:prstGeom prst="rect">
            <a:avLst/>
          </a:prstGeom>
        </p:spPr>
        <p:txBody>
          <a:bodyPr wrap="square">
            <a:spAutoFit/>
          </a:bodyPr>
          <a:lstStyle/>
          <a:p>
            <a:pPr>
              <a:lnSpc>
                <a:spcPct val="150000"/>
              </a:lnSpc>
            </a:pPr>
            <a:r>
              <a:rPr lang="fr-FR" sz="2700" dirty="0">
                <a:latin typeface="Arial" panose="020B0604020202020204" pitchFamily="34" charset="0"/>
                <a:ea typeface="Calibri" panose="020F0502020204030204" pitchFamily="34" charset="0"/>
              </a:rPr>
              <a:t>Colle le problème suivant : Jane Goodall est une célèbre primatologue qui a passé de nombreuses années à étudier les chimpanzés en Afrique. Pendant ses recherches, Jane observe trois chimpanzés pendant différentes durées. Le premier chimpanzé, nommé Joey, est observé pendant 2,5 heures chaque jour pendant 7 jours. Le deuxième chimpanzé, nommé Ross, est observé pendant 4,25 heures chaque jour pendant 6 jours. Le troisième chimpanzé, nommé Chandler, est observé pendant 3,5 heures chaque jour pendant 5 jours. Combien d’heures au total Jane a-t-elle passé à observer les trois chimpanzés ?</a:t>
            </a:r>
            <a:endParaRPr lang="fr-FR" sz="2700" dirty="0"/>
          </a:p>
        </p:txBody>
      </p:sp>
    </p:spTree>
    <p:extLst>
      <p:ext uri="{BB962C8B-B14F-4D97-AF65-F5344CB8AC3E}">
        <p14:creationId xmlns:p14="http://schemas.microsoft.com/office/powerpoint/2010/main" val="93897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Calcul mental</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498058"/>
            <a:ext cx="11971506" cy="92025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14 – 36 – 18 – 40 – 21 – 45 – 28 - 54 </a:t>
            </a:r>
          </a:p>
        </p:txBody>
      </p:sp>
      <p:sp>
        <p:nvSpPr>
          <p:cNvPr id="3" name="ZoneTexte 2">
            <a:extLst>
              <a:ext uri="{FF2B5EF4-FFF2-40B4-BE49-F238E27FC236}">
                <a16:creationId xmlns:a16="http://schemas.microsoft.com/office/drawing/2014/main" id="{23330168-2105-64CE-BBCA-B9AEE043FCEA}"/>
              </a:ext>
            </a:extLst>
          </p:cNvPr>
          <p:cNvSpPr txBox="1"/>
          <p:nvPr/>
        </p:nvSpPr>
        <p:spPr>
          <a:xfrm>
            <a:off x="0" y="2580755"/>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8,1 – 2,5 – 7,65 – 1,4</a:t>
            </a:r>
          </a:p>
        </p:txBody>
      </p:sp>
      <p:sp>
        <p:nvSpPr>
          <p:cNvPr id="5" name="ZoneTexte 4">
            <a:extLst>
              <a:ext uri="{FF2B5EF4-FFF2-40B4-BE49-F238E27FC236}">
                <a16:creationId xmlns:a16="http://schemas.microsoft.com/office/drawing/2014/main" id="{49F2E297-38AE-425A-BD45-36877342F175}"/>
              </a:ext>
            </a:extLst>
          </p:cNvPr>
          <p:cNvSpPr txBox="1"/>
          <p:nvPr/>
        </p:nvSpPr>
        <p:spPr>
          <a:xfrm>
            <a:off x="0" y="3663452"/>
            <a:ext cx="11971506" cy="920252"/>
          </a:xfrm>
          <a:prstGeom prst="rect">
            <a:avLst/>
          </a:prstGeom>
          <a:noFill/>
        </p:spPr>
        <p:txBody>
          <a:bodyPr wrap="square" rtlCol="0">
            <a:spAutoFit/>
          </a:bodyPr>
          <a:lstStyle/>
          <a:p>
            <a:pPr>
              <a:lnSpc>
                <a:spcPct val="150000"/>
              </a:lnSpc>
            </a:pPr>
            <a:r>
              <a:rPr lang="fr-FR" sz="4000" dirty="0">
                <a:solidFill>
                  <a:srgbClr val="00B050"/>
                </a:solidFill>
              </a:rPr>
              <a:t>1</a:t>
            </a:r>
            <a:r>
              <a:rPr lang="fr-FR" sz="4000" dirty="0"/>
              <a:t> – </a:t>
            </a:r>
            <a:r>
              <a:rPr lang="fr-FR" sz="4000" dirty="0">
                <a:solidFill>
                  <a:schemeClr val="accent2"/>
                </a:solidFill>
              </a:rPr>
              <a:t>2</a:t>
            </a:r>
            <a:r>
              <a:rPr lang="fr-FR" sz="4000" dirty="0"/>
              <a:t> – </a:t>
            </a:r>
            <a:r>
              <a:rPr lang="fr-FR" sz="4000" dirty="0">
                <a:solidFill>
                  <a:srgbClr val="FF0000"/>
                </a:solidFill>
              </a:rPr>
              <a:t>3</a:t>
            </a:r>
            <a:r>
              <a:rPr lang="fr-FR" sz="4000" dirty="0"/>
              <a:t> : 663 – 448 – 468 – 553 </a:t>
            </a:r>
          </a:p>
        </p:txBody>
      </p:sp>
      <p:sp>
        <p:nvSpPr>
          <p:cNvPr id="6" name="ZoneTexte 5">
            <a:extLst>
              <a:ext uri="{FF2B5EF4-FFF2-40B4-BE49-F238E27FC236}">
                <a16:creationId xmlns:a16="http://schemas.microsoft.com/office/drawing/2014/main" id="{3FC87C6E-4FAB-49E3-8AFD-BFAC49D0E7AA}"/>
              </a:ext>
            </a:extLst>
          </p:cNvPr>
          <p:cNvSpPr txBox="1"/>
          <p:nvPr/>
        </p:nvSpPr>
        <p:spPr>
          <a:xfrm>
            <a:off x="0" y="4746149"/>
            <a:ext cx="11971506" cy="1843582"/>
          </a:xfrm>
          <a:prstGeom prst="rect">
            <a:avLst/>
          </a:prstGeom>
          <a:noFill/>
        </p:spPr>
        <p:txBody>
          <a:bodyPr wrap="square" rtlCol="0">
            <a:spAutoFit/>
          </a:bodyPr>
          <a:lstStyle/>
          <a:p>
            <a:pPr>
              <a:lnSpc>
                <a:spcPct val="150000"/>
              </a:lnSpc>
            </a:pPr>
            <a:r>
              <a:rPr lang="fr-FR" sz="4000" dirty="0">
                <a:solidFill>
                  <a:srgbClr val="00B050"/>
                </a:solidFill>
              </a:rPr>
              <a:t>0</a:t>
            </a:r>
            <a:r>
              <a:rPr lang="fr-FR" sz="4000" dirty="0"/>
              <a:t> – </a:t>
            </a:r>
            <a:r>
              <a:rPr lang="fr-FR" sz="4000" dirty="0">
                <a:solidFill>
                  <a:schemeClr val="accent2"/>
                </a:solidFill>
              </a:rPr>
              <a:t>1</a:t>
            </a:r>
            <a:r>
              <a:rPr lang="fr-FR" sz="4000" dirty="0"/>
              <a:t> – </a:t>
            </a:r>
            <a:r>
              <a:rPr lang="fr-FR" sz="4000" dirty="0">
                <a:solidFill>
                  <a:srgbClr val="FF0000"/>
                </a:solidFill>
              </a:rPr>
              <a:t>2</a:t>
            </a:r>
            <a:r>
              <a:rPr lang="fr-FR" sz="4000" dirty="0"/>
              <a:t> : 20 000 362 000 – 23 000 154 477</a:t>
            </a:r>
          </a:p>
          <a:p>
            <a:pPr>
              <a:lnSpc>
                <a:spcPct val="150000"/>
              </a:lnSpc>
            </a:pPr>
            <a:r>
              <a:rPr lang="fr-FR" sz="4000" dirty="0"/>
              <a:t>45 900 230 215  - 73 016 841 352 </a:t>
            </a:r>
          </a:p>
        </p:txBody>
      </p:sp>
    </p:spTree>
    <p:extLst>
      <p:ext uri="{BB962C8B-B14F-4D97-AF65-F5344CB8AC3E}">
        <p14:creationId xmlns:p14="http://schemas.microsoft.com/office/powerpoint/2010/main" val="267029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113489" y="1107092"/>
            <a:ext cx="11994204" cy="6460230"/>
          </a:xfrm>
          <a:prstGeom prst="rect">
            <a:avLst/>
          </a:prstGeom>
          <a:noFill/>
        </p:spPr>
        <p:txBody>
          <a:bodyPr wrap="square" rtlCol="0">
            <a:spAutoFit/>
          </a:bodyPr>
          <a:lstStyle/>
          <a:p>
            <a:pPr>
              <a:lnSpc>
                <a:spcPct val="150000"/>
              </a:lnSpc>
            </a:pPr>
            <a:r>
              <a:rPr lang="fr-FR" sz="4000" dirty="0"/>
              <a:t>Il y a encore d’autres éthologues qui vont également voir les animaux qu’ils veulent étudier là où ils vivent, mais ne font pas d’expériences. Ils ne font qu’observer. Ils attendent que quelque chose se passe, ils enregistrent tout ce qu’ils entendent et tout ce qu’ils voient. C’est ce que je fais. J’ai commencé à vivre au milieu des </a:t>
            </a:r>
          </a:p>
          <a:p>
            <a:pPr algn="ctr">
              <a:lnSpc>
                <a:spcPct val="150000"/>
              </a:lnSpc>
            </a:pPr>
            <a:endParaRPr lang="fr-FR" sz="4000" dirty="0"/>
          </a:p>
        </p:txBody>
      </p:sp>
      <p:sp>
        <p:nvSpPr>
          <p:cNvPr id="6" name="Ellipse 5">
            <a:extLst>
              <a:ext uri="{FF2B5EF4-FFF2-40B4-BE49-F238E27FC236}">
                <a16:creationId xmlns:a16="http://schemas.microsoft.com/office/drawing/2014/main" id="{D8A14982-00D0-1D3F-55CB-04C2801247AD}"/>
              </a:ext>
            </a:extLst>
          </p:cNvPr>
          <p:cNvSpPr/>
          <p:nvPr/>
        </p:nvSpPr>
        <p:spPr>
          <a:xfrm>
            <a:off x="4579876" y="376987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DB14893C-DDF4-8BE8-6447-7EB400FE3B36}"/>
              </a:ext>
            </a:extLst>
          </p:cNvPr>
          <p:cNvSpPr/>
          <p:nvPr/>
        </p:nvSpPr>
        <p:spPr>
          <a:xfrm>
            <a:off x="4269924" y="190008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4538F2D3-7B10-B287-5B9A-E96FF98B4F1E}"/>
              </a:ext>
            </a:extLst>
          </p:cNvPr>
          <p:cNvSpPr/>
          <p:nvPr/>
        </p:nvSpPr>
        <p:spPr>
          <a:xfrm>
            <a:off x="6672752" y="190008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1E4C3018-98E9-026B-D32F-7CFA533E4B37}"/>
              </a:ext>
            </a:extLst>
          </p:cNvPr>
          <p:cNvSpPr/>
          <p:nvPr/>
        </p:nvSpPr>
        <p:spPr>
          <a:xfrm>
            <a:off x="922120" y="5560420"/>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4D020FCA-7E9F-3502-E0F6-3543DA93AC24}"/>
              </a:ext>
            </a:extLst>
          </p:cNvPr>
          <p:cNvSpPr/>
          <p:nvPr/>
        </p:nvSpPr>
        <p:spPr>
          <a:xfrm>
            <a:off x="4771232" y="468203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4AB25562-AFF5-3503-0CB7-0BD9F88C2409}"/>
              </a:ext>
            </a:extLst>
          </p:cNvPr>
          <p:cNvSpPr/>
          <p:nvPr/>
        </p:nvSpPr>
        <p:spPr>
          <a:xfrm>
            <a:off x="6027906" y="468203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84B05FCC-7A61-4DCD-9EE0-0509532097EF}"/>
              </a:ext>
            </a:extLst>
          </p:cNvPr>
          <p:cNvSpPr/>
          <p:nvPr/>
        </p:nvSpPr>
        <p:spPr>
          <a:xfrm>
            <a:off x="8744057" y="651177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347F5467-0409-4AFF-809D-B77A642E72C6}"/>
              </a:ext>
            </a:extLst>
          </p:cNvPr>
          <p:cNvSpPr/>
          <p:nvPr/>
        </p:nvSpPr>
        <p:spPr>
          <a:xfrm>
            <a:off x="2393354" y="282739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Triangle isocèle 37">
            <a:extLst>
              <a:ext uri="{FF2B5EF4-FFF2-40B4-BE49-F238E27FC236}">
                <a16:creationId xmlns:a16="http://schemas.microsoft.com/office/drawing/2014/main" id="{1F93B09C-1AA9-4FFA-8509-7F8A4A76D811}"/>
              </a:ext>
            </a:extLst>
          </p:cNvPr>
          <p:cNvSpPr/>
          <p:nvPr/>
        </p:nvSpPr>
        <p:spPr>
          <a:xfrm>
            <a:off x="6546241" y="468203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Triangle isocèle 45">
            <a:extLst>
              <a:ext uri="{FF2B5EF4-FFF2-40B4-BE49-F238E27FC236}">
                <a16:creationId xmlns:a16="http://schemas.microsoft.com/office/drawing/2014/main" id="{4A3BAAF8-53AE-4B78-9A59-1F13D5E3F017}"/>
              </a:ext>
            </a:extLst>
          </p:cNvPr>
          <p:cNvSpPr/>
          <p:nvPr/>
        </p:nvSpPr>
        <p:spPr>
          <a:xfrm>
            <a:off x="6896583" y="5542988"/>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1B4AE79B-817D-49A4-B2F0-3B1D4A378406}"/>
              </a:ext>
            </a:extLst>
          </p:cNvPr>
          <p:cNvSpPr/>
          <p:nvPr/>
        </p:nvSpPr>
        <p:spPr>
          <a:xfrm>
            <a:off x="11011604" y="467708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a:extLst>
              <a:ext uri="{FF2B5EF4-FFF2-40B4-BE49-F238E27FC236}">
                <a16:creationId xmlns:a16="http://schemas.microsoft.com/office/drawing/2014/main" id="{72842A6C-8D48-4F98-9B9D-5D00E918D63B}"/>
              </a:ext>
            </a:extLst>
          </p:cNvPr>
          <p:cNvSpPr/>
          <p:nvPr/>
        </p:nvSpPr>
        <p:spPr>
          <a:xfrm>
            <a:off x="6507382" y="5544095"/>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riangle isocèle 20">
            <a:extLst>
              <a:ext uri="{FF2B5EF4-FFF2-40B4-BE49-F238E27FC236}">
                <a16:creationId xmlns:a16="http://schemas.microsoft.com/office/drawing/2014/main" id="{F5CB53D7-7470-44F8-BAE6-001426750CC9}"/>
              </a:ext>
            </a:extLst>
          </p:cNvPr>
          <p:cNvSpPr/>
          <p:nvPr/>
        </p:nvSpPr>
        <p:spPr>
          <a:xfrm>
            <a:off x="5408895" y="555717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77C3D9CD-EFB8-4B49-B67A-6B9DCF169445}"/>
              </a:ext>
            </a:extLst>
          </p:cNvPr>
          <p:cNvSpPr/>
          <p:nvPr/>
        </p:nvSpPr>
        <p:spPr>
          <a:xfrm>
            <a:off x="8355597" y="1900081"/>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2ED8453E-6263-4A30-A43B-6F00F929B479}"/>
              </a:ext>
            </a:extLst>
          </p:cNvPr>
          <p:cNvSpPr/>
          <p:nvPr/>
        </p:nvSpPr>
        <p:spPr>
          <a:xfrm>
            <a:off x="7881820" y="467708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0BBC8AAC-E36B-4B63-A01E-5D025BAC16D0}"/>
              </a:ext>
            </a:extLst>
          </p:cNvPr>
          <p:cNvSpPr/>
          <p:nvPr/>
        </p:nvSpPr>
        <p:spPr>
          <a:xfrm>
            <a:off x="5135704" y="282739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Triangle isocèle 25">
            <a:extLst>
              <a:ext uri="{FF2B5EF4-FFF2-40B4-BE49-F238E27FC236}">
                <a16:creationId xmlns:a16="http://schemas.microsoft.com/office/drawing/2014/main" id="{B5DC3F34-614E-4D71-B5CB-2A172847BA98}"/>
              </a:ext>
            </a:extLst>
          </p:cNvPr>
          <p:cNvSpPr/>
          <p:nvPr/>
        </p:nvSpPr>
        <p:spPr>
          <a:xfrm>
            <a:off x="11398623" y="555717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Triangle isocèle 26">
            <a:extLst>
              <a:ext uri="{FF2B5EF4-FFF2-40B4-BE49-F238E27FC236}">
                <a16:creationId xmlns:a16="http://schemas.microsoft.com/office/drawing/2014/main" id="{FFEBC347-EACB-4375-8A87-809FA2A6ACE6}"/>
              </a:ext>
            </a:extLst>
          </p:cNvPr>
          <p:cNvSpPr/>
          <p:nvPr/>
        </p:nvSpPr>
        <p:spPr>
          <a:xfrm>
            <a:off x="1337076" y="5539550"/>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E67216A6-1B6B-42BE-A77C-CA4D662ADA2B}"/>
              </a:ext>
            </a:extLst>
          </p:cNvPr>
          <p:cNvSpPr/>
          <p:nvPr/>
        </p:nvSpPr>
        <p:spPr>
          <a:xfrm>
            <a:off x="9472781" y="555950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0C46322A-26C3-4535-9DAD-04C1A3B77E62}"/>
              </a:ext>
            </a:extLst>
          </p:cNvPr>
          <p:cNvSpPr/>
          <p:nvPr/>
        </p:nvSpPr>
        <p:spPr>
          <a:xfrm>
            <a:off x="4753882" y="5560420"/>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5909D358-9E7A-4A3D-9BA0-3F7800999AC6}"/>
              </a:ext>
            </a:extLst>
          </p:cNvPr>
          <p:cNvSpPr/>
          <p:nvPr/>
        </p:nvSpPr>
        <p:spPr>
          <a:xfrm>
            <a:off x="2004022" y="651177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Triangle isocèle 32">
            <a:extLst>
              <a:ext uri="{FF2B5EF4-FFF2-40B4-BE49-F238E27FC236}">
                <a16:creationId xmlns:a16="http://schemas.microsoft.com/office/drawing/2014/main" id="{3B69359C-6127-4DD6-BCEF-BF9AE3AF49D6}"/>
              </a:ext>
            </a:extLst>
          </p:cNvPr>
          <p:cNvSpPr/>
          <p:nvPr/>
        </p:nvSpPr>
        <p:spPr>
          <a:xfrm>
            <a:off x="10689554" y="555717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A7944A79-8A57-49ED-B82D-AF326F565F8C}"/>
              </a:ext>
            </a:extLst>
          </p:cNvPr>
          <p:cNvSpPr/>
          <p:nvPr/>
        </p:nvSpPr>
        <p:spPr>
          <a:xfrm>
            <a:off x="2863432" y="651177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FB17EEC2-AFB2-4DEC-85FF-180694A46862}"/>
              </a:ext>
            </a:extLst>
          </p:cNvPr>
          <p:cNvSpPr/>
          <p:nvPr/>
        </p:nvSpPr>
        <p:spPr>
          <a:xfrm>
            <a:off x="5326210" y="667317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Triangle isocèle 34">
            <a:extLst>
              <a:ext uri="{FF2B5EF4-FFF2-40B4-BE49-F238E27FC236}">
                <a16:creationId xmlns:a16="http://schemas.microsoft.com/office/drawing/2014/main" id="{63D64983-BFA2-4BE6-9EE5-73075C1B7C57}"/>
              </a:ext>
            </a:extLst>
          </p:cNvPr>
          <p:cNvSpPr/>
          <p:nvPr/>
        </p:nvSpPr>
        <p:spPr>
          <a:xfrm>
            <a:off x="5320184" y="646983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Triangle isocèle 35">
            <a:extLst>
              <a:ext uri="{FF2B5EF4-FFF2-40B4-BE49-F238E27FC236}">
                <a16:creationId xmlns:a16="http://schemas.microsoft.com/office/drawing/2014/main" id="{8754D574-5216-4F84-8087-A0FFA2478B3B}"/>
              </a:ext>
            </a:extLst>
          </p:cNvPr>
          <p:cNvSpPr/>
          <p:nvPr/>
        </p:nvSpPr>
        <p:spPr>
          <a:xfrm>
            <a:off x="5687260" y="646983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a:extLst>
              <a:ext uri="{FF2B5EF4-FFF2-40B4-BE49-F238E27FC236}">
                <a16:creationId xmlns:a16="http://schemas.microsoft.com/office/drawing/2014/main" id="{34394698-82FF-401F-B1E9-2EAEB54ED691}"/>
              </a:ext>
            </a:extLst>
          </p:cNvPr>
          <p:cNvSpPr/>
          <p:nvPr/>
        </p:nvSpPr>
        <p:spPr>
          <a:xfrm>
            <a:off x="683940" y="376987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37F0F040-1824-4FB3-853B-5A7644D61C21}"/>
              </a:ext>
            </a:extLst>
          </p:cNvPr>
          <p:cNvSpPr/>
          <p:nvPr/>
        </p:nvSpPr>
        <p:spPr>
          <a:xfrm>
            <a:off x="9798646" y="282739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1ED622F-B158-4FD2-8115-A87877BC6949}"/>
              </a:ext>
            </a:extLst>
          </p:cNvPr>
          <p:cNvSpPr/>
          <p:nvPr/>
        </p:nvSpPr>
        <p:spPr>
          <a:xfrm>
            <a:off x="6755437" y="376987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598E6B05-0AD1-46D1-B280-B0772C73CB23}"/>
              </a:ext>
            </a:extLst>
          </p:cNvPr>
          <p:cNvSpPr/>
          <p:nvPr/>
        </p:nvSpPr>
        <p:spPr>
          <a:xfrm>
            <a:off x="9250774" y="3769875"/>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AECE5AB8-3110-45CC-9A97-DE1640BA2BCE}"/>
              </a:ext>
            </a:extLst>
          </p:cNvPr>
          <p:cNvSpPr/>
          <p:nvPr/>
        </p:nvSpPr>
        <p:spPr>
          <a:xfrm>
            <a:off x="1838652" y="467708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1F335D85-83D3-4365-BAC1-EE0C4D23FDB8}"/>
              </a:ext>
            </a:extLst>
          </p:cNvPr>
          <p:cNvSpPr/>
          <p:nvPr/>
        </p:nvSpPr>
        <p:spPr>
          <a:xfrm>
            <a:off x="6755437" y="301222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Triangle isocèle 47">
            <a:extLst>
              <a:ext uri="{FF2B5EF4-FFF2-40B4-BE49-F238E27FC236}">
                <a16:creationId xmlns:a16="http://schemas.microsoft.com/office/drawing/2014/main" id="{A97D2260-F470-4C49-9795-9FC50AB5CB3B}"/>
              </a:ext>
            </a:extLst>
          </p:cNvPr>
          <p:cNvSpPr/>
          <p:nvPr/>
        </p:nvSpPr>
        <p:spPr>
          <a:xfrm>
            <a:off x="6755437" y="2819835"/>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Triangle isocèle 49">
            <a:extLst>
              <a:ext uri="{FF2B5EF4-FFF2-40B4-BE49-F238E27FC236}">
                <a16:creationId xmlns:a16="http://schemas.microsoft.com/office/drawing/2014/main" id="{CC4EAF44-6E92-4033-BB43-1B1BB73F9DB1}"/>
              </a:ext>
            </a:extLst>
          </p:cNvPr>
          <p:cNvSpPr/>
          <p:nvPr/>
        </p:nvSpPr>
        <p:spPr>
          <a:xfrm>
            <a:off x="7925007" y="2827398"/>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Triangle isocèle 50">
            <a:extLst>
              <a:ext uri="{FF2B5EF4-FFF2-40B4-BE49-F238E27FC236}">
                <a16:creationId xmlns:a16="http://schemas.microsoft.com/office/drawing/2014/main" id="{763728AF-ECA5-453F-972B-CA011628BB91}"/>
              </a:ext>
            </a:extLst>
          </p:cNvPr>
          <p:cNvSpPr/>
          <p:nvPr/>
        </p:nvSpPr>
        <p:spPr>
          <a:xfrm>
            <a:off x="7340222" y="2827398"/>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Triangle isocèle 51">
            <a:extLst>
              <a:ext uri="{FF2B5EF4-FFF2-40B4-BE49-F238E27FC236}">
                <a16:creationId xmlns:a16="http://schemas.microsoft.com/office/drawing/2014/main" id="{4DBEC27C-9A39-4A95-8B50-0E207340C904}"/>
              </a:ext>
            </a:extLst>
          </p:cNvPr>
          <p:cNvSpPr/>
          <p:nvPr/>
        </p:nvSpPr>
        <p:spPr>
          <a:xfrm>
            <a:off x="10758613" y="2830749"/>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5342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 – suite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107092"/>
            <a:ext cx="12339687" cy="5536900"/>
          </a:xfrm>
          <a:prstGeom prst="rect">
            <a:avLst/>
          </a:prstGeom>
          <a:noFill/>
        </p:spPr>
        <p:txBody>
          <a:bodyPr wrap="square" rtlCol="0">
            <a:spAutoFit/>
          </a:bodyPr>
          <a:lstStyle/>
          <a:p>
            <a:pPr>
              <a:lnSpc>
                <a:spcPct val="150000"/>
              </a:lnSpc>
            </a:pPr>
            <a:r>
              <a:rPr lang="fr-FR" sz="4000" dirty="0"/>
              <a:t>chimpanzés et à les étudier en </a:t>
            </a:r>
            <a:r>
              <a:rPr lang="fr-FR" sz="4000" b="1" dirty="0">
                <a:solidFill>
                  <a:srgbClr val="FF0000"/>
                </a:solidFill>
              </a:rPr>
              <a:t>T</a:t>
            </a:r>
            <a:r>
              <a:rPr lang="fr-FR" sz="4000" dirty="0"/>
              <a:t>anzanie en mille-neuf-cent-soixante. Je les étudie encore aujourd’hui, avec l’aide d’une équipe tanzanienne sur le terrain. Je dus attendre très longtemps avant de pouvoir m’approcher suffisamment des chimpanzés pour être en mesure de faire de bonnes observations.</a:t>
            </a:r>
          </a:p>
        </p:txBody>
      </p:sp>
      <p:sp>
        <p:nvSpPr>
          <p:cNvPr id="12" name="Ellipse 11">
            <a:extLst>
              <a:ext uri="{FF2B5EF4-FFF2-40B4-BE49-F238E27FC236}">
                <a16:creationId xmlns:a16="http://schemas.microsoft.com/office/drawing/2014/main" id="{1E4C3018-98E9-026B-D32F-7CFA533E4B37}"/>
              </a:ext>
            </a:extLst>
          </p:cNvPr>
          <p:cNvSpPr/>
          <p:nvPr/>
        </p:nvSpPr>
        <p:spPr>
          <a:xfrm>
            <a:off x="2577449" y="376649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8DD2AB67-C616-7770-FC20-F80CEFDB6757}"/>
              </a:ext>
            </a:extLst>
          </p:cNvPr>
          <p:cNvSpPr/>
          <p:nvPr/>
        </p:nvSpPr>
        <p:spPr>
          <a:xfrm>
            <a:off x="2223256" y="1907143"/>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9630D5D5-B4C4-E9A0-FCA6-9E41F5F98513}"/>
              </a:ext>
            </a:extLst>
          </p:cNvPr>
          <p:cNvSpPr/>
          <p:nvPr/>
        </p:nvSpPr>
        <p:spPr>
          <a:xfrm>
            <a:off x="5435566" y="2849874"/>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DAAD3C70-660F-A507-2D07-EB32141FBFFF}"/>
              </a:ext>
            </a:extLst>
          </p:cNvPr>
          <p:cNvSpPr/>
          <p:nvPr/>
        </p:nvSpPr>
        <p:spPr>
          <a:xfrm>
            <a:off x="9431203" y="3766973"/>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CC7FCF6E-BE84-6D54-81D0-B234AF83AABC}"/>
              </a:ext>
            </a:extLst>
          </p:cNvPr>
          <p:cNvSpPr/>
          <p:nvPr/>
        </p:nvSpPr>
        <p:spPr>
          <a:xfrm>
            <a:off x="11286957" y="195479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F86E9D4B-9D4D-21BA-0261-890725569369}"/>
              </a:ext>
            </a:extLst>
          </p:cNvPr>
          <p:cNvSpPr/>
          <p:nvPr/>
        </p:nvSpPr>
        <p:spPr>
          <a:xfrm>
            <a:off x="11818885" y="2838444"/>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Triangle isocèle 31">
            <a:extLst>
              <a:ext uri="{FF2B5EF4-FFF2-40B4-BE49-F238E27FC236}">
                <a16:creationId xmlns:a16="http://schemas.microsoft.com/office/drawing/2014/main" id="{5D33C759-63A4-422F-A152-C8C2BA7FFFD6}"/>
              </a:ext>
            </a:extLst>
          </p:cNvPr>
          <p:cNvSpPr/>
          <p:nvPr/>
        </p:nvSpPr>
        <p:spPr>
          <a:xfrm>
            <a:off x="2749621" y="1907143"/>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Triangle isocèle 33">
            <a:extLst>
              <a:ext uri="{FF2B5EF4-FFF2-40B4-BE49-F238E27FC236}">
                <a16:creationId xmlns:a16="http://schemas.microsoft.com/office/drawing/2014/main" id="{8140AC38-D1DE-40F3-8E67-9055986F5AAA}"/>
              </a:ext>
            </a:extLst>
          </p:cNvPr>
          <p:cNvSpPr/>
          <p:nvPr/>
        </p:nvSpPr>
        <p:spPr>
          <a:xfrm>
            <a:off x="3231961" y="1906361"/>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a:extLst>
              <a:ext uri="{FF2B5EF4-FFF2-40B4-BE49-F238E27FC236}">
                <a16:creationId xmlns:a16="http://schemas.microsoft.com/office/drawing/2014/main" id="{2E6FD76B-F8D4-415B-9FC4-0BC21535C8CE}"/>
              </a:ext>
            </a:extLst>
          </p:cNvPr>
          <p:cNvSpPr/>
          <p:nvPr/>
        </p:nvSpPr>
        <p:spPr>
          <a:xfrm>
            <a:off x="5237583" y="376649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1F908A0D-FA1C-4423-8FDB-18F2A87C9376}"/>
              </a:ext>
            </a:extLst>
          </p:cNvPr>
          <p:cNvSpPr/>
          <p:nvPr/>
        </p:nvSpPr>
        <p:spPr>
          <a:xfrm>
            <a:off x="7999000" y="3766498"/>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CAFA9FE4-F1E7-4A5F-9D6F-C4F2D9E826C8}"/>
              </a:ext>
            </a:extLst>
          </p:cNvPr>
          <p:cNvSpPr/>
          <p:nvPr/>
        </p:nvSpPr>
        <p:spPr>
          <a:xfrm>
            <a:off x="5847945" y="645683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CC67AA8C-2D7C-40EE-8176-CFA1F8F7DE30}"/>
              </a:ext>
            </a:extLst>
          </p:cNvPr>
          <p:cNvSpPr/>
          <p:nvPr/>
        </p:nvSpPr>
        <p:spPr>
          <a:xfrm>
            <a:off x="6013315" y="5566082"/>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riangle isocèle 28">
            <a:extLst>
              <a:ext uri="{FF2B5EF4-FFF2-40B4-BE49-F238E27FC236}">
                <a16:creationId xmlns:a16="http://schemas.microsoft.com/office/drawing/2014/main" id="{6997CCF0-190B-4CBC-9897-5240BFD1CA62}"/>
              </a:ext>
            </a:extLst>
          </p:cNvPr>
          <p:cNvSpPr/>
          <p:nvPr/>
        </p:nvSpPr>
        <p:spPr>
          <a:xfrm>
            <a:off x="5370246" y="1907949"/>
            <a:ext cx="165370" cy="184826"/>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EC0AAF9F-BAAC-43BB-A3EB-33F1D69B591F}"/>
              </a:ext>
            </a:extLst>
          </p:cNvPr>
          <p:cNvSpPr/>
          <p:nvPr/>
        </p:nvSpPr>
        <p:spPr>
          <a:xfrm>
            <a:off x="5370245" y="2112876"/>
            <a:ext cx="179703"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DCACFDB4-F4C2-432C-8284-88AD534060E1}"/>
              </a:ext>
            </a:extLst>
          </p:cNvPr>
          <p:cNvSpPr/>
          <p:nvPr/>
        </p:nvSpPr>
        <p:spPr>
          <a:xfrm>
            <a:off x="6389547" y="466646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778FEAC2-A023-4FBC-8ACF-40BF96473563}"/>
              </a:ext>
            </a:extLst>
          </p:cNvPr>
          <p:cNvSpPr/>
          <p:nvPr/>
        </p:nvSpPr>
        <p:spPr>
          <a:xfrm>
            <a:off x="9203321" y="4666467"/>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E5684972-0784-4862-A6D6-12AB8B353AA5}"/>
              </a:ext>
            </a:extLst>
          </p:cNvPr>
          <p:cNvSpPr/>
          <p:nvPr/>
        </p:nvSpPr>
        <p:spPr>
          <a:xfrm>
            <a:off x="11414147" y="3766498"/>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C8D712B0-307C-4830-A5B9-4B8E0FBE320A}"/>
              </a:ext>
            </a:extLst>
          </p:cNvPr>
          <p:cNvSpPr/>
          <p:nvPr/>
        </p:nvSpPr>
        <p:spPr>
          <a:xfrm>
            <a:off x="784760" y="6456839"/>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llipse 44">
            <a:extLst>
              <a:ext uri="{FF2B5EF4-FFF2-40B4-BE49-F238E27FC236}">
                <a16:creationId xmlns:a16="http://schemas.microsoft.com/office/drawing/2014/main" id="{E8A27C36-F348-400C-AB38-9CF2AE949B60}"/>
              </a:ext>
            </a:extLst>
          </p:cNvPr>
          <p:cNvSpPr/>
          <p:nvPr/>
        </p:nvSpPr>
        <p:spPr>
          <a:xfrm>
            <a:off x="3066591" y="6456839"/>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2747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Dictée – suite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87549" y="1125413"/>
            <a:ext cx="12192000" cy="1843582"/>
          </a:xfrm>
          <a:prstGeom prst="rect">
            <a:avLst/>
          </a:prstGeom>
          <a:noFill/>
        </p:spPr>
        <p:txBody>
          <a:bodyPr wrap="square" rtlCol="0">
            <a:spAutoFit/>
          </a:bodyPr>
          <a:lstStyle/>
          <a:p>
            <a:pPr>
              <a:lnSpc>
                <a:spcPct val="150000"/>
              </a:lnSpc>
            </a:pPr>
            <a:r>
              <a:rPr lang="fr-FR" sz="4000" dirty="0"/>
              <a:t>Au début, ils étaient timides.</a:t>
            </a:r>
          </a:p>
          <a:p>
            <a:pPr algn="r">
              <a:lnSpc>
                <a:spcPct val="150000"/>
              </a:lnSpc>
            </a:pPr>
            <a:r>
              <a:rPr lang="fr-FR" sz="4000" u="sng" dirty="0"/>
              <a:t>Ma vie avec les chimpanzés</a:t>
            </a:r>
            <a:r>
              <a:rPr lang="fr-FR" sz="4000" dirty="0"/>
              <a:t>, Jane Goodall</a:t>
            </a:r>
          </a:p>
        </p:txBody>
      </p:sp>
      <p:sp>
        <p:nvSpPr>
          <p:cNvPr id="17" name="Ellipse 16">
            <a:extLst>
              <a:ext uri="{FF2B5EF4-FFF2-40B4-BE49-F238E27FC236}">
                <a16:creationId xmlns:a16="http://schemas.microsoft.com/office/drawing/2014/main" id="{8DD2AB67-C616-7770-FC20-F80CEFDB6757}"/>
              </a:ext>
            </a:extLst>
          </p:cNvPr>
          <p:cNvSpPr/>
          <p:nvPr/>
        </p:nvSpPr>
        <p:spPr>
          <a:xfrm>
            <a:off x="4872154" y="296222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CC7FCF6E-BE84-6D54-81D0-B234AF83AABC}"/>
              </a:ext>
            </a:extLst>
          </p:cNvPr>
          <p:cNvSpPr/>
          <p:nvPr/>
        </p:nvSpPr>
        <p:spPr>
          <a:xfrm>
            <a:off x="8837525" y="296222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a:extLst>
              <a:ext uri="{FF2B5EF4-FFF2-40B4-BE49-F238E27FC236}">
                <a16:creationId xmlns:a16="http://schemas.microsoft.com/office/drawing/2014/main" id="{46746B94-273A-4160-9D1A-63A4A30E1115}"/>
              </a:ext>
            </a:extLst>
          </p:cNvPr>
          <p:cNvSpPr/>
          <p:nvPr/>
        </p:nvSpPr>
        <p:spPr>
          <a:xfrm>
            <a:off x="5753911" y="1954791"/>
            <a:ext cx="165370" cy="184826"/>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CCD3F641-6A72-4D24-ACEC-DB5FDB54FC2A}"/>
              </a:ext>
            </a:extLst>
          </p:cNvPr>
          <p:cNvSpPr/>
          <p:nvPr/>
        </p:nvSpPr>
        <p:spPr>
          <a:xfrm>
            <a:off x="3825263" y="1954791"/>
            <a:ext cx="165370" cy="18482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1517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C7C2E-B44A-06A9-9CBC-FF2E5A8E65A7}"/>
              </a:ext>
            </a:extLst>
          </p:cNvPr>
          <p:cNvSpPr>
            <a:spLocks noGrp="1"/>
          </p:cNvSpPr>
          <p:nvPr>
            <p:ph type="title"/>
          </p:nvPr>
        </p:nvSpPr>
        <p:spPr>
          <a:xfrm>
            <a:off x="87549" y="68093"/>
            <a:ext cx="11994204" cy="1274323"/>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fr-FR" dirty="0"/>
              <a:t>Résolution du problème</a:t>
            </a:r>
          </a:p>
        </p:txBody>
      </p:sp>
      <p:sp>
        <p:nvSpPr>
          <p:cNvPr id="4" name="ZoneTexte 3">
            <a:extLst>
              <a:ext uri="{FF2B5EF4-FFF2-40B4-BE49-F238E27FC236}">
                <a16:creationId xmlns:a16="http://schemas.microsoft.com/office/drawing/2014/main" id="{65201593-499D-5BC4-5EFF-AB52849E5395}"/>
              </a:ext>
            </a:extLst>
          </p:cNvPr>
          <p:cNvSpPr txBox="1"/>
          <p:nvPr/>
        </p:nvSpPr>
        <p:spPr>
          <a:xfrm>
            <a:off x="0" y="1548294"/>
            <a:ext cx="7214681" cy="4524315"/>
          </a:xfrm>
          <a:prstGeom prst="rect">
            <a:avLst/>
          </a:prstGeom>
          <a:noFill/>
        </p:spPr>
        <p:txBody>
          <a:bodyPr wrap="square" rtlCol="0">
            <a:spAutoFit/>
          </a:bodyPr>
          <a:lstStyle/>
          <a:p>
            <a:r>
              <a:rPr lang="fr-FR" sz="3600" dirty="0"/>
              <a:t>Je cherche la durée d’observation de chacun des 3 singes :</a:t>
            </a:r>
          </a:p>
          <a:p>
            <a:r>
              <a:rPr lang="fr-FR" sz="3200" dirty="0"/>
              <a:t>Joey : 2,5x7= 17,5        Ross : 4,25x6= 25,5</a:t>
            </a:r>
          </a:p>
          <a:p>
            <a:r>
              <a:rPr lang="fr-FR" sz="3600" dirty="0"/>
              <a:t>Chandler : 3,5x5= 17,5</a:t>
            </a:r>
          </a:p>
          <a:p>
            <a:endParaRPr lang="fr-FR" sz="3600" dirty="0"/>
          </a:p>
          <a:p>
            <a:r>
              <a:rPr lang="fr-FR" sz="3600" dirty="0"/>
              <a:t>Je cherche la durée totale d’observation :</a:t>
            </a:r>
          </a:p>
          <a:p>
            <a:r>
              <a:rPr lang="fr-FR" sz="3600" dirty="0"/>
              <a:t>17,5 + 25,5 + 17,5 = 60,5</a:t>
            </a:r>
          </a:p>
        </p:txBody>
      </p:sp>
      <p:sp>
        <p:nvSpPr>
          <p:cNvPr id="3" name="ZoneTexte 2">
            <a:extLst>
              <a:ext uri="{FF2B5EF4-FFF2-40B4-BE49-F238E27FC236}">
                <a16:creationId xmlns:a16="http://schemas.microsoft.com/office/drawing/2014/main" id="{E84F8B08-616F-1A8D-1B86-85770BB5CD05}"/>
              </a:ext>
            </a:extLst>
          </p:cNvPr>
          <p:cNvSpPr txBox="1"/>
          <p:nvPr/>
        </p:nvSpPr>
        <p:spPr>
          <a:xfrm>
            <a:off x="7501164" y="1649763"/>
            <a:ext cx="4315839" cy="3908762"/>
          </a:xfrm>
          <a:prstGeom prst="rect">
            <a:avLst/>
          </a:prstGeom>
          <a:noFill/>
        </p:spPr>
        <p:txBody>
          <a:bodyPr wrap="square" rtlCol="0">
            <a:spAutoFit/>
          </a:bodyPr>
          <a:lstStyle/>
          <a:p>
            <a:r>
              <a:rPr lang="fr-FR" sz="3600" dirty="0"/>
              <a:t>17,5 heures</a:t>
            </a:r>
          </a:p>
          <a:p>
            <a:r>
              <a:rPr lang="fr-FR" sz="3600" dirty="0"/>
              <a:t>25,5 heures</a:t>
            </a:r>
          </a:p>
          <a:p>
            <a:r>
              <a:rPr lang="fr-FR" sz="3600" dirty="0"/>
              <a:t>17,5 heures</a:t>
            </a:r>
          </a:p>
          <a:p>
            <a:endParaRPr lang="fr-FR" sz="3600" dirty="0"/>
          </a:p>
          <a:p>
            <a:endParaRPr lang="fr-FR" sz="3600" dirty="0"/>
          </a:p>
          <a:p>
            <a:r>
              <a:rPr lang="fr-FR" sz="3600" dirty="0"/>
              <a:t>60,5 heures</a:t>
            </a:r>
          </a:p>
          <a:p>
            <a:endParaRPr lang="fr-FR" sz="3200" dirty="0"/>
          </a:p>
        </p:txBody>
      </p:sp>
      <p:cxnSp>
        <p:nvCxnSpPr>
          <p:cNvPr id="6" name="Connecteur droit 5">
            <a:extLst>
              <a:ext uri="{FF2B5EF4-FFF2-40B4-BE49-F238E27FC236}">
                <a16:creationId xmlns:a16="http://schemas.microsoft.com/office/drawing/2014/main" id="{6C61D544-3A2F-C0F9-A375-E92352BE4341}"/>
              </a:ext>
            </a:extLst>
          </p:cNvPr>
          <p:cNvCxnSpPr>
            <a:cxnSpLocks/>
          </p:cNvCxnSpPr>
          <p:nvPr/>
        </p:nvCxnSpPr>
        <p:spPr>
          <a:xfrm>
            <a:off x="7324928" y="1809344"/>
            <a:ext cx="0" cy="5048656"/>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176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10220</TotalTime>
  <Words>801</Words>
  <Application>Microsoft Office PowerPoint</Application>
  <PresentationFormat>Grand écran</PresentationFormat>
  <Paragraphs>112</Paragraphs>
  <Slides>19</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19</vt:i4>
      </vt:variant>
    </vt:vector>
  </HeadingPairs>
  <TitlesOfParts>
    <vt:vector size="23" baseType="lpstr">
      <vt:lpstr>Arial</vt:lpstr>
      <vt:lpstr>Calibri</vt:lpstr>
      <vt:lpstr>Calibri Light</vt:lpstr>
      <vt:lpstr>Thème Office</vt:lpstr>
      <vt:lpstr>Présentation PowerPoint</vt:lpstr>
      <vt:lpstr>Le vocabulaire à apprendre</vt:lpstr>
      <vt:lpstr>Les fonctions grammaticales</vt:lpstr>
      <vt:lpstr>Les classes grammaticales</vt:lpstr>
      <vt:lpstr>Conjugue le verbe « commencer » au passé composé</vt:lpstr>
      <vt:lpstr>Problème pour s’entraîner</vt:lpstr>
      <vt:lpstr>Résolution du problème</vt:lpstr>
      <vt:lpstr>Le vocabulaire à apprendre</vt:lpstr>
      <vt:lpstr>Transposition</vt:lpstr>
      <vt:lpstr>Analyse grammaticale</vt:lpstr>
      <vt:lpstr>Conjugue le verbe « attendre » au présent de l’indicatif</vt:lpstr>
      <vt:lpstr>Présentation PowerPoint</vt:lpstr>
      <vt:lpstr>Vocabulaire inconnu</vt:lpstr>
      <vt:lpstr>Problème</vt:lpstr>
      <vt:lpstr>Calcul mental</vt:lpstr>
      <vt:lpstr>Dictée</vt:lpstr>
      <vt:lpstr>Dictée – suite</vt:lpstr>
      <vt:lpstr>Dictée – suite</vt:lpstr>
      <vt:lpstr>Résolution du problème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Stéphanie escoin</dc:creator>
  <cp:lastModifiedBy>Stéphanie escoin</cp:lastModifiedBy>
  <cp:revision>99</cp:revision>
  <dcterms:created xsi:type="dcterms:W3CDTF">2024-09-15T19:35:32Z</dcterms:created>
  <dcterms:modified xsi:type="dcterms:W3CDTF">2025-05-09T19:04:45Z</dcterms:modified>
</cp:coreProperties>
</file>