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302" r:id="rId9"/>
    <p:sldId id="265" r:id="rId10"/>
    <p:sldId id="266" r:id="rId11"/>
    <p:sldId id="293" r:id="rId12"/>
    <p:sldId id="268" r:id="rId13"/>
    <p:sldId id="303" r:id="rId14"/>
    <p:sldId id="300" r:id="rId15"/>
    <p:sldId id="271" r:id="rId16"/>
    <p:sldId id="282" r:id="rId17"/>
    <p:sldId id="272" r:id="rId18"/>
    <p:sldId id="273" r:id="rId19"/>
    <p:sldId id="278" r:id="rId20"/>
    <p:sldId id="304"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14/03/2025</a:t>
            </a:fld>
            <a:endParaRPr lang="fr-FR"/>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14/03/2025</a:t>
            </a:fld>
            <a:endParaRPr lang="fr-FR"/>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BEEADB6-7EC1-7DCA-4D06-75D310ACEE2F}"/>
              </a:ext>
            </a:extLst>
          </p:cNvPr>
          <p:cNvSpPr txBox="1"/>
          <p:nvPr/>
        </p:nvSpPr>
        <p:spPr>
          <a:xfrm>
            <a:off x="3256983" y="5029200"/>
            <a:ext cx="5678034" cy="707886"/>
          </a:xfrm>
          <a:prstGeom prst="rect">
            <a:avLst/>
          </a:prstGeom>
          <a:noFill/>
        </p:spPr>
        <p:txBody>
          <a:bodyPr wrap="square" rtlCol="0">
            <a:spAutoFit/>
          </a:bodyPr>
          <a:lstStyle/>
          <a:p>
            <a:pPr algn="ctr"/>
            <a:r>
              <a:rPr lang="fr-FR" sz="4000" dirty="0" err="1"/>
              <a:t>Calamity</a:t>
            </a:r>
            <a:r>
              <a:rPr lang="fr-FR" sz="4000" dirty="0"/>
              <a:t> Jane</a:t>
            </a:r>
          </a:p>
        </p:txBody>
      </p:sp>
      <p:pic>
        <p:nvPicPr>
          <p:cNvPr id="8" name="Image 7">
            <a:extLst>
              <a:ext uri="{FF2B5EF4-FFF2-40B4-BE49-F238E27FC236}">
                <a16:creationId xmlns:a16="http://schemas.microsoft.com/office/drawing/2014/main" id="{952D6447-981C-4984-B63D-AB4538EE8B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579" y="477984"/>
            <a:ext cx="6048000" cy="4032000"/>
          </a:xfrm>
          <a:prstGeom prst="rect">
            <a:avLst/>
          </a:prstGeom>
          <a:ln>
            <a:noFill/>
          </a:ln>
          <a:effectLst>
            <a:outerShdw blurRad="292100" dist="139700" dir="2700000" algn="tl" rotWithShape="0">
              <a:srgbClr val="333333">
                <a:alpha val="65000"/>
              </a:srgbClr>
            </a:outerShdw>
          </a:effectLst>
        </p:spPr>
      </p:pic>
      <p:pic>
        <p:nvPicPr>
          <p:cNvPr id="4" name="Image 3">
            <a:extLst>
              <a:ext uri="{FF2B5EF4-FFF2-40B4-BE49-F238E27FC236}">
                <a16:creationId xmlns:a16="http://schemas.microsoft.com/office/drawing/2014/main" id="{6FCC38B1-1D7D-4E37-B725-F9CD4F3F43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9097">
            <a:off x="7754461" y="928975"/>
            <a:ext cx="2880000" cy="4032000"/>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EEE98C2E-2A47-4233-BBA0-B5629874D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45951">
            <a:off x="1116050" y="846340"/>
            <a:ext cx="2520000" cy="403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772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514463" y="1727135"/>
            <a:ext cx="5330757" cy="3882601"/>
          </a:xfrm>
          <a:prstGeom prst="rect">
            <a:avLst/>
          </a:prstGeom>
          <a:noFill/>
        </p:spPr>
        <p:txBody>
          <a:bodyPr wrap="square" rtlCol="0">
            <a:spAutoFit/>
          </a:bodyPr>
          <a:lstStyle/>
          <a:p>
            <a:pPr>
              <a:lnSpc>
                <a:spcPts val="6000"/>
              </a:lnSpc>
            </a:pPr>
            <a:r>
              <a:rPr lang="fr-FR" sz="4000" dirty="0">
                <a:solidFill>
                  <a:srgbClr val="0070C0"/>
                </a:solidFill>
              </a:rPr>
              <a:t>La Californie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Un tailleur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Une bâche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 jean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Une innovation (</a:t>
            </a:r>
            <a:r>
              <a:rPr lang="fr-FR" sz="4000" dirty="0" err="1">
                <a:solidFill>
                  <a:srgbClr val="0070C0"/>
                </a:solidFill>
              </a:rPr>
              <a:t>nc</a:t>
            </a:r>
            <a:r>
              <a:rPr lang="fr-FR" sz="4000" dirty="0">
                <a:solidFill>
                  <a:srgbClr val="0070C0"/>
                </a:solidFill>
              </a:rPr>
              <a:t>)</a:t>
            </a:r>
            <a:endParaRPr lang="fr-FR" sz="4000" dirty="0">
              <a:solidFill>
                <a:srgbClr val="FF0000"/>
              </a:solidFill>
            </a:endParaRPr>
          </a:p>
        </p:txBody>
      </p:sp>
      <p:sp>
        <p:nvSpPr>
          <p:cNvPr id="5" name="ZoneTexte 4">
            <a:extLst>
              <a:ext uri="{FF2B5EF4-FFF2-40B4-BE49-F238E27FC236}">
                <a16:creationId xmlns:a16="http://schemas.microsoft.com/office/drawing/2014/main" id="{6A10FADC-3B33-9C2B-6601-BC462FF55463}"/>
              </a:ext>
            </a:extLst>
          </p:cNvPr>
          <p:cNvSpPr txBox="1"/>
          <p:nvPr/>
        </p:nvSpPr>
        <p:spPr>
          <a:xfrm>
            <a:off x="6861243" y="2257140"/>
            <a:ext cx="5330757" cy="2343719"/>
          </a:xfrm>
          <a:prstGeom prst="rect">
            <a:avLst/>
          </a:prstGeom>
          <a:noFill/>
        </p:spPr>
        <p:txBody>
          <a:bodyPr wrap="square" rtlCol="0">
            <a:spAutoFit/>
          </a:bodyPr>
          <a:lstStyle/>
          <a:p>
            <a:pPr>
              <a:lnSpc>
                <a:spcPts val="6000"/>
              </a:lnSpc>
            </a:pPr>
            <a:r>
              <a:rPr lang="fr-FR" sz="4000" dirty="0">
                <a:solidFill>
                  <a:srgbClr val="FF0000"/>
                </a:solidFill>
              </a:rPr>
              <a:t>se rendre compte (v3)</a:t>
            </a:r>
          </a:p>
          <a:p>
            <a:pPr>
              <a:lnSpc>
                <a:spcPts val="6000"/>
              </a:lnSpc>
            </a:pPr>
            <a:r>
              <a:rPr lang="fr-FR" sz="4000" dirty="0">
                <a:solidFill>
                  <a:schemeClr val="accent4">
                    <a:lumMod val="50000"/>
                  </a:schemeClr>
                </a:solidFill>
              </a:rPr>
              <a:t>ambitieux (adj)</a:t>
            </a:r>
          </a:p>
          <a:p>
            <a:pPr>
              <a:lnSpc>
                <a:spcPts val="6000"/>
              </a:lnSpc>
            </a:pPr>
            <a:r>
              <a:rPr lang="fr-FR" sz="4000" dirty="0">
                <a:solidFill>
                  <a:schemeClr val="accent4">
                    <a:lumMod val="50000"/>
                  </a:schemeClr>
                </a:solidFill>
              </a:rPr>
              <a:t>résistant (adj)</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1741085" cy="1843582"/>
          </a:xfrm>
          <a:prstGeom prst="rect">
            <a:avLst/>
          </a:prstGeom>
          <a:noFill/>
        </p:spPr>
        <p:txBody>
          <a:bodyPr wrap="square" rtlCol="0">
            <a:spAutoFit/>
          </a:bodyPr>
          <a:lstStyle/>
          <a:p>
            <a:pPr algn="ctr">
              <a:lnSpc>
                <a:spcPct val="150000"/>
              </a:lnSpc>
            </a:pPr>
            <a:r>
              <a:rPr lang="fr-FR" sz="4000" dirty="0"/>
              <a:t>En mille-huit-cent-quarante-huit, la découverte de l’or déclenche la ruée vers l’or.</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3101419" y="4687379"/>
            <a:ext cx="205504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7137703" y="3778888"/>
            <a:ext cx="4155608"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5F1710B-834C-2FF8-3C65-58AF8F7D639B}"/>
              </a:ext>
            </a:extLst>
          </p:cNvPr>
          <p:cNvCxnSpPr>
            <a:cxnSpLocks/>
          </p:cNvCxnSpPr>
          <p:nvPr/>
        </p:nvCxnSpPr>
        <p:spPr>
          <a:xfrm>
            <a:off x="5274180" y="4684139"/>
            <a:ext cx="31156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64BD35C1-3F2C-473B-AC38-4DA58E2D9A02}"/>
              </a:ext>
            </a:extLst>
          </p:cNvPr>
          <p:cNvSpPr txBox="1"/>
          <p:nvPr/>
        </p:nvSpPr>
        <p:spPr>
          <a:xfrm>
            <a:off x="6482667" y="4627790"/>
            <a:ext cx="865762" cy="369332"/>
          </a:xfrm>
          <a:prstGeom prst="rect">
            <a:avLst/>
          </a:prstGeom>
          <a:noFill/>
        </p:spPr>
        <p:txBody>
          <a:bodyPr wrap="square" rtlCol="0">
            <a:spAutoFit/>
          </a:bodyPr>
          <a:lstStyle/>
          <a:p>
            <a:r>
              <a:rPr lang="fr-FR" dirty="0"/>
              <a:t>COD</a:t>
            </a:r>
          </a:p>
        </p:txBody>
      </p:sp>
      <p:cxnSp>
        <p:nvCxnSpPr>
          <p:cNvPr id="11" name="Connecteur droit 10">
            <a:extLst>
              <a:ext uri="{FF2B5EF4-FFF2-40B4-BE49-F238E27FC236}">
                <a16:creationId xmlns:a16="http://schemas.microsoft.com/office/drawing/2014/main" id="{D83AB00F-6416-4102-9F36-A50C9A3284B7}"/>
              </a:ext>
            </a:extLst>
          </p:cNvPr>
          <p:cNvCxnSpPr>
            <a:cxnSpLocks/>
          </p:cNvCxnSpPr>
          <p:nvPr/>
        </p:nvCxnSpPr>
        <p:spPr>
          <a:xfrm>
            <a:off x="226243" y="3778888"/>
            <a:ext cx="6689305"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FA4D9103-BD65-42F9-AA3F-7612EDC6C8D6}"/>
              </a:ext>
            </a:extLst>
          </p:cNvPr>
          <p:cNvSpPr txBox="1"/>
          <p:nvPr/>
        </p:nvSpPr>
        <p:spPr>
          <a:xfrm>
            <a:off x="3227084" y="3778888"/>
            <a:ext cx="865762" cy="369332"/>
          </a:xfrm>
          <a:prstGeom prst="rect">
            <a:avLst/>
          </a:prstGeom>
          <a:noFill/>
        </p:spPr>
        <p:txBody>
          <a:bodyPr wrap="square" rtlCol="0">
            <a:spAutoFit/>
          </a:bodyPr>
          <a:lstStyle/>
          <a:p>
            <a:r>
              <a:rPr lang="fr-FR" dirty="0"/>
              <a:t>CCT</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9"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268120" y="2479930"/>
            <a:ext cx="11887200" cy="2382191"/>
          </a:xfrm>
          <a:prstGeom prst="rect">
            <a:avLst/>
          </a:prstGeom>
          <a:noFill/>
        </p:spPr>
        <p:txBody>
          <a:bodyPr wrap="square" rtlCol="0">
            <a:spAutoFit/>
          </a:bodyPr>
          <a:lstStyle/>
          <a:p>
            <a:pPr algn="ctr">
              <a:lnSpc>
                <a:spcPct val="200000"/>
              </a:lnSpc>
            </a:pPr>
            <a:r>
              <a:rPr lang="fr-FR" sz="4000" dirty="0"/>
              <a:t>Un tailleur ambitieux utilise la toile des bâches et des tentes pour fabriquer des pantalons solides.</a:t>
            </a:r>
          </a:p>
        </p:txBody>
      </p:sp>
      <p:cxnSp>
        <p:nvCxnSpPr>
          <p:cNvPr id="13" name="Connecteur droit 12">
            <a:extLst>
              <a:ext uri="{FF2B5EF4-FFF2-40B4-BE49-F238E27FC236}">
                <a16:creationId xmlns:a16="http://schemas.microsoft.com/office/drawing/2014/main" id="{C1E7ED92-E6BC-9EE6-4A50-D7B02F6F94DA}"/>
              </a:ext>
            </a:extLst>
          </p:cNvPr>
          <p:cNvCxnSpPr>
            <a:cxnSpLocks/>
          </p:cNvCxnSpPr>
          <p:nvPr/>
        </p:nvCxnSpPr>
        <p:spPr>
          <a:xfrm>
            <a:off x="935940" y="3499962"/>
            <a:ext cx="141133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Connecteur droit 2">
            <a:extLst>
              <a:ext uri="{FF2B5EF4-FFF2-40B4-BE49-F238E27FC236}">
                <a16:creationId xmlns:a16="http://schemas.microsoft.com/office/drawing/2014/main" id="{455D4A1E-E8C8-13FC-3E63-6039A3BD0EC2}"/>
              </a:ext>
            </a:extLst>
          </p:cNvPr>
          <p:cNvCxnSpPr>
            <a:cxnSpLocks/>
          </p:cNvCxnSpPr>
          <p:nvPr/>
        </p:nvCxnSpPr>
        <p:spPr>
          <a:xfrm>
            <a:off x="6454218" y="3529655"/>
            <a:ext cx="94535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A0AF22E-4D08-D461-5BD7-5734A49C3BBC}"/>
              </a:ext>
            </a:extLst>
          </p:cNvPr>
          <p:cNvCxnSpPr>
            <a:cxnSpLocks/>
          </p:cNvCxnSpPr>
          <p:nvPr/>
        </p:nvCxnSpPr>
        <p:spPr>
          <a:xfrm>
            <a:off x="3686101" y="4757637"/>
            <a:ext cx="187571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897B4C13-A651-B44A-7905-7875377F7CC3}"/>
              </a:ext>
            </a:extLst>
          </p:cNvPr>
          <p:cNvSpPr txBox="1"/>
          <p:nvPr/>
        </p:nvSpPr>
        <p:spPr>
          <a:xfrm>
            <a:off x="5916281" y="3505290"/>
            <a:ext cx="699583" cy="369332"/>
          </a:xfrm>
          <a:prstGeom prst="rect">
            <a:avLst/>
          </a:prstGeom>
          <a:noFill/>
        </p:spPr>
        <p:txBody>
          <a:bodyPr wrap="square" rtlCol="0">
            <a:spAutoFit/>
          </a:bodyPr>
          <a:lstStyle/>
          <a:p>
            <a:r>
              <a:rPr lang="fr-FR" dirty="0" err="1"/>
              <a:t>a.d</a:t>
            </a:r>
            <a:r>
              <a:rPr lang="fr-FR" dirty="0"/>
              <a:t>.</a:t>
            </a:r>
          </a:p>
        </p:txBody>
      </p:sp>
      <p:cxnSp>
        <p:nvCxnSpPr>
          <p:cNvPr id="28" name="Connecteur droit 27">
            <a:extLst>
              <a:ext uri="{FF2B5EF4-FFF2-40B4-BE49-F238E27FC236}">
                <a16:creationId xmlns:a16="http://schemas.microsoft.com/office/drawing/2014/main" id="{8284E0C9-663F-D709-DCF8-18AC95938325}"/>
              </a:ext>
            </a:extLst>
          </p:cNvPr>
          <p:cNvCxnSpPr>
            <a:cxnSpLocks/>
          </p:cNvCxnSpPr>
          <p:nvPr/>
        </p:nvCxnSpPr>
        <p:spPr>
          <a:xfrm>
            <a:off x="215912" y="3499962"/>
            <a:ext cx="511819"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CB9DDA88-814E-34C6-DB51-340D28072AB7}"/>
              </a:ext>
            </a:extLst>
          </p:cNvPr>
          <p:cNvSpPr txBox="1"/>
          <p:nvPr/>
        </p:nvSpPr>
        <p:spPr>
          <a:xfrm>
            <a:off x="230077" y="3538514"/>
            <a:ext cx="514393" cy="369332"/>
          </a:xfrm>
          <a:prstGeom prst="rect">
            <a:avLst/>
          </a:prstGeom>
          <a:noFill/>
        </p:spPr>
        <p:txBody>
          <a:bodyPr wrap="square" rtlCol="0">
            <a:spAutoFit/>
          </a:bodyPr>
          <a:lstStyle/>
          <a:p>
            <a:pPr algn="ctr"/>
            <a:r>
              <a:rPr lang="fr-FR" dirty="0" err="1"/>
              <a:t>a.i</a:t>
            </a:r>
            <a:r>
              <a:rPr lang="fr-FR" dirty="0"/>
              <a:t>.</a:t>
            </a:r>
          </a:p>
        </p:txBody>
      </p:sp>
      <p:cxnSp>
        <p:nvCxnSpPr>
          <p:cNvPr id="42" name="Connecteur droit 41">
            <a:extLst>
              <a:ext uri="{FF2B5EF4-FFF2-40B4-BE49-F238E27FC236}">
                <a16:creationId xmlns:a16="http://schemas.microsoft.com/office/drawing/2014/main" id="{452F3E03-819E-9C8D-9B25-6C86293B5F03}"/>
              </a:ext>
            </a:extLst>
          </p:cNvPr>
          <p:cNvCxnSpPr>
            <a:cxnSpLocks/>
          </p:cNvCxnSpPr>
          <p:nvPr/>
        </p:nvCxnSpPr>
        <p:spPr>
          <a:xfrm>
            <a:off x="2479249" y="3496761"/>
            <a:ext cx="2045617" cy="0"/>
          </a:xfrm>
          <a:prstGeom prst="lin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FCD8449B-E52E-EDA1-E526-B6CAA6709427}"/>
              </a:ext>
            </a:extLst>
          </p:cNvPr>
          <p:cNvCxnSpPr>
            <a:cxnSpLocks/>
          </p:cNvCxnSpPr>
          <p:nvPr/>
        </p:nvCxnSpPr>
        <p:spPr>
          <a:xfrm>
            <a:off x="4618872" y="3505290"/>
            <a:ext cx="126310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D9F41B5D-5C6D-4440-AA9A-921C3A57AB5C}"/>
              </a:ext>
            </a:extLst>
          </p:cNvPr>
          <p:cNvCxnSpPr>
            <a:cxnSpLocks/>
          </p:cNvCxnSpPr>
          <p:nvPr/>
        </p:nvCxnSpPr>
        <p:spPr>
          <a:xfrm>
            <a:off x="5954031" y="3514575"/>
            <a:ext cx="428130" cy="676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D31DCC65-0726-45D4-B1A1-2AEA362BE584}"/>
              </a:ext>
            </a:extLst>
          </p:cNvPr>
          <p:cNvCxnSpPr>
            <a:cxnSpLocks/>
          </p:cNvCxnSpPr>
          <p:nvPr/>
        </p:nvCxnSpPr>
        <p:spPr>
          <a:xfrm flipH="1" flipV="1">
            <a:off x="9891472" y="3505290"/>
            <a:ext cx="446590" cy="7372"/>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04ADEE86-CC3C-4C53-BE11-D9C5FAC719A0}"/>
              </a:ext>
            </a:extLst>
          </p:cNvPr>
          <p:cNvSpPr txBox="1"/>
          <p:nvPr/>
        </p:nvSpPr>
        <p:spPr>
          <a:xfrm>
            <a:off x="9891472" y="3538308"/>
            <a:ext cx="548468" cy="369332"/>
          </a:xfrm>
          <a:prstGeom prst="rect">
            <a:avLst/>
          </a:prstGeom>
          <a:noFill/>
        </p:spPr>
        <p:txBody>
          <a:bodyPr wrap="square" rtlCol="0">
            <a:spAutoFit/>
          </a:bodyPr>
          <a:lstStyle/>
          <a:p>
            <a:r>
              <a:rPr lang="fr-FR" dirty="0"/>
              <a:t>CC</a:t>
            </a:r>
          </a:p>
        </p:txBody>
      </p:sp>
      <p:cxnSp>
        <p:nvCxnSpPr>
          <p:cNvPr id="24" name="Connecteur droit 23">
            <a:extLst>
              <a:ext uri="{FF2B5EF4-FFF2-40B4-BE49-F238E27FC236}">
                <a16:creationId xmlns:a16="http://schemas.microsoft.com/office/drawing/2014/main" id="{98984C31-1B35-4B15-8F24-239BEF02FA62}"/>
              </a:ext>
            </a:extLst>
          </p:cNvPr>
          <p:cNvCxnSpPr>
            <a:cxnSpLocks/>
          </p:cNvCxnSpPr>
          <p:nvPr/>
        </p:nvCxnSpPr>
        <p:spPr>
          <a:xfrm>
            <a:off x="8333295" y="3510750"/>
            <a:ext cx="1423447" cy="38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AA4679FD-FAA1-4D3A-80D7-595B6290332B}"/>
              </a:ext>
            </a:extLst>
          </p:cNvPr>
          <p:cNvCxnSpPr>
            <a:cxnSpLocks/>
          </p:cNvCxnSpPr>
          <p:nvPr/>
        </p:nvCxnSpPr>
        <p:spPr>
          <a:xfrm>
            <a:off x="1067850" y="4766086"/>
            <a:ext cx="1423447" cy="38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B0F12EA3-5201-4A6F-966A-1CA4EB296751}"/>
              </a:ext>
            </a:extLst>
          </p:cNvPr>
          <p:cNvCxnSpPr>
            <a:cxnSpLocks/>
          </p:cNvCxnSpPr>
          <p:nvPr/>
        </p:nvCxnSpPr>
        <p:spPr>
          <a:xfrm>
            <a:off x="6487948" y="4770131"/>
            <a:ext cx="207159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765A0E5F-65C3-405B-9DB2-5881BDF3A83C}"/>
              </a:ext>
            </a:extLst>
          </p:cNvPr>
          <p:cNvCxnSpPr>
            <a:cxnSpLocks/>
          </p:cNvCxnSpPr>
          <p:nvPr/>
        </p:nvCxnSpPr>
        <p:spPr>
          <a:xfrm>
            <a:off x="8559538" y="4766086"/>
            <a:ext cx="1489435" cy="0"/>
          </a:xfrm>
          <a:prstGeom prst="lin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DD4ECB63-DE18-4247-9DE0-0ACBA7E6068C}"/>
              </a:ext>
            </a:extLst>
          </p:cNvPr>
          <p:cNvCxnSpPr>
            <a:cxnSpLocks/>
          </p:cNvCxnSpPr>
          <p:nvPr/>
        </p:nvCxnSpPr>
        <p:spPr>
          <a:xfrm>
            <a:off x="7523743" y="3529655"/>
            <a:ext cx="724711"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E5759852-4BED-4A94-A886-81B2E1D62380}"/>
              </a:ext>
            </a:extLst>
          </p:cNvPr>
          <p:cNvCxnSpPr>
            <a:cxnSpLocks/>
          </p:cNvCxnSpPr>
          <p:nvPr/>
        </p:nvCxnSpPr>
        <p:spPr>
          <a:xfrm>
            <a:off x="10464420" y="3529655"/>
            <a:ext cx="649782"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00F10DE8-A660-4D08-88C4-761B93EF54FB}"/>
              </a:ext>
            </a:extLst>
          </p:cNvPr>
          <p:cNvCxnSpPr>
            <a:cxnSpLocks/>
          </p:cNvCxnSpPr>
          <p:nvPr/>
        </p:nvCxnSpPr>
        <p:spPr>
          <a:xfrm flipV="1">
            <a:off x="5730482" y="4757637"/>
            <a:ext cx="651679" cy="844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67F311A5-EFC0-4F9C-87FB-477A9474BE5B}"/>
              </a:ext>
            </a:extLst>
          </p:cNvPr>
          <p:cNvSpPr txBox="1"/>
          <p:nvPr/>
        </p:nvSpPr>
        <p:spPr>
          <a:xfrm>
            <a:off x="5827454" y="4766086"/>
            <a:ext cx="514393" cy="369332"/>
          </a:xfrm>
          <a:prstGeom prst="rect">
            <a:avLst/>
          </a:prstGeom>
          <a:noFill/>
        </p:spPr>
        <p:txBody>
          <a:bodyPr wrap="square" rtlCol="0">
            <a:spAutoFit/>
          </a:bodyPr>
          <a:lstStyle/>
          <a:p>
            <a:pPr algn="ctr"/>
            <a:r>
              <a:rPr lang="fr-FR" dirty="0" err="1"/>
              <a:t>a.i</a:t>
            </a:r>
            <a:r>
              <a:rPr lang="fr-FR" dirty="0"/>
              <a:t>.</a:t>
            </a:r>
          </a:p>
        </p:txBody>
      </p:sp>
      <p:sp>
        <p:nvSpPr>
          <p:cNvPr id="40" name="ZoneTexte 39">
            <a:extLst>
              <a:ext uri="{FF2B5EF4-FFF2-40B4-BE49-F238E27FC236}">
                <a16:creationId xmlns:a16="http://schemas.microsoft.com/office/drawing/2014/main" id="{E170D65E-CCE9-4C78-B734-68AD01108A68}"/>
              </a:ext>
            </a:extLst>
          </p:cNvPr>
          <p:cNvSpPr txBox="1"/>
          <p:nvPr/>
        </p:nvSpPr>
        <p:spPr>
          <a:xfrm>
            <a:off x="10532114" y="3523049"/>
            <a:ext cx="514393" cy="369332"/>
          </a:xfrm>
          <a:prstGeom prst="rect">
            <a:avLst/>
          </a:prstGeom>
          <a:noFill/>
        </p:spPr>
        <p:txBody>
          <a:bodyPr wrap="square" rtlCol="0">
            <a:spAutoFit/>
          </a:bodyPr>
          <a:lstStyle/>
          <a:p>
            <a:pPr algn="ctr"/>
            <a:r>
              <a:rPr lang="fr-FR" dirty="0" err="1"/>
              <a:t>a.i</a:t>
            </a:r>
            <a:r>
              <a:rPr lang="fr-FR" dirty="0"/>
              <a:t>.</a:t>
            </a:r>
          </a:p>
        </p:txBody>
      </p:sp>
      <p:sp>
        <p:nvSpPr>
          <p:cNvPr id="41" name="ZoneTexte 40">
            <a:extLst>
              <a:ext uri="{FF2B5EF4-FFF2-40B4-BE49-F238E27FC236}">
                <a16:creationId xmlns:a16="http://schemas.microsoft.com/office/drawing/2014/main" id="{F130E2FD-FD11-4CEB-82D6-C0C9DA3A4BE7}"/>
              </a:ext>
            </a:extLst>
          </p:cNvPr>
          <p:cNvSpPr txBox="1"/>
          <p:nvPr/>
        </p:nvSpPr>
        <p:spPr>
          <a:xfrm>
            <a:off x="7654198" y="3541567"/>
            <a:ext cx="514393" cy="369332"/>
          </a:xfrm>
          <a:prstGeom prst="rect">
            <a:avLst/>
          </a:prstGeom>
          <a:noFill/>
        </p:spPr>
        <p:txBody>
          <a:bodyPr wrap="square" rtlCol="0">
            <a:spAutoFit/>
          </a:bodyPr>
          <a:lstStyle/>
          <a:p>
            <a:pPr algn="ctr"/>
            <a:r>
              <a:rPr lang="fr-FR" dirty="0" err="1"/>
              <a:t>a.i</a:t>
            </a:r>
            <a:r>
              <a:rPr lang="fr-FR" dirty="0"/>
              <a:t>.</a:t>
            </a:r>
          </a:p>
        </p:txBody>
      </p:sp>
      <p:cxnSp>
        <p:nvCxnSpPr>
          <p:cNvPr id="43" name="Connecteur droit 42">
            <a:extLst>
              <a:ext uri="{FF2B5EF4-FFF2-40B4-BE49-F238E27FC236}">
                <a16:creationId xmlns:a16="http://schemas.microsoft.com/office/drawing/2014/main" id="{13276C33-563A-4A36-AEF5-0130359177B2}"/>
              </a:ext>
            </a:extLst>
          </p:cNvPr>
          <p:cNvCxnSpPr>
            <a:cxnSpLocks/>
          </p:cNvCxnSpPr>
          <p:nvPr/>
        </p:nvCxnSpPr>
        <p:spPr>
          <a:xfrm flipH="1">
            <a:off x="2514411" y="4757637"/>
            <a:ext cx="987646" cy="8449"/>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3B84E8B3-EB60-451F-A51E-407CB779FB1A}"/>
              </a:ext>
            </a:extLst>
          </p:cNvPr>
          <p:cNvSpPr txBox="1"/>
          <p:nvPr/>
        </p:nvSpPr>
        <p:spPr>
          <a:xfrm>
            <a:off x="2812419" y="4731816"/>
            <a:ext cx="651678" cy="369332"/>
          </a:xfrm>
          <a:prstGeom prst="rect">
            <a:avLst/>
          </a:prstGeom>
          <a:noFill/>
        </p:spPr>
        <p:txBody>
          <a:bodyPr wrap="square" rtlCol="0">
            <a:spAutoFit/>
          </a:bodyPr>
          <a:lstStyle/>
          <a:p>
            <a:r>
              <a:rPr lang="fr-FR" dirty="0" err="1"/>
              <a:t>Prép</a:t>
            </a:r>
            <a:endParaRPr lang="fr-FR" dirty="0"/>
          </a:p>
        </p:txBody>
      </p: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4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8" grpId="0"/>
      <p:bldP spid="32" grpId="0"/>
      <p:bldP spid="33" grpId="0"/>
      <p:bldP spid="39" grpId="0"/>
      <p:bldP spid="40" grpId="0"/>
      <p:bldP spid="41"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Conjugue le verbe « </a:t>
            </a:r>
            <a:r>
              <a:rPr lang="fr-FR" dirty="0">
                <a:solidFill>
                  <a:srgbClr val="7030A0"/>
                </a:solidFill>
              </a:rPr>
              <a:t>se</a:t>
            </a:r>
            <a:r>
              <a:rPr lang="fr-FR" dirty="0">
                <a:solidFill>
                  <a:srgbClr val="002060"/>
                </a:solidFill>
              </a:rPr>
              <a:t> </a:t>
            </a:r>
            <a:r>
              <a:rPr lang="fr-FR" dirty="0">
                <a:solidFill>
                  <a:srgbClr val="FF0000"/>
                </a:solidFill>
              </a:rPr>
              <a:t>rendre</a:t>
            </a:r>
            <a:r>
              <a:rPr lang="fr-FR" dirty="0">
                <a:solidFill>
                  <a:srgbClr val="002060"/>
                </a:solidFill>
              </a:rPr>
              <a:t> compte</a:t>
            </a:r>
            <a:r>
              <a:rPr lang="fr-FR" dirty="0"/>
              <a:t> » </a:t>
            </a:r>
            <a:r>
              <a:rPr lang="fr-FR"/>
              <a:t>au présent</a:t>
            </a:r>
            <a:endParaRPr lang="fr-FR" dirty="0"/>
          </a:p>
        </p:txBody>
      </p:sp>
      <p:sp>
        <p:nvSpPr>
          <p:cNvPr id="4" name="ZoneTexte 3">
            <a:extLst>
              <a:ext uri="{FF2B5EF4-FFF2-40B4-BE49-F238E27FC236}">
                <a16:creationId xmlns:a16="http://schemas.microsoft.com/office/drawing/2014/main" id="{65201593-499D-5BC4-5EFF-AB52849E5395}"/>
              </a:ext>
            </a:extLst>
          </p:cNvPr>
          <p:cNvSpPr txBox="1"/>
          <p:nvPr/>
        </p:nvSpPr>
        <p:spPr>
          <a:xfrm>
            <a:off x="0" y="1926495"/>
            <a:ext cx="5330757" cy="4050019"/>
          </a:xfrm>
          <a:prstGeom prst="rect">
            <a:avLst/>
          </a:prstGeom>
          <a:noFill/>
        </p:spPr>
        <p:txBody>
          <a:bodyPr wrap="square" rtlCol="0">
            <a:spAutoFit/>
          </a:bodyPr>
          <a:lstStyle/>
          <a:p>
            <a:pPr>
              <a:lnSpc>
                <a:spcPct val="150000"/>
              </a:lnSpc>
            </a:pPr>
            <a:r>
              <a:rPr lang="fr-FR" sz="4400" dirty="0"/>
              <a:t>Je </a:t>
            </a:r>
            <a:r>
              <a:rPr lang="fr-FR" sz="4400" dirty="0">
                <a:solidFill>
                  <a:srgbClr val="7030A0"/>
                </a:solidFill>
              </a:rPr>
              <a:t>me</a:t>
            </a:r>
            <a:r>
              <a:rPr lang="fr-FR" sz="4400" dirty="0"/>
              <a:t> </a:t>
            </a:r>
            <a:r>
              <a:rPr lang="fr-FR" sz="4400" dirty="0">
                <a:solidFill>
                  <a:srgbClr val="0070C0"/>
                </a:solidFill>
              </a:rPr>
              <a:t>rend</a:t>
            </a:r>
            <a:r>
              <a:rPr lang="fr-FR" sz="4400" dirty="0">
                <a:solidFill>
                  <a:srgbClr val="FF0000"/>
                </a:solidFill>
              </a:rPr>
              <a:t>s</a:t>
            </a:r>
            <a:r>
              <a:rPr lang="fr-FR" sz="4400" dirty="0">
                <a:solidFill>
                  <a:srgbClr val="0070C0"/>
                </a:solidFill>
              </a:rPr>
              <a:t> </a:t>
            </a:r>
            <a:r>
              <a:rPr lang="fr-FR" sz="4400" dirty="0"/>
              <a:t>compte</a:t>
            </a:r>
          </a:p>
          <a:p>
            <a:pPr>
              <a:lnSpc>
                <a:spcPct val="150000"/>
              </a:lnSpc>
            </a:pPr>
            <a:r>
              <a:rPr lang="fr-FR" sz="4400" dirty="0"/>
              <a:t>Tu </a:t>
            </a:r>
            <a:r>
              <a:rPr lang="fr-FR" sz="4400" dirty="0">
                <a:solidFill>
                  <a:srgbClr val="7030A0"/>
                </a:solidFill>
              </a:rPr>
              <a:t>te</a:t>
            </a:r>
            <a:r>
              <a:rPr lang="fr-FR" sz="4400" dirty="0"/>
              <a:t> </a:t>
            </a:r>
            <a:r>
              <a:rPr lang="fr-FR" sz="4400" dirty="0">
                <a:solidFill>
                  <a:srgbClr val="0070C0"/>
                </a:solidFill>
              </a:rPr>
              <a:t>rend</a:t>
            </a:r>
            <a:r>
              <a:rPr lang="fr-FR" sz="4400" dirty="0">
                <a:solidFill>
                  <a:srgbClr val="FF0000"/>
                </a:solidFill>
              </a:rPr>
              <a:t>s</a:t>
            </a:r>
            <a:r>
              <a:rPr lang="fr-FR" sz="4400" dirty="0">
                <a:solidFill>
                  <a:srgbClr val="0070C0"/>
                </a:solidFill>
              </a:rPr>
              <a:t> </a:t>
            </a:r>
            <a:r>
              <a:rPr lang="fr-FR" sz="4400" dirty="0"/>
              <a:t>compte</a:t>
            </a:r>
          </a:p>
          <a:p>
            <a:pPr>
              <a:lnSpc>
                <a:spcPct val="150000"/>
              </a:lnSpc>
            </a:pPr>
            <a:r>
              <a:rPr lang="fr-FR" sz="4400" dirty="0"/>
              <a:t>Il </a:t>
            </a:r>
            <a:r>
              <a:rPr lang="fr-FR" sz="4400" dirty="0">
                <a:solidFill>
                  <a:srgbClr val="7030A0"/>
                </a:solidFill>
              </a:rPr>
              <a:t>se</a:t>
            </a:r>
            <a:r>
              <a:rPr lang="fr-FR" sz="4400" dirty="0"/>
              <a:t> </a:t>
            </a:r>
            <a:r>
              <a:rPr lang="fr-FR" sz="4400" dirty="0">
                <a:solidFill>
                  <a:srgbClr val="0070C0"/>
                </a:solidFill>
              </a:rPr>
              <a:t>rend </a:t>
            </a:r>
            <a:r>
              <a:rPr lang="fr-FR" sz="4400" dirty="0"/>
              <a:t>compte</a:t>
            </a:r>
          </a:p>
          <a:p>
            <a:pPr>
              <a:lnSpc>
                <a:spcPct val="150000"/>
              </a:lnSpc>
            </a:pPr>
            <a:r>
              <a:rPr lang="fr-FR" sz="4400" dirty="0"/>
              <a:t>elle </a:t>
            </a:r>
            <a:r>
              <a:rPr lang="fr-FR" sz="4400" dirty="0">
                <a:solidFill>
                  <a:srgbClr val="7030A0"/>
                </a:solidFill>
              </a:rPr>
              <a:t>se</a:t>
            </a:r>
            <a:r>
              <a:rPr lang="fr-FR" sz="4400" dirty="0"/>
              <a:t> </a:t>
            </a:r>
            <a:r>
              <a:rPr lang="fr-FR" sz="4400" dirty="0">
                <a:solidFill>
                  <a:srgbClr val="0070C0"/>
                </a:solidFill>
              </a:rPr>
              <a:t>rend </a:t>
            </a:r>
            <a:r>
              <a:rPr lang="fr-FR" sz="4400" dirty="0"/>
              <a:t>compte</a:t>
            </a:r>
          </a:p>
        </p:txBody>
      </p:sp>
      <p:sp>
        <p:nvSpPr>
          <p:cNvPr id="5" name="ZoneTexte 4">
            <a:extLst>
              <a:ext uri="{FF2B5EF4-FFF2-40B4-BE49-F238E27FC236}">
                <a16:creationId xmlns:a16="http://schemas.microsoft.com/office/drawing/2014/main" id="{21B60432-D20C-4A52-B99B-0E86E3768DB5}"/>
              </a:ext>
            </a:extLst>
          </p:cNvPr>
          <p:cNvSpPr txBox="1"/>
          <p:nvPr/>
        </p:nvSpPr>
        <p:spPr>
          <a:xfrm>
            <a:off x="5194170" y="1926494"/>
            <a:ext cx="6887583" cy="4050019"/>
          </a:xfrm>
          <a:prstGeom prst="rect">
            <a:avLst/>
          </a:prstGeom>
          <a:noFill/>
        </p:spPr>
        <p:txBody>
          <a:bodyPr wrap="square" rtlCol="0">
            <a:spAutoFit/>
          </a:bodyPr>
          <a:lstStyle/>
          <a:p>
            <a:pPr>
              <a:lnSpc>
                <a:spcPct val="150000"/>
              </a:lnSpc>
            </a:pPr>
            <a:r>
              <a:rPr lang="fr-FR" sz="4400" dirty="0"/>
              <a:t>Nous </a:t>
            </a:r>
            <a:r>
              <a:rPr lang="fr-FR" sz="4400" dirty="0">
                <a:solidFill>
                  <a:srgbClr val="7030A0"/>
                </a:solidFill>
              </a:rPr>
              <a:t>nous</a:t>
            </a:r>
            <a:r>
              <a:rPr lang="fr-FR" sz="4400" dirty="0"/>
              <a:t> </a:t>
            </a:r>
            <a:r>
              <a:rPr lang="fr-FR" sz="4400" dirty="0">
                <a:solidFill>
                  <a:srgbClr val="0070C0"/>
                </a:solidFill>
              </a:rPr>
              <a:t>rend</a:t>
            </a:r>
            <a:r>
              <a:rPr lang="fr-FR" sz="4400" dirty="0">
                <a:solidFill>
                  <a:srgbClr val="FF0000"/>
                </a:solidFill>
              </a:rPr>
              <a:t>ons</a:t>
            </a:r>
            <a:r>
              <a:rPr lang="fr-FR" sz="4400" dirty="0">
                <a:solidFill>
                  <a:srgbClr val="0070C0"/>
                </a:solidFill>
              </a:rPr>
              <a:t> </a:t>
            </a:r>
            <a:r>
              <a:rPr lang="fr-FR" sz="4400" dirty="0"/>
              <a:t>compte</a:t>
            </a:r>
          </a:p>
          <a:p>
            <a:pPr>
              <a:lnSpc>
                <a:spcPct val="150000"/>
              </a:lnSpc>
            </a:pPr>
            <a:r>
              <a:rPr lang="fr-FR" sz="4400" dirty="0"/>
              <a:t>Vous </a:t>
            </a:r>
            <a:r>
              <a:rPr lang="fr-FR" sz="4400" dirty="0">
                <a:solidFill>
                  <a:srgbClr val="7030A0"/>
                </a:solidFill>
              </a:rPr>
              <a:t>vous</a:t>
            </a:r>
            <a:r>
              <a:rPr lang="fr-FR" sz="4400" dirty="0"/>
              <a:t> </a:t>
            </a:r>
            <a:r>
              <a:rPr lang="fr-FR" sz="4400" dirty="0">
                <a:solidFill>
                  <a:srgbClr val="0070C0"/>
                </a:solidFill>
              </a:rPr>
              <a:t>rend</a:t>
            </a:r>
            <a:r>
              <a:rPr lang="fr-FR" sz="4400" dirty="0">
                <a:solidFill>
                  <a:srgbClr val="FF0000"/>
                </a:solidFill>
              </a:rPr>
              <a:t>ez</a:t>
            </a:r>
            <a:r>
              <a:rPr lang="fr-FR" sz="4400" dirty="0">
                <a:solidFill>
                  <a:srgbClr val="0070C0"/>
                </a:solidFill>
              </a:rPr>
              <a:t> </a:t>
            </a:r>
            <a:r>
              <a:rPr lang="fr-FR" sz="4400" dirty="0"/>
              <a:t>compte</a:t>
            </a:r>
          </a:p>
          <a:p>
            <a:pPr>
              <a:lnSpc>
                <a:spcPct val="150000"/>
              </a:lnSpc>
            </a:pPr>
            <a:r>
              <a:rPr lang="fr-FR" sz="4400" dirty="0"/>
              <a:t>Ils </a:t>
            </a:r>
            <a:r>
              <a:rPr lang="fr-FR" sz="4400" dirty="0">
                <a:solidFill>
                  <a:srgbClr val="7030A0"/>
                </a:solidFill>
              </a:rPr>
              <a:t>se</a:t>
            </a:r>
            <a:r>
              <a:rPr lang="fr-FR" sz="4400" dirty="0"/>
              <a:t> </a:t>
            </a:r>
            <a:r>
              <a:rPr lang="fr-FR" sz="4400" dirty="0">
                <a:solidFill>
                  <a:srgbClr val="0070C0"/>
                </a:solidFill>
              </a:rPr>
              <a:t>rend</a:t>
            </a:r>
            <a:r>
              <a:rPr lang="fr-FR" sz="4400" dirty="0">
                <a:solidFill>
                  <a:srgbClr val="FF0000"/>
                </a:solidFill>
              </a:rPr>
              <a:t>ent</a:t>
            </a:r>
            <a:r>
              <a:rPr lang="fr-FR" sz="4400" dirty="0">
                <a:solidFill>
                  <a:srgbClr val="0070C0"/>
                </a:solidFill>
              </a:rPr>
              <a:t> </a:t>
            </a:r>
            <a:r>
              <a:rPr lang="fr-FR" sz="4400" dirty="0"/>
              <a:t>compte</a:t>
            </a:r>
          </a:p>
          <a:p>
            <a:pPr>
              <a:lnSpc>
                <a:spcPct val="150000"/>
              </a:lnSpc>
            </a:pPr>
            <a:r>
              <a:rPr lang="fr-FR" sz="4400" dirty="0"/>
              <a:t>Elles </a:t>
            </a:r>
            <a:r>
              <a:rPr lang="fr-FR" sz="4400" dirty="0">
                <a:solidFill>
                  <a:srgbClr val="7030A0"/>
                </a:solidFill>
              </a:rPr>
              <a:t>se</a:t>
            </a:r>
            <a:r>
              <a:rPr lang="fr-FR" sz="4400" dirty="0"/>
              <a:t> </a:t>
            </a:r>
            <a:r>
              <a:rPr lang="fr-FR" sz="4400" dirty="0">
                <a:solidFill>
                  <a:srgbClr val="0070C0"/>
                </a:solidFill>
              </a:rPr>
              <a:t>rend</a:t>
            </a:r>
            <a:r>
              <a:rPr lang="fr-FR" sz="4400" dirty="0">
                <a:solidFill>
                  <a:srgbClr val="FF0000"/>
                </a:solidFill>
              </a:rPr>
              <a:t>ent</a:t>
            </a:r>
            <a:r>
              <a:rPr lang="fr-FR" sz="4400" dirty="0">
                <a:solidFill>
                  <a:srgbClr val="0070C0"/>
                </a:solidFill>
              </a:rPr>
              <a:t> </a:t>
            </a:r>
            <a:r>
              <a:rPr lang="fr-FR" sz="4400" dirty="0"/>
              <a:t>compte</a:t>
            </a: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pic>
        <p:nvPicPr>
          <p:cNvPr id="5" name="Image 4">
            <a:extLst>
              <a:ext uri="{FF2B5EF4-FFF2-40B4-BE49-F238E27FC236}">
                <a16:creationId xmlns:a16="http://schemas.microsoft.com/office/drawing/2014/main" id="{6D65E32D-8252-49DE-B588-900D49A026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635" y="1771775"/>
            <a:ext cx="8283658" cy="4351397"/>
          </a:xfrm>
          <a:prstGeom prst="rect">
            <a:avLst/>
          </a:prstGeom>
        </p:spPr>
      </p:pic>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Résolution du problème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548294"/>
            <a:ext cx="7214681" cy="5016758"/>
          </a:xfrm>
          <a:prstGeom prst="rect">
            <a:avLst/>
          </a:prstGeom>
          <a:noFill/>
        </p:spPr>
        <p:txBody>
          <a:bodyPr wrap="square" rtlCol="0">
            <a:spAutoFit/>
          </a:bodyPr>
          <a:lstStyle/>
          <a:p>
            <a:r>
              <a:rPr lang="fr-FR" sz="3200" dirty="0"/>
              <a:t>Le chariot de Marie :</a:t>
            </a:r>
          </a:p>
          <a:p>
            <a:r>
              <a:rPr lang="fr-FR" sz="3200" dirty="0"/>
              <a:t>12 + 3 = 15		4-1= 3</a:t>
            </a:r>
          </a:p>
          <a:p>
            <a:endParaRPr lang="fr-FR" sz="3200" dirty="0"/>
          </a:p>
          <a:p>
            <a:r>
              <a:rPr lang="fr-FR" sz="3200" dirty="0"/>
              <a:t>Les trajets de Paul et Marie :</a:t>
            </a:r>
          </a:p>
          <a:p>
            <a:r>
              <a:rPr lang="fr-FR" sz="3200" dirty="0"/>
              <a:t>12 ÷ 6 = 2</a:t>
            </a:r>
          </a:p>
          <a:p>
            <a:r>
              <a:rPr lang="fr-FR" sz="3200" dirty="0"/>
              <a:t>15 ÷ 5 = 3</a:t>
            </a:r>
          </a:p>
          <a:p>
            <a:endParaRPr lang="fr-FR" sz="3200" dirty="0"/>
          </a:p>
          <a:p>
            <a:r>
              <a:rPr lang="fr-FR" sz="3200" dirty="0"/>
              <a:t>Le poids des pépites : </a:t>
            </a:r>
          </a:p>
          <a:p>
            <a:r>
              <a:rPr lang="fr-FR" sz="3200" dirty="0"/>
              <a:t>12 x 4 = 48</a:t>
            </a:r>
          </a:p>
          <a:p>
            <a:r>
              <a:rPr lang="fr-FR" sz="3200" dirty="0"/>
              <a:t>15 x 3 = 45</a:t>
            </a:r>
          </a:p>
        </p:txBody>
      </p:sp>
      <p:sp>
        <p:nvSpPr>
          <p:cNvPr id="3" name="ZoneTexte 2">
            <a:extLst>
              <a:ext uri="{FF2B5EF4-FFF2-40B4-BE49-F238E27FC236}">
                <a16:creationId xmlns:a16="http://schemas.microsoft.com/office/drawing/2014/main" id="{E84F8B08-616F-1A8D-1B86-85770BB5CD05}"/>
              </a:ext>
            </a:extLst>
          </p:cNvPr>
          <p:cNvSpPr txBox="1"/>
          <p:nvPr/>
        </p:nvSpPr>
        <p:spPr>
          <a:xfrm>
            <a:off x="7435176" y="1536641"/>
            <a:ext cx="4315839" cy="5016758"/>
          </a:xfrm>
          <a:prstGeom prst="rect">
            <a:avLst/>
          </a:prstGeom>
          <a:noFill/>
        </p:spPr>
        <p:txBody>
          <a:bodyPr wrap="square" rtlCol="0">
            <a:spAutoFit/>
          </a:bodyPr>
          <a:lstStyle/>
          <a:p>
            <a:r>
              <a:rPr lang="fr-FR" sz="3200" dirty="0"/>
              <a:t>15 sacs de 3 kg</a:t>
            </a:r>
          </a:p>
          <a:p>
            <a:endParaRPr lang="fr-FR" sz="3200" dirty="0"/>
          </a:p>
          <a:p>
            <a:endParaRPr lang="fr-FR" sz="3200" dirty="0"/>
          </a:p>
          <a:p>
            <a:r>
              <a:rPr lang="fr-FR" sz="3200" dirty="0"/>
              <a:t>2 trajets pour Paul</a:t>
            </a:r>
          </a:p>
          <a:p>
            <a:r>
              <a:rPr lang="fr-FR" sz="3200" dirty="0"/>
              <a:t>3 trajets pour Marie</a:t>
            </a:r>
          </a:p>
          <a:p>
            <a:endParaRPr lang="fr-FR" sz="3200" dirty="0"/>
          </a:p>
          <a:p>
            <a:endParaRPr lang="fr-FR" sz="3200" dirty="0"/>
          </a:p>
          <a:p>
            <a:r>
              <a:rPr lang="fr-FR" sz="3200" dirty="0"/>
              <a:t>48 kg pour Paul</a:t>
            </a:r>
          </a:p>
          <a:p>
            <a:r>
              <a:rPr lang="fr-FR" sz="3200" dirty="0"/>
              <a:t>45 kg pour Marie</a:t>
            </a:r>
          </a:p>
          <a:p>
            <a:endParaRPr lang="fr-FR" sz="3200" dirty="0"/>
          </a:p>
        </p:txBody>
      </p:sp>
      <p:cxnSp>
        <p:nvCxnSpPr>
          <p:cNvPr id="6" name="Connecteur droit 5">
            <a:extLst>
              <a:ext uri="{FF2B5EF4-FFF2-40B4-BE49-F238E27FC236}">
                <a16:creationId xmlns:a16="http://schemas.microsoft.com/office/drawing/2014/main" id="{6C61D544-3A2F-C0F9-A375-E92352BE4341}"/>
              </a:ext>
            </a:extLst>
          </p:cNvPr>
          <p:cNvCxnSpPr>
            <a:cxnSpLocks/>
          </p:cNvCxnSpPr>
          <p:nvPr/>
        </p:nvCxnSpPr>
        <p:spPr>
          <a:xfrm>
            <a:off x="7324928" y="1809344"/>
            <a:ext cx="0" cy="504865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594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514463" y="1727135"/>
            <a:ext cx="5330757" cy="3882601"/>
          </a:xfrm>
          <a:prstGeom prst="rect">
            <a:avLst/>
          </a:prstGeom>
          <a:noFill/>
        </p:spPr>
        <p:txBody>
          <a:bodyPr wrap="square" rtlCol="0">
            <a:spAutoFit/>
          </a:bodyPr>
          <a:lstStyle/>
          <a:p>
            <a:pPr>
              <a:lnSpc>
                <a:spcPts val="6000"/>
              </a:lnSpc>
            </a:pPr>
            <a:r>
              <a:rPr lang="fr-FR" sz="4000" dirty="0">
                <a:solidFill>
                  <a:srgbClr val="0070C0"/>
                </a:solidFill>
              </a:rPr>
              <a:t>La Californie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Un tailleur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Une bâche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 jean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Une innovation (</a:t>
            </a:r>
            <a:r>
              <a:rPr lang="fr-FR" sz="4000" dirty="0" err="1">
                <a:solidFill>
                  <a:srgbClr val="0070C0"/>
                </a:solidFill>
              </a:rPr>
              <a:t>nc</a:t>
            </a:r>
            <a:r>
              <a:rPr lang="fr-FR" sz="4000" dirty="0">
                <a:solidFill>
                  <a:srgbClr val="0070C0"/>
                </a:solidFill>
              </a:rPr>
              <a:t>)</a:t>
            </a:r>
            <a:endParaRPr lang="fr-FR" sz="4000" dirty="0">
              <a:solidFill>
                <a:srgbClr val="FF0000"/>
              </a:solidFill>
            </a:endParaRPr>
          </a:p>
        </p:txBody>
      </p:sp>
      <p:sp>
        <p:nvSpPr>
          <p:cNvPr id="5" name="ZoneTexte 4">
            <a:extLst>
              <a:ext uri="{FF2B5EF4-FFF2-40B4-BE49-F238E27FC236}">
                <a16:creationId xmlns:a16="http://schemas.microsoft.com/office/drawing/2014/main" id="{6A10FADC-3B33-9C2B-6601-BC462FF55463}"/>
              </a:ext>
            </a:extLst>
          </p:cNvPr>
          <p:cNvSpPr txBox="1"/>
          <p:nvPr/>
        </p:nvSpPr>
        <p:spPr>
          <a:xfrm>
            <a:off x="6861243" y="2257140"/>
            <a:ext cx="5330757" cy="2343719"/>
          </a:xfrm>
          <a:prstGeom prst="rect">
            <a:avLst/>
          </a:prstGeom>
          <a:noFill/>
        </p:spPr>
        <p:txBody>
          <a:bodyPr wrap="square" rtlCol="0">
            <a:spAutoFit/>
          </a:bodyPr>
          <a:lstStyle/>
          <a:p>
            <a:pPr>
              <a:lnSpc>
                <a:spcPts val="6000"/>
              </a:lnSpc>
            </a:pPr>
            <a:r>
              <a:rPr lang="fr-FR" sz="4000" dirty="0">
                <a:solidFill>
                  <a:srgbClr val="FF0000"/>
                </a:solidFill>
              </a:rPr>
              <a:t>se rendre compte (v3)</a:t>
            </a:r>
          </a:p>
          <a:p>
            <a:pPr>
              <a:lnSpc>
                <a:spcPts val="6000"/>
              </a:lnSpc>
            </a:pPr>
            <a:r>
              <a:rPr lang="fr-FR" sz="4000" dirty="0">
                <a:solidFill>
                  <a:schemeClr val="accent4">
                    <a:lumMod val="50000"/>
                  </a:schemeClr>
                </a:solidFill>
              </a:rPr>
              <a:t>ambitieux (adj)</a:t>
            </a:r>
          </a:p>
          <a:p>
            <a:pPr>
              <a:lnSpc>
                <a:spcPts val="6000"/>
              </a:lnSpc>
            </a:pPr>
            <a:r>
              <a:rPr lang="fr-FR" sz="4000" dirty="0">
                <a:solidFill>
                  <a:schemeClr val="accent4">
                    <a:lumMod val="50000"/>
                  </a:schemeClr>
                </a:solidFill>
              </a:rPr>
              <a:t>résistant (adj)</a:t>
            </a:r>
          </a:p>
        </p:txBody>
      </p:sp>
    </p:spTree>
    <p:extLst>
      <p:ext uri="{BB962C8B-B14F-4D97-AF65-F5344CB8AC3E}">
        <p14:creationId xmlns:p14="http://schemas.microsoft.com/office/powerpoint/2010/main" val="415650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49421"/>
            <a:ext cx="11994204" cy="920252"/>
          </a:xfrm>
          <a:prstGeom prst="rect">
            <a:avLst/>
          </a:prstGeom>
          <a:noFill/>
        </p:spPr>
        <p:txBody>
          <a:bodyPr wrap="square" rtlCol="0">
            <a:spAutoFit/>
          </a:bodyPr>
          <a:lstStyle/>
          <a:p>
            <a:pPr>
              <a:lnSpc>
                <a:spcPct val="150000"/>
              </a:lnSpc>
            </a:pPr>
            <a:r>
              <a:rPr lang="fr-FR" sz="4000" dirty="0"/>
              <a:t>Cette innovation le rendit riche et célèbre.</a:t>
            </a:r>
          </a:p>
        </p:txBody>
      </p:sp>
      <p:sp>
        <p:nvSpPr>
          <p:cNvPr id="3" name="ZoneTexte 2">
            <a:extLst>
              <a:ext uri="{FF2B5EF4-FFF2-40B4-BE49-F238E27FC236}">
                <a16:creationId xmlns:a16="http://schemas.microsoft.com/office/drawing/2014/main" id="{38EE40D8-6217-FE1B-7DED-A9A477F1A451}"/>
              </a:ext>
            </a:extLst>
          </p:cNvPr>
          <p:cNvSpPr txBox="1"/>
          <p:nvPr/>
        </p:nvSpPr>
        <p:spPr>
          <a:xfrm>
            <a:off x="-11349" y="3288660"/>
            <a:ext cx="12192000" cy="920252"/>
          </a:xfrm>
          <a:prstGeom prst="rect">
            <a:avLst/>
          </a:prstGeom>
          <a:noFill/>
        </p:spPr>
        <p:txBody>
          <a:bodyPr wrap="square" rtlCol="0">
            <a:spAutoFit/>
          </a:bodyPr>
          <a:lstStyle/>
          <a:p>
            <a:pPr algn="ctr">
              <a:lnSpc>
                <a:spcPct val="150000"/>
              </a:lnSpc>
            </a:pPr>
            <a:r>
              <a:rPr lang="fr-FR" sz="4000" dirty="0"/>
              <a:t>À la forme négative :</a:t>
            </a:r>
          </a:p>
        </p:txBody>
      </p:sp>
      <p:sp>
        <p:nvSpPr>
          <p:cNvPr id="6" name="ZoneTexte 5">
            <a:extLst>
              <a:ext uri="{FF2B5EF4-FFF2-40B4-BE49-F238E27FC236}">
                <a16:creationId xmlns:a16="http://schemas.microsoft.com/office/drawing/2014/main" id="{9EF12C77-6910-4063-A47B-0159F855DD5B}"/>
              </a:ext>
            </a:extLst>
          </p:cNvPr>
          <p:cNvSpPr txBox="1"/>
          <p:nvPr/>
        </p:nvSpPr>
        <p:spPr>
          <a:xfrm>
            <a:off x="87549" y="4337127"/>
            <a:ext cx="11994204" cy="1003031"/>
          </a:xfrm>
          <a:prstGeom prst="rect">
            <a:avLst/>
          </a:prstGeom>
          <a:noFill/>
        </p:spPr>
        <p:txBody>
          <a:bodyPr wrap="square" rtlCol="0">
            <a:spAutoFit/>
          </a:bodyPr>
          <a:lstStyle/>
          <a:p>
            <a:pPr>
              <a:lnSpc>
                <a:spcPct val="150000"/>
              </a:lnSpc>
            </a:pPr>
            <a:r>
              <a:rPr lang="fr-FR" sz="4000" dirty="0"/>
              <a:t>Cette innovation </a:t>
            </a:r>
            <a:r>
              <a:rPr lang="fr-FR" sz="4400" b="1" dirty="0">
                <a:solidFill>
                  <a:srgbClr val="FF0000"/>
                </a:solidFill>
              </a:rPr>
              <a:t>ne</a:t>
            </a:r>
            <a:r>
              <a:rPr lang="fr-FR" sz="4000" dirty="0"/>
              <a:t> le rendit </a:t>
            </a:r>
            <a:r>
              <a:rPr lang="fr-FR" sz="4400" b="1" dirty="0">
                <a:solidFill>
                  <a:srgbClr val="FF0000"/>
                </a:solidFill>
              </a:rPr>
              <a:t>pas</a:t>
            </a:r>
            <a:r>
              <a:rPr lang="fr-FR" sz="4000" dirty="0"/>
              <a:t> riche et célèbre.</a:t>
            </a:r>
          </a:p>
        </p:txBody>
      </p:sp>
      <p:sp>
        <p:nvSpPr>
          <p:cNvPr id="7" name="Ellipse 6">
            <a:extLst>
              <a:ext uri="{FF2B5EF4-FFF2-40B4-BE49-F238E27FC236}">
                <a16:creationId xmlns:a16="http://schemas.microsoft.com/office/drawing/2014/main" id="{101732DE-20E6-A0B3-030A-764FFAB26A0B}"/>
              </a:ext>
            </a:extLst>
          </p:cNvPr>
          <p:cNvSpPr/>
          <p:nvPr/>
        </p:nvSpPr>
        <p:spPr>
          <a:xfrm>
            <a:off x="8534475" y="227325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8733C83C-0CA5-795B-6430-BC8AF5FFDA1E}"/>
              </a:ext>
            </a:extLst>
          </p:cNvPr>
          <p:cNvSpPr/>
          <p:nvPr/>
        </p:nvSpPr>
        <p:spPr>
          <a:xfrm>
            <a:off x="6343560" y="227325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14C5C4A6-7CB1-AB34-3606-8FCB7D7A2AFB}"/>
              </a:ext>
            </a:extLst>
          </p:cNvPr>
          <p:cNvSpPr/>
          <p:nvPr/>
        </p:nvSpPr>
        <p:spPr>
          <a:xfrm>
            <a:off x="5238006" y="227325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riangle isocèle 11">
            <a:extLst>
              <a:ext uri="{FF2B5EF4-FFF2-40B4-BE49-F238E27FC236}">
                <a16:creationId xmlns:a16="http://schemas.microsoft.com/office/drawing/2014/main" id="{52845B7C-9323-4D11-BE31-504ED13AB666}"/>
              </a:ext>
            </a:extLst>
          </p:cNvPr>
          <p:cNvSpPr/>
          <p:nvPr/>
        </p:nvSpPr>
        <p:spPr>
          <a:xfrm>
            <a:off x="6788626" y="227325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76787041-A2CB-48DE-A403-BE0836852A74}"/>
              </a:ext>
            </a:extLst>
          </p:cNvPr>
          <p:cNvSpPr/>
          <p:nvPr/>
        </p:nvSpPr>
        <p:spPr>
          <a:xfrm>
            <a:off x="3324033" y="227325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7" grpId="0" animBg="1"/>
      <p:bldP spid="8" grpId="0" animBg="1"/>
      <p:bldP spid="11"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98898" y="1477926"/>
            <a:ext cx="11994204" cy="1843582"/>
          </a:xfrm>
          <a:prstGeom prst="rect">
            <a:avLst/>
          </a:prstGeom>
          <a:noFill/>
        </p:spPr>
        <p:txBody>
          <a:bodyPr wrap="square" rtlCol="0">
            <a:spAutoFit/>
          </a:bodyPr>
          <a:lstStyle/>
          <a:p>
            <a:pPr>
              <a:lnSpc>
                <a:spcPct val="150000"/>
              </a:lnSpc>
            </a:pPr>
            <a:r>
              <a:rPr lang="fr-FR" sz="4000" dirty="0"/>
              <a:t>Il utilise des toiles robustes pour fabriquer des pantalons solides.</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a:off x="509047" y="1788478"/>
            <a:ext cx="1336378"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2630077" y="1788477"/>
            <a:ext cx="1336377"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a:off x="87549" y="2746660"/>
            <a:ext cx="1550793"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131756"/>
            <a:ext cx="11994204" cy="1802160"/>
          </a:xfrm>
          <a:prstGeom prst="rect">
            <a:avLst/>
          </a:prstGeom>
          <a:noFill/>
        </p:spPr>
        <p:txBody>
          <a:bodyPr wrap="square" rtlCol="0">
            <a:spAutoFit/>
          </a:bodyPr>
          <a:lstStyle/>
          <a:p>
            <a:pPr>
              <a:lnSpc>
                <a:spcPct val="150000"/>
              </a:lnSpc>
            </a:pPr>
            <a:r>
              <a:rPr lang="fr-FR" sz="4000" dirty="0">
                <a:solidFill>
                  <a:srgbClr val="FF0000"/>
                </a:solidFill>
              </a:rPr>
              <a:t>utilise</a:t>
            </a:r>
            <a:r>
              <a:rPr lang="fr-FR" sz="3800" dirty="0"/>
              <a:t> : utiliser, 1</a:t>
            </a:r>
            <a:r>
              <a:rPr lang="fr-FR" sz="3800" baseline="30000" dirty="0"/>
              <a:t>er</a:t>
            </a:r>
            <a:r>
              <a:rPr lang="fr-FR" sz="3800" dirty="0"/>
              <a:t> groupe, présent de l’indicatif, 3</a:t>
            </a:r>
            <a:r>
              <a:rPr lang="fr-FR" sz="3800" baseline="30000" dirty="0"/>
              <a:t>e</a:t>
            </a:r>
            <a:r>
              <a:rPr lang="fr-FR" sz="3800" dirty="0"/>
              <a:t> personne du singulier</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0" y="5008343"/>
            <a:ext cx="11994204" cy="707886"/>
          </a:xfrm>
          <a:prstGeom prst="rect">
            <a:avLst/>
          </a:prstGeom>
          <a:noFill/>
        </p:spPr>
        <p:txBody>
          <a:bodyPr wrap="square" rtlCol="0">
            <a:spAutoFit/>
          </a:bodyPr>
          <a:lstStyle/>
          <a:p>
            <a:r>
              <a:rPr lang="fr-FR" sz="4000" dirty="0">
                <a:solidFill>
                  <a:srgbClr val="0070C0"/>
                </a:solidFill>
              </a:rPr>
              <a:t>toiles</a:t>
            </a:r>
            <a:r>
              <a:rPr lang="fr-FR" sz="4000" dirty="0">
                <a:solidFill>
                  <a:srgbClr val="FF0000"/>
                </a:solidFill>
              </a:rPr>
              <a:t> </a:t>
            </a:r>
            <a:r>
              <a:rPr lang="fr-FR" sz="4000" dirty="0"/>
              <a:t>: nom commun, féminin, pluriel</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35856" y="5590645"/>
            <a:ext cx="11994204" cy="920252"/>
          </a:xfrm>
          <a:prstGeom prst="rect">
            <a:avLst/>
          </a:prstGeom>
          <a:noFill/>
        </p:spPr>
        <p:txBody>
          <a:bodyPr wrap="square" rtlCol="0">
            <a:spAutoFit/>
          </a:bodyPr>
          <a:lstStyle/>
          <a:p>
            <a:pPr>
              <a:lnSpc>
                <a:spcPct val="150000"/>
              </a:lnSpc>
            </a:pPr>
            <a:r>
              <a:rPr lang="fr-FR" sz="4000" dirty="0">
                <a:solidFill>
                  <a:schemeClr val="accent2">
                    <a:lumMod val="75000"/>
                  </a:schemeClr>
                </a:solidFill>
              </a:rPr>
              <a:t>solides</a:t>
            </a:r>
            <a:r>
              <a:rPr lang="fr-FR" sz="4000" dirty="0"/>
              <a:t> : adjectif, masculin, pluriel</a:t>
            </a:r>
          </a:p>
        </p:txBody>
      </p:sp>
      <p:sp>
        <p:nvSpPr>
          <p:cNvPr id="7" name="Ellipse 6">
            <a:extLst>
              <a:ext uri="{FF2B5EF4-FFF2-40B4-BE49-F238E27FC236}">
                <a16:creationId xmlns:a16="http://schemas.microsoft.com/office/drawing/2014/main" id="{3E03D5AF-8517-97F8-3E66-E78BC2E6EAA9}"/>
              </a:ext>
            </a:extLst>
          </p:cNvPr>
          <p:cNvSpPr/>
          <p:nvPr/>
        </p:nvSpPr>
        <p:spPr>
          <a:xfrm>
            <a:off x="6574490" y="234886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7B8901AF-0893-E5FA-FF6A-6CC117BE8957}"/>
              </a:ext>
            </a:extLst>
          </p:cNvPr>
          <p:cNvSpPr/>
          <p:nvPr/>
        </p:nvSpPr>
        <p:spPr>
          <a:xfrm>
            <a:off x="9354749" y="234886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riangle isocèle 20">
            <a:extLst>
              <a:ext uri="{FF2B5EF4-FFF2-40B4-BE49-F238E27FC236}">
                <a16:creationId xmlns:a16="http://schemas.microsoft.com/office/drawing/2014/main" id="{B269FBDF-6999-423A-92A6-E62383A7D64E}"/>
              </a:ext>
            </a:extLst>
          </p:cNvPr>
          <p:cNvSpPr/>
          <p:nvPr/>
        </p:nvSpPr>
        <p:spPr>
          <a:xfrm>
            <a:off x="7028160" y="234886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D528597B-455D-4C70-85D6-9719A71E5400}"/>
              </a:ext>
            </a:extLst>
          </p:cNvPr>
          <p:cNvSpPr/>
          <p:nvPr/>
        </p:nvSpPr>
        <p:spPr>
          <a:xfrm>
            <a:off x="3089733" y="235543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D2EB32A0-BF72-48A5-AD5F-A827A31C45F3}"/>
              </a:ext>
            </a:extLst>
          </p:cNvPr>
          <p:cNvSpPr/>
          <p:nvPr/>
        </p:nvSpPr>
        <p:spPr>
          <a:xfrm>
            <a:off x="1576321" y="235091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7" grpId="0" animBg="1"/>
      <p:bldP spid="16" grpId="0" animBg="1"/>
      <p:bldP spid="21" grpId="0" animBg="1"/>
      <p:bldP spid="22"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Conjugue le verbe « </a:t>
            </a:r>
            <a:r>
              <a:rPr lang="fr-FR" dirty="0">
                <a:solidFill>
                  <a:srgbClr val="002060"/>
                </a:solidFill>
              </a:rPr>
              <a:t>devenir</a:t>
            </a:r>
            <a:r>
              <a:rPr lang="fr-FR" dirty="0"/>
              <a:t> » à l’imparfait</a:t>
            </a:r>
          </a:p>
        </p:txBody>
      </p:sp>
      <p:sp>
        <p:nvSpPr>
          <p:cNvPr id="4" name="ZoneTexte 3">
            <a:extLst>
              <a:ext uri="{FF2B5EF4-FFF2-40B4-BE49-F238E27FC236}">
                <a16:creationId xmlns:a16="http://schemas.microsoft.com/office/drawing/2014/main" id="{65201593-499D-5BC4-5EFF-AB52849E5395}"/>
              </a:ext>
            </a:extLst>
          </p:cNvPr>
          <p:cNvSpPr txBox="1"/>
          <p:nvPr/>
        </p:nvSpPr>
        <p:spPr>
          <a:xfrm>
            <a:off x="753894" y="1596556"/>
            <a:ext cx="5330757" cy="4409797"/>
          </a:xfrm>
          <a:prstGeom prst="rect">
            <a:avLst/>
          </a:prstGeom>
          <a:noFill/>
        </p:spPr>
        <p:txBody>
          <a:bodyPr wrap="square" rtlCol="0">
            <a:spAutoFit/>
          </a:bodyPr>
          <a:lstStyle/>
          <a:p>
            <a:pPr>
              <a:lnSpc>
                <a:spcPct val="150000"/>
              </a:lnSpc>
            </a:pPr>
            <a:r>
              <a:rPr lang="fr-FR" sz="4800" dirty="0"/>
              <a:t>Je </a:t>
            </a:r>
            <a:r>
              <a:rPr lang="fr-FR" sz="4800" dirty="0">
                <a:solidFill>
                  <a:srgbClr val="0070C0"/>
                </a:solidFill>
              </a:rPr>
              <a:t>deven</a:t>
            </a:r>
            <a:r>
              <a:rPr lang="fr-FR" sz="4800" dirty="0">
                <a:solidFill>
                  <a:srgbClr val="FF0000"/>
                </a:solidFill>
              </a:rPr>
              <a:t>ais</a:t>
            </a:r>
          </a:p>
          <a:p>
            <a:pPr>
              <a:lnSpc>
                <a:spcPct val="150000"/>
              </a:lnSpc>
            </a:pPr>
            <a:r>
              <a:rPr lang="fr-FR" sz="4800" dirty="0"/>
              <a:t>Tu </a:t>
            </a:r>
            <a:r>
              <a:rPr lang="fr-FR" sz="4800" dirty="0">
                <a:solidFill>
                  <a:srgbClr val="0070C0"/>
                </a:solidFill>
              </a:rPr>
              <a:t>deven</a:t>
            </a:r>
            <a:r>
              <a:rPr lang="fr-FR" sz="4800" dirty="0">
                <a:solidFill>
                  <a:srgbClr val="FF0000"/>
                </a:solidFill>
              </a:rPr>
              <a:t>ais</a:t>
            </a:r>
            <a:endParaRPr lang="fr-FR" sz="4800" dirty="0">
              <a:solidFill>
                <a:srgbClr val="0070C0"/>
              </a:solidFill>
            </a:endParaRPr>
          </a:p>
          <a:p>
            <a:pPr>
              <a:lnSpc>
                <a:spcPct val="150000"/>
              </a:lnSpc>
            </a:pPr>
            <a:r>
              <a:rPr lang="fr-FR" sz="4800" dirty="0"/>
              <a:t>Il </a:t>
            </a:r>
            <a:r>
              <a:rPr lang="fr-FR" sz="4800" dirty="0">
                <a:solidFill>
                  <a:srgbClr val="0070C0"/>
                </a:solidFill>
              </a:rPr>
              <a:t>deven</a:t>
            </a:r>
            <a:r>
              <a:rPr lang="fr-FR" sz="4800" dirty="0">
                <a:solidFill>
                  <a:srgbClr val="FF0000"/>
                </a:solidFill>
              </a:rPr>
              <a:t>ait</a:t>
            </a:r>
            <a:endParaRPr lang="fr-FR" sz="4800" dirty="0">
              <a:solidFill>
                <a:srgbClr val="0070C0"/>
              </a:solidFill>
            </a:endParaRPr>
          </a:p>
          <a:p>
            <a:pPr>
              <a:lnSpc>
                <a:spcPct val="150000"/>
              </a:lnSpc>
            </a:pPr>
            <a:r>
              <a:rPr lang="fr-FR" sz="4800" dirty="0"/>
              <a:t>Elle </a:t>
            </a:r>
            <a:r>
              <a:rPr lang="fr-FR" sz="4800" dirty="0">
                <a:solidFill>
                  <a:srgbClr val="0070C0"/>
                </a:solidFill>
              </a:rPr>
              <a:t>deven</a:t>
            </a:r>
            <a:r>
              <a:rPr lang="fr-FR" sz="4800" dirty="0">
                <a:solidFill>
                  <a:srgbClr val="FF0000"/>
                </a:solidFill>
              </a:rPr>
              <a:t>ait</a:t>
            </a:r>
            <a:endParaRPr lang="fr-FR" sz="4000" dirty="0">
              <a:solidFill>
                <a:srgbClr val="0070C0"/>
              </a:solidFill>
            </a:endParaRPr>
          </a:p>
        </p:txBody>
      </p:sp>
      <p:sp>
        <p:nvSpPr>
          <p:cNvPr id="5" name="ZoneTexte 4">
            <a:extLst>
              <a:ext uri="{FF2B5EF4-FFF2-40B4-BE49-F238E27FC236}">
                <a16:creationId xmlns:a16="http://schemas.microsoft.com/office/drawing/2014/main" id="{21B60432-D20C-4A52-B99B-0E86E3768DB5}"/>
              </a:ext>
            </a:extLst>
          </p:cNvPr>
          <p:cNvSpPr txBox="1"/>
          <p:nvPr/>
        </p:nvSpPr>
        <p:spPr>
          <a:xfrm>
            <a:off x="5882325" y="1596557"/>
            <a:ext cx="6045724" cy="4409797"/>
          </a:xfrm>
          <a:prstGeom prst="rect">
            <a:avLst/>
          </a:prstGeom>
          <a:noFill/>
        </p:spPr>
        <p:txBody>
          <a:bodyPr wrap="square" rtlCol="0">
            <a:spAutoFit/>
          </a:bodyPr>
          <a:lstStyle/>
          <a:p>
            <a:pPr>
              <a:lnSpc>
                <a:spcPct val="150000"/>
              </a:lnSpc>
            </a:pPr>
            <a:r>
              <a:rPr lang="fr-FR" sz="4800" dirty="0"/>
              <a:t>Nous </a:t>
            </a:r>
            <a:r>
              <a:rPr lang="fr-FR" sz="4800" dirty="0">
                <a:solidFill>
                  <a:srgbClr val="0070C0"/>
                </a:solidFill>
              </a:rPr>
              <a:t>deven</a:t>
            </a:r>
            <a:r>
              <a:rPr lang="fr-FR" sz="4800" dirty="0">
                <a:solidFill>
                  <a:srgbClr val="FF0000"/>
                </a:solidFill>
              </a:rPr>
              <a:t>ions</a:t>
            </a:r>
            <a:endParaRPr lang="fr-FR" sz="4800" dirty="0">
              <a:solidFill>
                <a:srgbClr val="0070C0"/>
              </a:solidFill>
            </a:endParaRPr>
          </a:p>
          <a:p>
            <a:pPr>
              <a:lnSpc>
                <a:spcPct val="150000"/>
              </a:lnSpc>
            </a:pPr>
            <a:r>
              <a:rPr lang="fr-FR" sz="4800" dirty="0"/>
              <a:t>Vous </a:t>
            </a:r>
            <a:r>
              <a:rPr lang="fr-FR" sz="4800" dirty="0">
                <a:solidFill>
                  <a:srgbClr val="0070C0"/>
                </a:solidFill>
              </a:rPr>
              <a:t>deven</a:t>
            </a:r>
            <a:r>
              <a:rPr lang="fr-FR" sz="4800" dirty="0">
                <a:solidFill>
                  <a:srgbClr val="FF0000"/>
                </a:solidFill>
              </a:rPr>
              <a:t>iez</a:t>
            </a:r>
            <a:endParaRPr lang="fr-FR" sz="4800" dirty="0">
              <a:solidFill>
                <a:srgbClr val="0070C0"/>
              </a:solidFill>
            </a:endParaRPr>
          </a:p>
          <a:p>
            <a:pPr>
              <a:lnSpc>
                <a:spcPct val="150000"/>
              </a:lnSpc>
            </a:pPr>
            <a:r>
              <a:rPr lang="fr-FR" sz="4800" dirty="0"/>
              <a:t>Ils </a:t>
            </a:r>
            <a:r>
              <a:rPr lang="fr-FR" sz="4800" dirty="0">
                <a:solidFill>
                  <a:srgbClr val="0070C0"/>
                </a:solidFill>
              </a:rPr>
              <a:t>deven</a:t>
            </a:r>
            <a:r>
              <a:rPr lang="fr-FR" sz="4800" dirty="0">
                <a:solidFill>
                  <a:srgbClr val="FF0000"/>
                </a:solidFill>
              </a:rPr>
              <a:t>aient</a:t>
            </a:r>
            <a:endParaRPr lang="fr-FR" sz="4800" dirty="0">
              <a:solidFill>
                <a:srgbClr val="0070C0"/>
              </a:solidFill>
            </a:endParaRPr>
          </a:p>
          <a:p>
            <a:pPr>
              <a:lnSpc>
                <a:spcPct val="150000"/>
              </a:lnSpc>
            </a:pPr>
            <a:r>
              <a:rPr lang="fr-FR" sz="4800" dirty="0"/>
              <a:t>Elles </a:t>
            </a:r>
            <a:r>
              <a:rPr lang="fr-FR" sz="4800" dirty="0">
                <a:solidFill>
                  <a:srgbClr val="0070C0"/>
                </a:solidFill>
              </a:rPr>
              <a:t>deven</a:t>
            </a:r>
            <a:r>
              <a:rPr lang="fr-FR" sz="4800" dirty="0">
                <a:solidFill>
                  <a:srgbClr val="FF0000"/>
                </a:solidFill>
              </a:rPr>
              <a:t>aient</a:t>
            </a:r>
            <a:endParaRPr lang="fr-FR" sz="4000" dirty="0">
              <a:solidFill>
                <a:srgbClr val="0070C0"/>
              </a:solidFill>
            </a:endParaRPr>
          </a:p>
        </p:txBody>
      </p:sp>
    </p:spTree>
    <p:extLst>
      <p:ext uri="{BB962C8B-B14F-4D97-AF65-F5344CB8AC3E}">
        <p14:creationId xmlns:p14="http://schemas.microsoft.com/office/powerpoint/2010/main" val="125153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82644" y="1487976"/>
            <a:ext cx="5826712"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Vocabulaire inconnu</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0247" y="881556"/>
            <a:ext cx="11994204" cy="5976444"/>
          </a:xfrm>
          <a:prstGeom prst="rect">
            <a:avLst/>
          </a:prstGeom>
          <a:noFill/>
        </p:spPr>
        <p:txBody>
          <a:bodyPr wrap="square" rtlCol="0">
            <a:spAutoFit/>
          </a:bodyPr>
          <a:lstStyle/>
          <a:p>
            <a:pPr algn="ctr">
              <a:lnSpc>
                <a:spcPct val="150000"/>
              </a:lnSpc>
            </a:pPr>
            <a:r>
              <a:rPr lang="fr-FR" sz="8800" dirty="0"/>
              <a:t>James W. Marshall</a:t>
            </a:r>
          </a:p>
          <a:p>
            <a:pPr algn="ctr">
              <a:lnSpc>
                <a:spcPct val="150000"/>
              </a:lnSpc>
            </a:pPr>
            <a:r>
              <a:rPr lang="fr-FR" sz="8800" dirty="0" err="1"/>
              <a:t>Sutter’s</a:t>
            </a:r>
            <a:r>
              <a:rPr lang="fr-FR" sz="8800" dirty="0"/>
              <a:t> Mill</a:t>
            </a:r>
          </a:p>
          <a:p>
            <a:pPr algn="ctr">
              <a:lnSpc>
                <a:spcPct val="150000"/>
              </a:lnSpc>
            </a:pPr>
            <a:r>
              <a:rPr lang="fr-FR" sz="8800" dirty="0"/>
              <a:t>Levi Strauss</a:t>
            </a:r>
            <a:endParaRPr lang="fr-FR" sz="4000" dirty="0"/>
          </a:p>
        </p:txBody>
      </p:sp>
    </p:spTree>
    <p:extLst>
      <p:ext uri="{BB962C8B-B14F-4D97-AF65-F5344CB8AC3E}">
        <p14:creationId xmlns:p14="http://schemas.microsoft.com/office/powerpoint/2010/main" val="241523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98898" y="0"/>
            <a:ext cx="11994204" cy="799172"/>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pic>
        <p:nvPicPr>
          <p:cNvPr id="5" name="Image 4">
            <a:extLst>
              <a:ext uri="{FF2B5EF4-FFF2-40B4-BE49-F238E27FC236}">
                <a16:creationId xmlns:a16="http://schemas.microsoft.com/office/drawing/2014/main" id="{8C166B32-AB30-4EAA-970A-25CB5F258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3151" y="1253301"/>
            <a:ext cx="7597798" cy="4351397"/>
          </a:xfrm>
          <a:prstGeom prst="rect">
            <a:avLst/>
          </a:prstGeom>
        </p:spPr>
      </p:pic>
      <p:sp>
        <p:nvSpPr>
          <p:cNvPr id="6" name="Rectangle 5">
            <a:extLst>
              <a:ext uri="{FF2B5EF4-FFF2-40B4-BE49-F238E27FC236}">
                <a16:creationId xmlns:a16="http://schemas.microsoft.com/office/drawing/2014/main" id="{34E97C95-47EF-47F4-B6EA-B2F2F6F3855E}"/>
              </a:ext>
            </a:extLst>
          </p:cNvPr>
          <p:cNvSpPr/>
          <p:nvPr/>
        </p:nvSpPr>
        <p:spPr>
          <a:xfrm rot="19389003">
            <a:off x="3494584" y="2871497"/>
            <a:ext cx="5202833" cy="923330"/>
          </a:xfrm>
          <a:prstGeom prst="rect">
            <a:avLst/>
          </a:prstGeom>
          <a:noFill/>
        </p:spPr>
        <p:txBody>
          <a:bodyPr wrap="square" lIns="91440" tIns="45720" rIns="91440" bIns="45720">
            <a:spAutoFit/>
          </a:bodyPr>
          <a:lstStyle/>
          <a:p>
            <a:pPr algn="ctr"/>
            <a:r>
              <a:rPr lang="fr-FR"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Photocopie</a:t>
            </a:r>
          </a:p>
        </p:txBody>
      </p:sp>
    </p:spTree>
    <p:extLst>
      <p:ext uri="{BB962C8B-B14F-4D97-AF65-F5344CB8AC3E}">
        <p14:creationId xmlns:p14="http://schemas.microsoft.com/office/powerpoint/2010/main" val="32597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2644" y="1366736"/>
            <a:ext cx="5826712" cy="41245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8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0247" y="1653701"/>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27 – 24 – 18 – 21 – 36 – 32 – 24 – 28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110247" y="2885238"/>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2 300 – 220 – 2 200 – 12 200 </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4116775"/>
            <a:ext cx="11971506" cy="2766911"/>
          </a:xfrm>
          <a:prstGeom prst="rect">
            <a:avLst/>
          </a:prstGeom>
          <a:noFill/>
        </p:spPr>
        <p:txBody>
          <a:bodyPr wrap="square" rtlCol="0">
            <a:spAutoFit/>
          </a:bodyPr>
          <a:lstStyle/>
          <a:p>
            <a:pPr algn="ct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a:t>
            </a:r>
          </a:p>
          <a:p>
            <a:pPr>
              <a:lnSpc>
                <a:spcPct val="150000"/>
              </a:lnSpc>
            </a:pPr>
            <a:r>
              <a:rPr lang="fr-FR" sz="4000" dirty="0">
                <a:solidFill>
                  <a:srgbClr val="7030A0"/>
                </a:solidFill>
              </a:rPr>
              <a:t>91 – 1 078 – 500 – 1431  </a:t>
            </a:r>
          </a:p>
          <a:p>
            <a:pPr>
              <a:lnSpc>
                <a:spcPct val="150000"/>
              </a:lnSpc>
            </a:pPr>
            <a:r>
              <a:rPr lang="fr-FR" sz="4000" dirty="0">
                <a:solidFill>
                  <a:srgbClr val="FFC000"/>
                </a:solidFill>
              </a:rPr>
              <a:t>32,6 – 3,35 – 48,96 – 124 </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6" name="ZoneTexte 5">
            <a:extLst>
              <a:ext uri="{FF2B5EF4-FFF2-40B4-BE49-F238E27FC236}">
                <a16:creationId xmlns:a16="http://schemas.microsoft.com/office/drawing/2014/main" id="{77F15880-76EA-6933-5418-8D9933528D21}"/>
              </a:ext>
            </a:extLst>
          </p:cNvPr>
          <p:cNvSpPr txBox="1"/>
          <p:nvPr/>
        </p:nvSpPr>
        <p:spPr>
          <a:xfrm>
            <a:off x="220494" y="1776050"/>
            <a:ext cx="11723267" cy="4613571"/>
          </a:xfrm>
          <a:prstGeom prst="rect">
            <a:avLst/>
          </a:prstGeom>
          <a:noFill/>
        </p:spPr>
        <p:txBody>
          <a:bodyPr wrap="square" rtlCol="0">
            <a:spAutoFit/>
          </a:bodyPr>
          <a:lstStyle/>
          <a:p>
            <a:pPr algn="ct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a:t>
            </a:r>
          </a:p>
          <a:p>
            <a:pPr algn="ctr">
              <a:lnSpc>
                <a:spcPct val="150000"/>
              </a:lnSpc>
            </a:pPr>
            <a:r>
              <a:rPr lang="fr-FR" sz="4000" dirty="0"/>
              <a:t>560 000 230 000</a:t>
            </a:r>
          </a:p>
          <a:p>
            <a:pPr algn="ctr">
              <a:lnSpc>
                <a:spcPct val="150000"/>
              </a:lnSpc>
            </a:pPr>
            <a:r>
              <a:rPr lang="fr-FR" sz="4000" dirty="0"/>
              <a:t>635 598 500 200</a:t>
            </a:r>
          </a:p>
          <a:p>
            <a:pPr algn="ctr">
              <a:lnSpc>
                <a:spcPct val="150000"/>
              </a:lnSpc>
            </a:pPr>
            <a:r>
              <a:rPr lang="fr-FR" sz="4000" dirty="0"/>
              <a:t>94 000 230 265</a:t>
            </a:r>
          </a:p>
          <a:p>
            <a:pPr algn="ctr">
              <a:lnSpc>
                <a:spcPct val="150000"/>
              </a:lnSpc>
            </a:pPr>
            <a:r>
              <a:rPr lang="fr-FR" sz="4000" dirty="0"/>
              <a:t>100 200 236 598</a:t>
            </a:r>
          </a:p>
        </p:txBody>
      </p:sp>
    </p:spTree>
    <p:extLst>
      <p:ext uri="{BB962C8B-B14F-4D97-AF65-F5344CB8AC3E}">
        <p14:creationId xmlns:p14="http://schemas.microsoft.com/office/powerpoint/2010/main" val="269037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3489" y="1107092"/>
            <a:ext cx="11994204" cy="6460230"/>
          </a:xfrm>
          <a:prstGeom prst="rect">
            <a:avLst/>
          </a:prstGeom>
          <a:noFill/>
        </p:spPr>
        <p:txBody>
          <a:bodyPr wrap="square" rtlCol="0">
            <a:spAutoFit/>
          </a:bodyPr>
          <a:lstStyle/>
          <a:p>
            <a:pPr>
              <a:lnSpc>
                <a:spcPct val="150000"/>
              </a:lnSpc>
            </a:pPr>
            <a:r>
              <a:rPr lang="fr-FR" sz="4000" dirty="0"/>
              <a:t>En mille-huit-cent-quarante-huit, James W. Marshall découvre de l’or à </a:t>
            </a:r>
            <a:r>
              <a:rPr lang="fr-FR" sz="4000" dirty="0" err="1"/>
              <a:t>Sutter’s</a:t>
            </a:r>
            <a:r>
              <a:rPr lang="fr-FR" sz="4000" dirty="0"/>
              <a:t> Mill en Californie. Cette découverte déclenche la ruée vers l’or. Un jour, Levi Strauss, un tailleur ambitieux, arrive en Californie pour vendre des toiles pour les tentes et les bâches  aux chercheurs d’or. Mais il se rend compte que les mineurs</a:t>
            </a:r>
          </a:p>
          <a:p>
            <a:pPr algn="ctr">
              <a:lnSpc>
                <a:spcPct val="150000"/>
              </a:lnSpc>
            </a:pPr>
            <a:endParaRPr lang="fr-FR" sz="4000" dirty="0"/>
          </a:p>
        </p:txBody>
      </p:sp>
      <p:sp>
        <p:nvSpPr>
          <p:cNvPr id="3" name="Ellipse 2">
            <a:extLst>
              <a:ext uri="{FF2B5EF4-FFF2-40B4-BE49-F238E27FC236}">
                <a16:creationId xmlns:a16="http://schemas.microsoft.com/office/drawing/2014/main" id="{8486612C-D3FC-3756-682A-150117A4A495}"/>
              </a:ext>
            </a:extLst>
          </p:cNvPr>
          <p:cNvSpPr/>
          <p:nvPr/>
        </p:nvSpPr>
        <p:spPr>
          <a:xfrm>
            <a:off x="8262718" y="191783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D8A14982-00D0-1D3F-55CB-04C2801247AD}"/>
              </a:ext>
            </a:extLst>
          </p:cNvPr>
          <p:cNvSpPr/>
          <p:nvPr/>
        </p:nvSpPr>
        <p:spPr>
          <a:xfrm>
            <a:off x="3252149" y="28309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DB14893C-DDF4-8BE8-6447-7EB400FE3B36}"/>
              </a:ext>
            </a:extLst>
          </p:cNvPr>
          <p:cNvSpPr/>
          <p:nvPr/>
        </p:nvSpPr>
        <p:spPr>
          <a:xfrm>
            <a:off x="6096000" y="37617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9263DBB0-9442-F432-991D-B7E82D3D55BF}"/>
              </a:ext>
            </a:extLst>
          </p:cNvPr>
          <p:cNvSpPr/>
          <p:nvPr/>
        </p:nvSpPr>
        <p:spPr>
          <a:xfrm>
            <a:off x="2327872" y="376559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4538F2D3-7B10-B287-5B9A-E96FF98B4F1E}"/>
              </a:ext>
            </a:extLst>
          </p:cNvPr>
          <p:cNvSpPr/>
          <p:nvPr/>
        </p:nvSpPr>
        <p:spPr>
          <a:xfrm>
            <a:off x="5825799" y="46892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1E4C3018-98E9-026B-D32F-7CFA533E4B37}"/>
              </a:ext>
            </a:extLst>
          </p:cNvPr>
          <p:cNvSpPr/>
          <p:nvPr/>
        </p:nvSpPr>
        <p:spPr>
          <a:xfrm>
            <a:off x="7712223" y="37617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108D097E-D08E-AEEE-DFDA-B1F02CFF6458}"/>
              </a:ext>
            </a:extLst>
          </p:cNvPr>
          <p:cNvSpPr/>
          <p:nvPr/>
        </p:nvSpPr>
        <p:spPr>
          <a:xfrm>
            <a:off x="9560967" y="37698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4D020FCA-7E9F-3502-E0F6-3543DA93AC24}"/>
              </a:ext>
            </a:extLst>
          </p:cNvPr>
          <p:cNvSpPr/>
          <p:nvPr/>
        </p:nvSpPr>
        <p:spPr>
          <a:xfrm>
            <a:off x="3753344" y="469145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4AB25562-AFF5-3503-0CB7-0BD9F88C2409}"/>
              </a:ext>
            </a:extLst>
          </p:cNvPr>
          <p:cNvSpPr/>
          <p:nvPr/>
        </p:nvSpPr>
        <p:spPr>
          <a:xfrm>
            <a:off x="3417519" y="55660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84B05FCC-7A61-4DCD-9EE0-0509532097EF}"/>
              </a:ext>
            </a:extLst>
          </p:cNvPr>
          <p:cNvSpPr/>
          <p:nvPr/>
        </p:nvSpPr>
        <p:spPr>
          <a:xfrm>
            <a:off x="6585319" y="55660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347F5467-0409-4AFF-809D-B77A642E72C6}"/>
              </a:ext>
            </a:extLst>
          </p:cNvPr>
          <p:cNvSpPr/>
          <p:nvPr/>
        </p:nvSpPr>
        <p:spPr>
          <a:xfrm>
            <a:off x="9353123" y="55660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Triangle isocèle 37">
            <a:extLst>
              <a:ext uri="{FF2B5EF4-FFF2-40B4-BE49-F238E27FC236}">
                <a16:creationId xmlns:a16="http://schemas.microsoft.com/office/drawing/2014/main" id="{1F93B09C-1AA9-4FFA-8509-7F8A4A76D811}"/>
              </a:ext>
            </a:extLst>
          </p:cNvPr>
          <p:cNvSpPr/>
          <p:nvPr/>
        </p:nvSpPr>
        <p:spPr>
          <a:xfrm>
            <a:off x="3712757" y="283099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Triangle isocèle 45">
            <a:extLst>
              <a:ext uri="{FF2B5EF4-FFF2-40B4-BE49-F238E27FC236}">
                <a16:creationId xmlns:a16="http://schemas.microsoft.com/office/drawing/2014/main" id="{4A3BAAF8-53AE-4B78-9A59-1F13D5E3F017}"/>
              </a:ext>
            </a:extLst>
          </p:cNvPr>
          <p:cNvSpPr/>
          <p:nvPr/>
        </p:nvSpPr>
        <p:spPr>
          <a:xfrm>
            <a:off x="7115723" y="556608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1B4AE79B-817D-49A4-B2F0-3B1D4A378406}"/>
              </a:ext>
            </a:extLst>
          </p:cNvPr>
          <p:cNvSpPr/>
          <p:nvPr/>
        </p:nvSpPr>
        <p:spPr>
          <a:xfrm>
            <a:off x="6355683" y="650846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97F65CBF-588C-44F4-810C-7C52A7BDD611}"/>
              </a:ext>
            </a:extLst>
          </p:cNvPr>
          <p:cNvSpPr/>
          <p:nvPr/>
        </p:nvSpPr>
        <p:spPr>
          <a:xfrm>
            <a:off x="2240320" y="650846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72842A6C-8D48-4F98-9B9D-5D00E918D63B}"/>
              </a:ext>
            </a:extLst>
          </p:cNvPr>
          <p:cNvSpPr/>
          <p:nvPr/>
        </p:nvSpPr>
        <p:spPr>
          <a:xfrm>
            <a:off x="3118811" y="651057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3AD4A524-CDEA-4FE8-8EAD-A2E22E5B83F9}"/>
              </a:ext>
            </a:extLst>
          </p:cNvPr>
          <p:cNvSpPr/>
          <p:nvPr/>
        </p:nvSpPr>
        <p:spPr>
          <a:xfrm>
            <a:off x="11349537" y="650846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riangle isocèle 20">
            <a:extLst>
              <a:ext uri="{FF2B5EF4-FFF2-40B4-BE49-F238E27FC236}">
                <a16:creationId xmlns:a16="http://schemas.microsoft.com/office/drawing/2014/main" id="{F5CB53D7-7470-44F8-BAE6-001426750CC9}"/>
              </a:ext>
            </a:extLst>
          </p:cNvPr>
          <p:cNvSpPr/>
          <p:nvPr/>
        </p:nvSpPr>
        <p:spPr>
          <a:xfrm>
            <a:off x="5245642" y="650846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77C3D9CD-EFB8-4B49-B67A-6B9DCF169445}"/>
              </a:ext>
            </a:extLst>
          </p:cNvPr>
          <p:cNvSpPr/>
          <p:nvPr/>
        </p:nvSpPr>
        <p:spPr>
          <a:xfrm>
            <a:off x="4562462" y="37617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2ED8453E-6263-4A30-A43B-6F00F929B479}"/>
              </a:ext>
            </a:extLst>
          </p:cNvPr>
          <p:cNvSpPr/>
          <p:nvPr/>
        </p:nvSpPr>
        <p:spPr>
          <a:xfrm>
            <a:off x="7393199" y="468921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0BBC8AAC-E36B-4B63-A01E-5D025BAC16D0}"/>
              </a:ext>
            </a:extLst>
          </p:cNvPr>
          <p:cNvSpPr/>
          <p:nvPr/>
        </p:nvSpPr>
        <p:spPr>
          <a:xfrm>
            <a:off x="1427036" y="556608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339687" cy="5536900"/>
          </a:xfrm>
          <a:prstGeom prst="rect">
            <a:avLst/>
          </a:prstGeom>
          <a:noFill/>
        </p:spPr>
        <p:txBody>
          <a:bodyPr wrap="square" rtlCol="0">
            <a:spAutoFit/>
          </a:bodyPr>
          <a:lstStyle/>
          <a:p>
            <a:pPr>
              <a:lnSpc>
                <a:spcPct val="150000"/>
              </a:lnSpc>
            </a:pPr>
            <a:r>
              <a:rPr lang="fr-FR" sz="4000" dirty="0"/>
              <a:t>ont besoin de pantalons solides et résistants pour leur travail difficile. Il utilise alors ses toiles robustes pour fabriquer des pantalons très solides. Ces pantalons deviennent rapidement très populaires et sont aujourd’hui connus sous le nom de jeans. Cette innovation permet à Levi Strauss de devenir riche et célèbre.</a:t>
            </a:r>
          </a:p>
        </p:txBody>
      </p:sp>
      <p:sp>
        <p:nvSpPr>
          <p:cNvPr id="5" name="Ellipse 4">
            <a:extLst>
              <a:ext uri="{FF2B5EF4-FFF2-40B4-BE49-F238E27FC236}">
                <a16:creationId xmlns:a16="http://schemas.microsoft.com/office/drawing/2014/main" id="{A7310128-9FF5-3A0A-0B6C-660A80BB9900}"/>
              </a:ext>
            </a:extLst>
          </p:cNvPr>
          <p:cNvSpPr/>
          <p:nvPr/>
        </p:nvSpPr>
        <p:spPr>
          <a:xfrm>
            <a:off x="2746356" y="28498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1E4C3018-98E9-026B-D32F-7CFA533E4B37}"/>
              </a:ext>
            </a:extLst>
          </p:cNvPr>
          <p:cNvSpPr/>
          <p:nvPr/>
        </p:nvSpPr>
        <p:spPr>
          <a:xfrm>
            <a:off x="8820199" y="195873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8DD2AB67-C616-7770-FC20-F80CEFDB6757}"/>
              </a:ext>
            </a:extLst>
          </p:cNvPr>
          <p:cNvSpPr/>
          <p:nvPr/>
        </p:nvSpPr>
        <p:spPr>
          <a:xfrm>
            <a:off x="4866089" y="195873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630D5D5-B4C4-E9A0-FCA6-9E41F5F98513}"/>
              </a:ext>
            </a:extLst>
          </p:cNvPr>
          <p:cNvSpPr/>
          <p:nvPr/>
        </p:nvSpPr>
        <p:spPr>
          <a:xfrm>
            <a:off x="4618034" y="284987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AAD3C70-660F-A507-2D07-EB32141FBFFF}"/>
              </a:ext>
            </a:extLst>
          </p:cNvPr>
          <p:cNvSpPr/>
          <p:nvPr/>
        </p:nvSpPr>
        <p:spPr>
          <a:xfrm>
            <a:off x="4501312" y="645916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27DF5DB3-CAE9-0BCE-7BEF-EE57F2E3F7AB}"/>
              </a:ext>
            </a:extLst>
          </p:cNvPr>
          <p:cNvSpPr/>
          <p:nvPr/>
        </p:nvSpPr>
        <p:spPr>
          <a:xfrm>
            <a:off x="2048399" y="465452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CC7FCF6E-BE84-6D54-81D0-B234AF83AABC}"/>
              </a:ext>
            </a:extLst>
          </p:cNvPr>
          <p:cNvSpPr/>
          <p:nvPr/>
        </p:nvSpPr>
        <p:spPr>
          <a:xfrm>
            <a:off x="6339790" y="195873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F86E9D4B-9D4D-21BA-0261-890725569369}"/>
              </a:ext>
            </a:extLst>
          </p:cNvPr>
          <p:cNvSpPr/>
          <p:nvPr/>
        </p:nvSpPr>
        <p:spPr>
          <a:xfrm>
            <a:off x="1087036" y="28498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riangle isocèle 31">
            <a:extLst>
              <a:ext uri="{FF2B5EF4-FFF2-40B4-BE49-F238E27FC236}">
                <a16:creationId xmlns:a16="http://schemas.microsoft.com/office/drawing/2014/main" id="{5D33C759-63A4-422F-A152-C8C2BA7FFFD6}"/>
              </a:ext>
            </a:extLst>
          </p:cNvPr>
          <p:cNvSpPr/>
          <p:nvPr/>
        </p:nvSpPr>
        <p:spPr>
          <a:xfrm>
            <a:off x="450510" y="186632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riangle isocèle 33">
            <a:extLst>
              <a:ext uri="{FF2B5EF4-FFF2-40B4-BE49-F238E27FC236}">
                <a16:creationId xmlns:a16="http://schemas.microsoft.com/office/drawing/2014/main" id="{8140AC38-D1DE-40F3-8E67-9055986F5AAA}"/>
              </a:ext>
            </a:extLst>
          </p:cNvPr>
          <p:cNvSpPr/>
          <p:nvPr/>
        </p:nvSpPr>
        <p:spPr>
          <a:xfrm>
            <a:off x="6873938" y="195873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002DAF3A-3482-4145-8739-E47DFEF8705C}"/>
              </a:ext>
            </a:extLst>
          </p:cNvPr>
          <p:cNvSpPr/>
          <p:nvPr/>
        </p:nvSpPr>
        <p:spPr>
          <a:xfrm>
            <a:off x="450510" y="207026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352C34F1-95D7-48F2-842A-12AB2120C79C}"/>
              </a:ext>
            </a:extLst>
          </p:cNvPr>
          <p:cNvSpPr/>
          <p:nvPr/>
        </p:nvSpPr>
        <p:spPr>
          <a:xfrm>
            <a:off x="7709351" y="28498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2E6FD76B-F8D4-415B-9FC4-0BC21535C8CE}"/>
              </a:ext>
            </a:extLst>
          </p:cNvPr>
          <p:cNvSpPr/>
          <p:nvPr/>
        </p:nvSpPr>
        <p:spPr>
          <a:xfrm>
            <a:off x="9599308" y="28498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1F908A0D-FA1C-4423-8FDB-18F2A87C9376}"/>
              </a:ext>
            </a:extLst>
          </p:cNvPr>
          <p:cNvSpPr/>
          <p:nvPr/>
        </p:nvSpPr>
        <p:spPr>
          <a:xfrm>
            <a:off x="4783404" y="37714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14A43F7F-0535-4D0D-9196-1846C9CE5E3C}"/>
              </a:ext>
            </a:extLst>
          </p:cNvPr>
          <p:cNvSpPr/>
          <p:nvPr/>
        </p:nvSpPr>
        <p:spPr>
          <a:xfrm>
            <a:off x="7160543" y="37714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3C246CC7-5660-4AFD-985F-D036031A2AC0}"/>
              </a:ext>
            </a:extLst>
          </p:cNvPr>
          <p:cNvSpPr/>
          <p:nvPr/>
        </p:nvSpPr>
        <p:spPr>
          <a:xfrm>
            <a:off x="10308436" y="375184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CAFA9FE4-F1E7-4A5F-9D6F-C4F2D9E826C8}"/>
              </a:ext>
            </a:extLst>
          </p:cNvPr>
          <p:cNvSpPr/>
          <p:nvPr/>
        </p:nvSpPr>
        <p:spPr>
          <a:xfrm>
            <a:off x="7865194" y="465452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9330186E-DD3B-40F0-BB5B-DB8946DF952C}"/>
              </a:ext>
            </a:extLst>
          </p:cNvPr>
          <p:cNvSpPr/>
          <p:nvPr/>
        </p:nvSpPr>
        <p:spPr>
          <a:xfrm>
            <a:off x="3905651" y="55563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CC67AA8C-2D7C-40EE-8176-CFA1F8F7DE30}"/>
              </a:ext>
            </a:extLst>
          </p:cNvPr>
          <p:cNvSpPr/>
          <p:nvPr/>
        </p:nvSpPr>
        <p:spPr>
          <a:xfrm>
            <a:off x="5773730" y="55563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B8B6D7C2-CEB1-4868-963D-E51A4CEC0B0B}"/>
              </a:ext>
            </a:extLst>
          </p:cNvPr>
          <p:cNvSpPr/>
          <p:nvPr/>
        </p:nvSpPr>
        <p:spPr>
          <a:xfrm>
            <a:off x="9368164" y="55563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59A09101-07C0-452D-81B6-F831A5E6E7FE}"/>
              </a:ext>
            </a:extLst>
          </p:cNvPr>
          <p:cNvSpPr/>
          <p:nvPr/>
        </p:nvSpPr>
        <p:spPr>
          <a:xfrm>
            <a:off x="7874721" y="645916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5F4DD016-9C87-4F2B-80D6-4ED3B7CCA5AA}"/>
              </a:ext>
            </a:extLst>
          </p:cNvPr>
          <p:cNvSpPr/>
          <p:nvPr/>
        </p:nvSpPr>
        <p:spPr>
          <a:xfrm>
            <a:off x="5720052"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riangle isocèle 28">
            <a:extLst>
              <a:ext uri="{FF2B5EF4-FFF2-40B4-BE49-F238E27FC236}">
                <a16:creationId xmlns:a16="http://schemas.microsoft.com/office/drawing/2014/main" id="{6997CCF0-190B-4CBC-9897-5240BFD1CA62}"/>
              </a:ext>
            </a:extLst>
          </p:cNvPr>
          <p:cNvSpPr/>
          <p:nvPr/>
        </p:nvSpPr>
        <p:spPr>
          <a:xfrm>
            <a:off x="6300411" y="285195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Triangle isocèle 29">
            <a:extLst>
              <a:ext uri="{FF2B5EF4-FFF2-40B4-BE49-F238E27FC236}">
                <a16:creationId xmlns:a16="http://schemas.microsoft.com/office/drawing/2014/main" id="{FB3F050C-34B2-4928-B430-3B9FC91A99E7}"/>
              </a:ext>
            </a:extLst>
          </p:cNvPr>
          <p:cNvSpPr/>
          <p:nvPr/>
        </p:nvSpPr>
        <p:spPr>
          <a:xfrm>
            <a:off x="7983183" y="377149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EC0AAF9F-BAAC-43BB-A3EB-33F1D69B591F}"/>
              </a:ext>
            </a:extLst>
          </p:cNvPr>
          <p:cNvSpPr/>
          <p:nvPr/>
        </p:nvSpPr>
        <p:spPr>
          <a:xfrm>
            <a:off x="1710625" y="375184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riangle isocèle 32">
            <a:extLst>
              <a:ext uri="{FF2B5EF4-FFF2-40B4-BE49-F238E27FC236}">
                <a16:creationId xmlns:a16="http://schemas.microsoft.com/office/drawing/2014/main" id="{7F06819C-42A6-4AA7-A77C-783A083740B6}"/>
              </a:ext>
            </a:extLst>
          </p:cNvPr>
          <p:cNvSpPr/>
          <p:nvPr/>
        </p:nvSpPr>
        <p:spPr>
          <a:xfrm>
            <a:off x="8371253" y="465452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Triangle isocèle 34">
            <a:extLst>
              <a:ext uri="{FF2B5EF4-FFF2-40B4-BE49-F238E27FC236}">
                <a16:creationId xmlns:a16="http://schemas.microsoft.com/office/drawing/2014/main" id="{AE61D7E4-49F1-4037-B54A-CA6A4E9CCBC9}"/>
              </a:ext>
            </a:extLst>
          </p:cNvPr>
          <p:cNvSpPr/>
          <p:nvPr/>
        </p:nvSpPr>
        <p:spPr>
          <a:xfrm>
            <a:off x="11440079" y="555635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Triangle isocèle 36">
            <a:extLst>
              <a:ext uri="{FF2B5EF4-FFF2-40B4-BE49-F238E27FC236}">
                <a16:creationId xmlns:a16="http://schemas.microsoft.com/office/drawing/2014/main" id="{0ADFF3D2-7DE7-4E87-8D0D-0ACDF674BE38}"/>
              </a:ext>
            </a:extLst>
          </p:cNvPr>
          <p:cNvSpPr/>
          <p:nvPr/>
        </p:nvSpPr>
        <p:spPr>
          <a:xfrm>
            <a:off x="9143743" y="465452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DCACFDB4-F4C2-432C-8284-88AD534060E1}"/>
              </a:ext>
            </a:extLst>
          </p:cNvPr>
          <p:cNvSpPr/>
          <p:nvPr/>
        </p:nvSpPr>
        <p:spPr>
          <a:xfrm>
            <a:off x="9143743" y="483934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778FEAC2-A023-4FBC-8ACF-40BF96473563}"/>
              </a:ext>
            </a:extLst>
          </p:cNvPr>
          <p:cNvSpPr/>
          <p:nvPr/>
        </p:nvSpPr>
        <p:spPr>
          <a:xfrm>
            <a:off x="1405908" y="555635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E5684972-0784-4862-A6D6-12AB8B353AA5}"/>
              </a:ext>
            </a:extLst>
          </p:cNvPr>
          <p:cNvSpPr/>
          <p:nvPr/>
        </p:nvSpPr>
        <p:spPr>
          <a:xfrm>
            <a:off x="11022819" y="556608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Triangle isocèle 40">
            <a:extLst>
              <a:ext uri="{FF2B5EF4-FFF2-40B4-BE49-F238E27FC236}">
                <a16:creationId xmlns:a16="http://schemas.microsoft.com/office/drawing/2014/main" id="{C8B525D5-2AFD-42B5-A81D-0B37CAD12597}"/>
              </a:ext>
            </a:extLst>
          </p:cNvPr>
          <p:cNvSpPr/>
          <p:nvPr/>
        </p:nvSpPr>
        <p:spPr>
          <a:xfrm>
            <a:off x="6217726" y="645916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Résolution du problème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588156"/>
            <a:ext cx="7214681" cy="5016758"/>
          </a:xfrm>
          <a:prstGeom prst="rect">
            <a:avLst/>
          </a:prstGeom>
          <a:noFill/>
        </p:spPr>
        <p:txBody>
          <a:bodyPr wrap="square" rtlCol="0">
            <a:spAutoFit/>
          </a:bodyPr>
          <a:lstStyle/>
          <a:p>
            <a:r>
              <a:rPr lang="fr-FR" sz="3200" dirty="0"/>
              <a:t>Le chariot de John :</a:t>
            </a:r>
          </a:p>
          <a:p>
            <a:r>
              <a:rPr lang="fr-FR" sz="3200" dirty="0"/>
              <a:t>16 + 4 = 20		2,5-0,5= 2</a:t>
            </a:r>
          </a:p>
          <a:p>
            <a:endParaRPr lang="fr-FR" sz="3200" dirty="0"/>
          </a:p>
          <a:p>
            <a:r>
              <a:rPr lang="fr-FR" sz="3200" dirty="0"/>
              <a:t>Les trajets de Smith et John:</a:t>
            </a:r>
          </a:p>
          <a:p>
            <a:r>
              <a:rPr lang="fr-FR" sz="3200" dirty="0"/>
              <a:t>16 ÷ 5 = 3 reste 1 (donc 4)</a:t>
            </a:r>
          </a:p>
          <a:p>
            <a:r>
              <a:rPr lang="fr-FR" sz="3200" dirty="0"/>
              <a:t>20 ÷ 6 = 3 reste 2 (donc 4)</a:t>
            </a:r>
          </a:p>
          <a:p>
            <a:endParaRPr lang="fr-FR" sz="3200" dirty="0"/>
          </a:p>
          <a:p>
            <a:r>
              <a:rPr lang="fr-FR" sz="3200" dirty="0"/>
              <a:t>La masse des pépites : </a:t>
            </a:r>
          </a:p>
          <a:p>
            <a:r>
              <a:rPr lang="fr-FR" sz="3200" dirty="0"/>
              <a:t>16 x 2,5 = 40</a:t>
            </a:r>
          </a:p>
          <a:p>
            <a:r>
              <a:rPr lang="fr-FR" sz="3200" dirty="0"/>
              <a:t>20 x 2 = 40</a:t>
            </a:r>
          </a:p>
        </p:txBody>
      </p:sp>
      <p:sp>
        <p:nvSpPr>
          <p:cNvPr id="3" name="ZoneTexte 2">
            <a:extLst>
              <a:ext uri="{FF2B5EF4-FFF2-40B4-BE49-F238E27FC236}">
                <a16:creationId xmlns:a16="http://schemas.microsoft.com/office/drawing/2014/main" id="{E84F8B08-616F-1A8D-1B86-85770BB5CD05}"/>
              </a:ext>
            </a:extLst>
          </p:cNvPr>
          <p:cNvSpPr txBox="1"/>
          <p:nvPr/>
        </p:nvSpPr>
        <p:spPr>
          <a:xfrm>
            <a:off x="7435176" y="1536641"/>
            <a:ext cx="4315839" cy="4524315"/>
          </a:xfrm>
          <a:prstGeom prst="rect">
            <a:avLst/>
          </a:prstGeom>
          <a:noFill/>
        </p:spPr>
        <p:txBody>
          <a:bodyPr wrap="square" rtlCol="0">
            <a:spAutoFit/>
          </a:bodyPr>
          <a:lstStyle/>
          <a:p>
            <a:r>
              <a:rPr lang="fr-FR" sz="3200" dirty="0"/>
              <a:t>20 sacs de 2 kg</a:t>
            </a:r>
          </a:p>
          <a:p>
            <a:endParaRPr lang="fr-FR" sz="3200" dirty="0"/>
          </a:p>
          <a:p>
            <a:endParaRPr lang="fr-FR" sz="3200" dirty="0"/>
          </a:p>
          <a:p>
            <a:r>
              <a:rPr lang="fr-FR" sz="3200" dirty="0"/>
              <a:t>4 trajets chacun</a:t>
            </a:r>
          </a:p>
          <a:p>
            <a:endParaRPr lang="fr-FR" sz="3200" dirty="0"/>
          </a:p>
          <a:p>
            <a:endParaRPr lang="fr-FR" sz="3200" dirty="0"/>
          </a:p>
          <a:p>
            <a:endParaRPr lang="fr-FR" sz="3200" dirty="0"/>
          </a:p>
          <a:p>
            <a:r>
              <a:rPr lang="fr-FR" sz="3200" dirty="0"/>
              <a:t>40 kg pour John </a:t>
            </a:r>
            <a:r>
              <a:rPr lang="fr-FR" sz="3200"/>
              <a:t>et Smith</a:t>
            </a:r>
            <a:endParaRPr lang="fr-FR" sz="3200" dirty="0"/>
          </a:p>
          <a:p>
            <a:endParaRPr lang="fr-FR" sz="3200" dirty="0"/>
          </a:p>
        </p:txBody>
      </p:sp>
      <p:cxnSp>
        <p:nvCxnSpPr>
          <p:cNvPr id="6" name="Connecteur droit 5">
            <a:extLst>
              <a:ext uri="{FF2B5EF4-FFF2-40B4-BE49-F238E27FC236}">
                <a16:creationId xmlns:a16="http://schemas.microsoft.com/office/drawing/2014/main" id="{6C61D544-3A2F-C0F9-A375-E92352BE4341}"/>
              </a:ext>
            </a:extLst>
          </p:cNvPr>
          <p:cNvCxnSpPr>
            <a:cxnSpLocks/>
          </p:cNvCxnSpPr>
          <p:nvPr/>
        </p:nvCxnSpPr>
        <p:spPr>
          <a:xfrm>
            <a:off x="7324928" y="1809344"/>
            <a:ext cx="0" cy="504865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90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8311</TotalTime>
  <Words>650</Words>
  <Application>Microsoft Office PowerPoint</Application>
  <PresentationFormat>Grand écran</PresentationFormat>
  <Paragraphs>124</Paragraphs>
  <Slides>20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20</vt:i4>
      </vt:variant>
    </vt:vector>
  </HeadingPairs>
  <TitlesOfParts>
    <vt:vector size="24" baseType="lpstr">
      <vt:lpstr>Arial</vt:lpstr>
      <vt:lpstr>Calibri</vt:lpstr>
      <vt:lpstr>Calibri Light</vt:lpstr>
      <vt:lpstr>Thème Office</vt:lpstr>
      <vt:lpstr>Présentation PowerPoint</vt:lpstr>
      <vt:lpstr>Le vocabulaire à apprendre</vt:lpstr>
      <vt:lpstr>Les fonctions grammaticales</vt:lpstr>
      <vt:lpstr>Les classes grammaticales</vt:lpstr>
      <vt:lpstr>Conjugue le verbe « se rendre compte » au présent</vt:lpstr>
      <vt:lpstr>Problème pour s’entraîner</vt:lpstr>
      <vt:lpstr>Résolution du problème</vt:lpstr>
      <vt:lpstr>Le vocabulaire à apprendre</vt:lpstr>
      <vt:lpstr>Transposition</vt:lpstr>
      <vt:lpstr>Analyse grammaticale</vt:lpstr>
      <vt:lpstr>Conjugue le verbe « devenir » à l’imparfait</vt:lpstr>
      <vt:lpstr>Présentation PowerPoint</vt:lpstr>
      <vt:lpstr>Vocabulaire inconnu</vt:lpstr>
      <vt:lpstr>Problème pour s’entraîner</vt:lpstr>
      <vt:lpstr>Présentation PowerPoint</vt:lpstr>
      <vt:lpstr>Calcul mental</vt:lpstr>
      <vt:lpstr>Calcul mental</vt:lpstr>
      <vt:lpstr>Dictée</vt:lpstr>
      <vt:lpstr>Dictée – suite</vt:lpstr>
      <vt:lpstr>Résolution du problème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Stéphanie escoin</cp:lastModifiedBy>
  <cp:revision>63</cp:revision>
  <dcterms:created xsi:type="dcterms:W3CDTF">2024-09-15T19:35:32Z</dcterms:created>
  <dcterms:modified xsi:type="dcterms:W3CDTF">2025-03-14T09:28:35Z</dcterms:modified>
</cp:coreProperties>
</file>