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98" r:id="rId8"/>
    <p:sldId id="262" r:id="rId9"/>
    <p:sldId id="299" r:id="rId10"/>
    <p:sldId id="265" r:id="rId11"/>
    <p:sldId id="266" r:id="rId12"/>
    <p:sldId id="293" r:id="rId13"/>
    <p:sldId id="268" r:id="rId14"/>
    <p:sldId id="300" r:id="rId15"/>
    <p:sldId id="271" r:id="rId16"/>
    <p:sldId id="282" r:id="rId17"/>
    <p:sldId id="272" r:id="rId18"/>
    <p:sldId id="273" r:id="rId19"/>
    <p:sldId id="278" r:id="rId20"/>
    <p:sldId id="279" r:id="rId21"/>
    <p:sldId id="301" r:id="rId22"/>
    <p:sldId id="297"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2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07/03/2025</a:t>
            </a:fld>
            <a:endParaRPr lang="fr-FR"/>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07/03/2025</a:t>
            </a:fld>
            <a:endParaRPr lang="fr-FR"/>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ideo" Target="https://www.youtube.com/embed/urRf7AQABnI"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E63E15C-5A6B-5356-F514-7E429918B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558637">
            <a:off x="1676842" y="1120914"/>
            <a:ext cx="2710894" cy="3421574"/>
          </a:xfrm>
          <a:prstGeom prst="rect">
            <a:avLst/>
          </a:prstGeom>
          <a:ln>
            <a:noFill/>
          </a:ln>
          <a:effectLst>
            <a:outerShdw blurRad="292100" dist="139700" dir="2700000" algn="tl" rotWithShape="0">
              <a:srgbClr val="333333">
                <a:alpha val="65000"/>
              </a:srgbClr>
            </a:outerShdw>
          </a:effectLst>
        </p:spPr>
      </p:pic>
      <p:sp>
        <p:nvSpPr>
          <p:cNvPr id="6" name="ZoneTexte 5">
            <a:extLst>
              <a:ext uri="{FF2B5EF4-FFF2-40B4-BE49-F238E27FC236}">
                <a16:creationId xmlns:a16="http://schemas.microsoft.com/office/drawing/2014/main" id="{EBEEADB6-7EC1-7DCA-4D06-75D310ACEE2F}"/>
              </a:ext>
            </a:extLst>
          </p:cNvPr>
          <p:cNvSpPr txBox="1"/>
          <p:nvPr/>
        </p:nvSpPr>
        <p:spPr>
          <a:xfrm>
            <a:off x="3256983" y="5029200"/>
            <a:ext cx="5678034" cy="707886"/>
          </a:xfrm>
          <a:prstGeom prst="rect">
            <a:avLst/>
          </a:prstGeom>
          <a:noFill/>
        </p:spPr>
        <p:txBody>
          <a:bodyPr wrap="square" rtlCol="0">
            <a:spAutoFit/>
          </a:bodyPr>
          <a:lstStyle/>
          <a:p>
            <a:pPr algn="ctr"/>
            <a:r>
              <a:rPr lang="fr-FR" sz="4000" dirty="0"/>
              <a:t>Molière</a:t>
            </a:r>
          </a:p>
        </p:txBody>
      </p:sp>
      <p:pic>
        <p:nvPicPr>
          <p:cNvPr id="2" name="Média en ligne 1" title="Molière : Le plus fabuleux des auteurs ! (2/2) - Les Odyssées">
            <a:hlinkClick r:id="" action="ppaction://media"/>
            <a:extLst>
              <a:ext uri="{FF2B5EF4-FFF2-40B4-BE49-F238E27FC236}">
                <a16:creationId xmlns:a16="http://schemas.microsoft.com/office/drawing/2014/main" id="{009B926B-57DD-44D3-BD88-0139A8DEDDC5}"/>
              </a:ext>
            </a:extLst>
          </p:cNvPr>
          <p:cNvPicPr>
            <a:picLocks noRot="1" noChangeAspect="1"/>
          </p:cNvPicPr>
          <p:nvPr>
            <a:videoFile r:link="rId1"/>
          </p:nvPr>
        </p:nvPicPr>
        <p:blipFill>
          <a:blip r:embed="rId4"/>
          <a:stretch>
            <a:fillRect/>
          </a:stretch>
        </p:blipFill>
        <p:spPr>
          <a:xfrm>
            <a:off x="7312470" y="1828800"/>
            <a:ext cx="3651317" cy="205386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4772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467329" y="2237962"/>
            <a:ext cx="5330757" cy="3113160"/>
          </a:xfrm>
          <a:prstGeom prst="rect">
            <a:avLst/>
          </a:prstGeom>
          <a:noFill/>
        </p:spPr>
        <p:txBody>
          <a:bodyPr wrap="square" rtlCol="0">
            <a:spAutoFit/>
          </a:bodyPr>
          <a:lstStyle/>
          <a:p>
            <a:pPr>
              <a:lnSpc>
                <a:spcPts val="6000"/>
              </a:lnSpc>
            </a:pPr>
            <a:r>
              <a:rPr lang="fr-FR" sz="4000" dirty="0">
                <a:solidFill>
                  <a:srgbClr val="0070C0"/>
                </a:solidFill>
              </a:rPr>
              <a:t>Lucie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René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Les Vosges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le grand-père (</a:t>
            </a:r>
            <a:r>
              <a:rPr lang="fr-FR" sz="4000" dirty="0" err="1">
                <a:solidFill>
                  <a:srgbClr val="0070C0"/>
                </a:solidFill>
              </a:rPr>
              <a:t>nc</a:t>
            </a:r>
            <a:r>
              <a:rPr lang="fr-FR" sz="4000" dirty="0">
                <a:solidFill>
                  <a:srgbClr val="0070C0"/>
                </a:solidFill>
              </a:rPr>
              <a:t>)</a:t>
            </a:r>
            <a:endParaRPr lang="fr-FR" sz="4000" dirty="0">
              <a:solidFill>
                <a:srgbClr val="FF0000"/>
              </a:solidFill>
            </a:endParaRPr>
          </a:p>
        </p:txBody>
      </p:sp>
      <p:sp>
        <p:nvSpPr>
          <p:cNvPr id="5" name="ZoneTexte 4">
            <a:extLst>
              <a:ext uri="{FF2B5EF4-FFF2-40B4-BE49-F238E27FC236}">
                <a16:creationId xmlns:a16="http://schemas.microsoft.com/office/drawing/2014/main" id="{6A10FADC-3B33-9C2B-6601-BC462FF55463}"/>
              </a:ext>
            </a:extLst>
          </p:cNvPr>
          <p:cNvSpPr txBox="1"/>
          <p:nvPr/>
        </p:nvSpPr>
        <p:spPr>
          <a:xfrm>
            <a:off x="6750996" y="1727136"/>
            <a:ext cx="5330757" cy="3882601"/>
          </a:xfrm>
          <a:prstGeom prst="rect">
            <a:avLst/>
          </a:prstGeom>
          <a:noFill/>
        </p:spPr>
        <p:txBody>
          <a:bodyPr wrap="square" rtlCol="0">
            <a:spAutoFit/>
          </a:bodyPr>
          <a:lstStyle/>
          <a:p>
            <a:pPr>
              <a:lnSpc>
                <a:spcPts val="6000"/>
              </a:lnSpc>
            </a:pPr>
            <a:r>
              <a:rPr lang="fr-FR" sz="4000" dirty="0">
                <a:solidFill>
                  <a:srgbClr val="FF0000"/>
                </a:solidFill>
              </a:rPr>
              <a:t>veiller (v1)</a:t>
            </a:r>
          </a:p>
          <a:p>
            <a:pPr>
              <a:lnSpc>
                <a:spcPts val="6000"/>
              </a:lnSpc>
            </a:pPr>
            <a:r>
              <a:rPr lang="fr-FR" sz="4000" dirty="0">
                <a:solidFill>
                  <a:schemeClr val="accent4">
                    <a:lumMod val="50000"/>
                  </a:schemeClr>
                </a:solidFill>
              </a:rPr>
              <a:t>merveilleux (adj)</a:t>
            </a:r>
          </a:p>
          <a:p>
            <a:pPr>
              <a:lnSpc>
                <a:spcPts val="6000"/>
              </a:lnSpc>
            </a:pPr>
            <a:r>
              <a:rPr lang="fr-FR" sz="4000" dirty="0">
                <a:solidFill>
                  <a:schemeClr val="accent4">
                    <a:lumMod val="50000"/>
                  </a:schemeClr>
                </a:solidFill>
              </a:rPr>
              <a:t>pur (adj)</a:t>
            </a:r>
          </a:p>
          <a:p>
            <a:pPr>
              <a:lnSpc>
                <a:spcPts val="6000"/>
              </a:lnSpc>
            </a:pPr>
            <a:r>
              <a:rPr lang="fr-FR" sz="4000" dirty="0">
                <a:solidFill>
                  <a:srgbClr val="FA16E4"/>
                </a:solidFill>
              </a:rPr>
              <a:t>peut-être (adv)</a:t>
            </a:r>
          </a:p>
          <a:p>
            <a:pPr>
              <a:lnSpc>
                <a:spcPts val="6000"/>
              </a:lnSpc>
            </a:pPr>
            <a:r>
              <a:rPr lang="fr-FR" sz="4000" dirty="0">
                <a:solidFill>
                  <a:srgbClr val="FF0000"/>
                </a:solidFill>
              </a:rPr>
              <a:t>apercevoir (v3)</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2968874"/>
            <a:ext cx="11887200" cy="920252"/>
          </a:xfrm>
          <a:prstGeom prst="rect">
            <a:avLst/>
          </a:prstGeom>
          <a:noFill/>
        </p:spPr>
        <p:txBody>
          <a:bodyPr wrap="square" rtlCol="0">
            <a:spAutoFit/>
          </a:bodyPr>
          <a:lstStyle/>
          <a:p>
            <a:pPr algn="ctr">
              <a:lnSpc>
                <a:spcPct val="150000"/>
              </a:lnSpc>
            </a:pPr>
            <a:r>
              <a:rPr lang="fr-FR" sz="4000" dirty="0"/>
              <a:t>Grand-père raconte une histoire féérique.</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4194785" y="3802242"/>
            <a:ext cx="16027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1586928" y="3799836"/>
            <a:ext cx="250430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5F1710B-834C-2FF8-3C65-58AF8F7D639B}"/>
              </a:ext>
            </a:extLst>
          </p:cNvPr>
          <p:cNvCxnSpPr>
            <a:cxnSpLocks/>
          </p:cNvCxnSpPr>
          <p:nvPr/>
        </p:nvCxnSpPr>
        <p:spPr>
          <a:xfrm>
            <a:off x="5871795" y="3798020"/>
            <a:ext cx="434686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64BD35C1-3F2C-473B-AC38-4DA58E2D9A02}"/>
              </a:ext>
            </a:extLst>
          </p:cNvPr>
          <p:cNvSpPr txBox="1"/>
          <p:nvPr/>
        </p:nvSpPr>
        <p:spPr>
          <a:xfrm>
            <a:off x="7802419" y="3802242"/>
            <a:ext cx="865762" cy="369332"/>
          </a:xfrm>
          <a:prstGeom prst="rect">
            <a:avLst/>
          </a:prstGeom>
          <a:noFill/>
        </p:spPr>
        <p:txBody>
          <a:bodyPr wrap="square" rtlCol="0">
            <a:spAutoFit/>
          </a:bodyPr>
          <a:lstStyle/>
          <a:p>
            <a:r>
              <a:rPr lang="fr-FR" dirty="0"/>
              <a:t>COD</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268120" y="2479930"/>
            <a:ext cx="11887200" cy="1151084"/>
          </a:xfrm>
          <a:prstGeom prst="rect">
            <a:avLst/>
          </a:prstGeom>
          <a:noFill/>
        </p:spPr>
        <p:txBody>
          <a:bodyPr wrap="square" rtlCol="0">
            <a:spAutoFit/>
          </a:bodyPr>
          <a:lstStyle/>
          <a:p>
            <a:pPr algn="ctr">
              <a:lnSpc>
                <a:spcPct val="200000"/>
              </a:lnSpc>
            </a:pPr>
            <a:r>
              <a:rPr lang="fr-FR" sz="4000" dirty="0"/>
              <a:t>Il faut avoir un cœur pur et respecter la nature.</a:t>
            </a:r>
          </a:p>
        </p:txBody>
      </p:sp>
      <p:cxnSp>
        <p:nvCxnSpPr>
          <p:cNvPr id="13" name="Connecteur droit 12">
            <a:extLst>
              <a:ext uri="{FF2B5EF4-FFF2-40B4-BE49-F238E27FC236}">
                <a16:creationId xmlns:a16="http://schemas.microsoft.com/office/drawing/2014/main" id="{C1E7ED92-E6BC-9EE6-4A50-D7B02F6F94DA}"/>
              </a:ext>
            </a:extLst>
          </p:cNvPr>
          <p:cNvCxnSpPr>
            <a:cxnSpLocks/>
          </p:cNvCxnSpPr>
          <p:nvPr/>
        </p:nvCxnSpPr>
        <p:spPr>
          <a:xfrm>
            <a:off x="4026853" y="3507811"/>
            <a:ext cx="85785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Connecteur droit 2">
            <a:extLst>
              <a:ext uri="{FF2B5EF4-FFF2-40B4-BE49-F238E27FC236}">
                <a16:creationId xmlns:a16="http://schemas.microsoft.com/office/drawing/2014/main" id="{455D4A1E-E8C8-13FC-3E63-6039A3BD0EC2}"/>
              </a:ext>
            </a:extLst>
          </p:cNvPr>
          <p:cNvCxnSpPr>
            <a:cxnSpLocks/>
          </p:cNvCxnSpPr>
          <p:nvPr/>
        </p:nvCxnSpPr>
        <p:spPr>
          <a:xfrm>
            <a:off x="9030878" y="3507811"/>
            <a:ext cx="1368898" cy="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A0AF22E-4D08-D461-5BD7-5734A49C3BBC}"/>
              </a:ext>
            </a:extLst>
          </p:cNvPr>
          <p:cNvCxnSpPr>
            <a:cxnSpLocks/>
          </p:cNvCxnSpPr>
          <p:nvPr/>
        </p:nvCxnSpPr>
        <p:spPr>
          <a:xfrm>
            <a:off x="2202967" y="3514575"/>
            <a:ext cx="919216" cy="237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897B4C13-A651-B44A-7905-7875377F7CC3}"/>
              </a:ext>
            </a:extLst>
          </p:cNvPr>
          <p:cNvSpPr txBox="1"/>
          <p:nvPr/>
        </p:nvSpPr>
        <p:spPr>
          <a:xfrm>
            <a:off x="8499717" y="3446348"/>
            <a:ext cx="699583" cy="369332"/>
          </a:xfrm>
          <a:prstGeom prst="rect">
            <a:avLst/>
          </a:prstGeom>
          <a:noFill/>
        </p:spPr>
        <p:txBody>
          <a:bodyPr wrap="square" rtlCol="0">
            <a:spAutoFit/>
          </a:bodyPr>
          <a:lstStyle/>
          <a:p>
            <a:r>
              <a:rPr lang="fr-FR" dirty="0" err="1"/>
              <a:t>a.d</a:t>
            </a:r>
            <a:r>
              <a:rPr lang="fr-FR" dirty="0"/>
              <a:t>.</a:t>
            </a:r>
          </a:p>
        </p:txBody>
      </p:sp>
      <p:cxnSp>
        <p:nvCxnSpPr>
          <p:cNvPr id="28" name="Connecteur droit 27">
            <a:extLst>
              <a:ext uri="{FF2B5EF4-FFF2-40B4-BE49-F238E27FC236}">
                <a16:creationId xmlns:a16="http://schemas.microsoft.com/office/drawing/2014/main" id="{8284E0C9-663F-D709-DCF8-18AC95938325}"/>
              </a:ext>
            </a:extLst>
          </p:cNvPr>
          <p:cNvCxnSpPr>
            <a:cxnSpLocks/>
          </p:cNvCxnSpPr>
          <p:nvPr/>
        </p:nvCxnSpPr>
        <p:spPr>
          <a:xfrm>
            <a:off x="3251344" y="3507811"/>
            <a:ext cx="511819"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CB9DDA88-814E-34C6-DB51-340D28072AB7}"/>
              </a:ext>
            </a:extLst>
          </p:cNvPr>
          <p:cNvSpPr txBox="1"/>
          <p:nvPr/>
        </p:nvSpPr>
        <p:spPr>
          <a:xfrm>
            <a:off x="3248770" y="3473458"/>
            <a:ext cx="514393" cy="369332"/>
          </a:xfrm>
          <a:prstGeom prst="rect">
            <a:avLst/>
          </a:prstGeom>
          <a:noFill/>
        </p:spPr>
        <p:txBody>
          <a:bodyPr wrap="square" rtlCol="0">
            <a:spAutoFit/>
          </a:bodyPr>
          <a:lstStyle/>
          <a:p>
            <a:pPr algn="ctr"/>
            <a:r>
              <a:rPr lang="fr-FR" dirty="0" err="1"/>
              <a:t>a.i</a:t>
            </a:r>
            <a:r>
              <a:rPr lang="fr-FR" dirty="0"/>
              <a:t>.</a:t>
            </a:r>
          </a:p>
        </p:txBody>
      </p:sp>
      <p:cxnSp>
        <p:nvCxnSpPr>
          <p:cNvPr id="42" name="Connecteur droit 41">
            <a:extLst>
              <a:ext uri="{FF2B5EF4-FFF2-40B4-BE49-F238E27FC236}">
                <a16:creationId xmlns:a16="http://schemas.microsoft.com/office/drawing/2014/main" id="{452F3E03-819E-9C8D-9B25-6C86293B5F03}"/>
              </a:ext>
            </a:extLst>
          </p:cNvPr>
          <p:cNvCxnSpPr>
            <a:cxnSpLocks/>
          </p:cNvCxnSpPr>
          <p:nvPr/>
        </p:nvCxnSpPr>
        <p:spPr>
          <a:xfrm>
            <a:off x="5052767" y="3514575"/>
            <a:ext cx="754144" cy="0"/>
          </a:xfrm>
          <a:prstGeom prst="lin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1EFCF957-71D4-1EB8-CDB6-E824B36FADB7}"/>
              </a:ext>
            </a:extLst>
          </p:cNvPr>
          <p:cNvSpPr txBox="1"/>
          <p:nvPr/>
        </p:nvSpPr>
        <p:spPr>
          <a:xfrm>
            <a:off x="7299241" y="3478750"/>
            <a:ext cx="511819" cy="369332"/>
          </a:xfrm>
          <a:prstGeom prst="rect">
            <a:avLst/>
          </a:prstGeom>
          <a:noFill/>
        </p:spPr>
        <p:txBody>
          <a:bodyPr wrap="square" rtlCol="0">
            <a:spAutoFit/>
          </a:bodyPr>
          <a:lstStyle/>
          <a:p>
            <a:r>
              <a:rPr lang="fr-FR" dirty="0"/>
              <a:t>v1</a:t>
            </a:r>
          </a:p>
        </p:txBody>
      </p:sp>
      <p:cxnSp>
        <p:nvCxnSpPr>
          <p:cNvPr id="51" name="Connecteur droit 50">
            <a:extLst>
              <a:ext uri="{FF2B5EF4-FFF2-40B4-BE49-F238E27FC236}">
                <a16:creationId xmlns:a16="http://schemas.microsoft.com/office/drawing/2014/main" id="{FCD8449B-E52E-EDA1-E526-B6CAA6709427}"/>
              </a:ext>
            </a:extLst>
          </p:cNvPr>
          <p:cNvCxnSpPr>
            <a:cxnSpLocks/>
          </p:cNvCxnSpPr>
          <p:nvPr/>
        </p:nvCxnSpPr>
        <p:spPr>
          <a:xfrm>
            <a:off x="1209872" y="3496762"/>
            <a:ext cx="77918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ZoneTexte 53">
            <a:extLst>
              <a:ext uri="{FF2B5EF4-FFF2-40B4-BE49-F238E27FC236}">
                <a16:creationId xmlns:a16="http://schemas.microsoft.com/office/drawing/2014/main" id="{0B00FABF-DF3F-F02B-D257-9D83F8AC4CA7}"/>
              </a:ext>
            </a:extLst>
          </p:cNvPr>
          <p:cNvSpPr txBox="1"/>
          <p:nvPr/>
        </p:nvSpPr>
        <p:spPr>
          <a:xfrm>
            <a:off x="2393147" y="3507811"/>
            <a:ext cx="699582" cy="369332"/>
          </a:xfrm>
          <a:prstGeom prst="rect">
            <a:avLst/>
          </a:prstGeom>
          <a:noFill/>
        </p:spPr>
        <p:txBody>
          <a:bodyPr wrap="square" rtlCol="0">
            <a:spAutoFit/>
          </a:bodyPr>
          <a:lstStyle/>
          <a:p>
            <a:r>
              <a:rPr lang="fr-FR" dirty="0"/>
              <a:t>v3</a:t>
            </a:r>
          </a:p>
        </p:txBody>
      </p:sp>
      <p:cxnSp>
        <p:nvCxnSpPr>
          <p:cNvPr id="55" name="Connecteur droit 54">
            <a:extLst>
              <a:ext uri="{FF2B5EF4-FFF2-40B4-BE49-F238E27FC236}">
                <a16:creationId xmlns:a16="http://schemas.microsoft.com/office/drawing/2014/main" id="{76422FA0-4393-2F21-D3F1-AE4B24BCC5D3}"/>
              </a:ext>
            </a:extLst>
          </p:cNvPr>
          <p:cNvCxnSpPr>
            <a:cxnSpLocks/>
          </p:cNvCxnSpPr>
          <p:nvPr/>
        </p:nvCxnSpPr>
        <p:spPr>
          <a:xfrm flipH="1">
            <a:off x="6516535" y="3514575"/>
            <a:ext cx="181676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ZoneTexte 57">
            <a:extLst>
              <a:ext uri="{FF2B5EF4-FFF2-40B4-BE49-F238E27FC236}">
                <a16:creationId xmlns:a16="http://schemas.microsoft.com/office/drawing/2014/main" id="{07951C5E-66EE-8541-C82E-0865FE2874BE}"/>
              </a:ext>
            </a:extLst>
          </p:cNvPr>
          <p:cNvSpPr txBox="1"/>
          <p:nvPr/>
        </p:nvSpPr>
        <p:spPr>
          <a:xfrm>
            <a:off x="800787" y="3429000"/>
            <a:ext cx="548468" cy="369332"/>
          </a:xfrm>
          <a:prstGeom prst="rect">
            <a:avLst/>
          </a:prstGeom>
          <a:noFill/>
        </p:spPr>
        <p:txBody>
          <a:bodyPr wrap="square" rtlCol="0">
            <a:spAutoFit/>
          </a:bodyPr>
          <a:lstStyle/>
          <a:p>
            <a:r>
              <a:rPr lang="fr-FR" dirty="0"/>
              <a:t>pp</a:t>
            </a:r>
          </a:p>
        </p:txBody>
      </p:sp>
      <p:cxnSp>
        <p:nvCxnSpPr>
          <p:cNvPr id="23" name="Connecteur droit 22">
            <a:extLst>
              <a:ext uri="{FF2B5EF4-FFF2-40B4-BE49-F238E27FC236}">
                <a16:creationId xmlns:a16="http://schemas.microsoft.com/office/drawing/2014/main" id="{D9F41B5D-5C6D-4440-AA9A-921C3A57AB5C}"/>
              </a:ext>
            </a:extLst>
          </p:cNvPr>
          <p:cNvCxnSpPr>
            <a:cxnSpLocks/>
          </p:cNvCxnSpPr>
          <p:nvPr/>
        </p:nvCxnSpPr>
        <p:spPr>
          <a:xfrm>
            <a:off x="8499717" y="3507811"/>
            <a:ext cx="428130" cy="676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409C806E-A0AB-4E11-ABB3-B19379647D7D}"/>
              </a:ext>
            </a:extLst>
          </p:cNvPr>
          <p:cNvSpPr txBox="1"/>
          <p:nvPr/>
        </p:nvSpPr>
        <p:spPr>
          <a:xfrm>
            <a:off x="1412548" y="3483717"/>
            <a:ext cx="435469" cy="369332"/>
          </a:xfrm>
          <a:prstGeom prst="rect">
            <a:avLst/>
          </a:prstGeom>
          <a:noFill/>
        </p:spPr>
        <p:txBody>
          <a:bodyPr wrap="square" rtlCol="0">
            <a:spAutoFit/>
          </a:bodyPr>
          <a:lstStyle/>
          <a:p>
            <a:r>
              <a:rPr lang="fr-FR" dirty="0"/>
              <a:t>v3</a:t>
            </a:r>
          </a:p>
        </p:txBody>
      </p:sp>
      <p:cxnSp>
        <p:nvCxnSpPr>
          <p:cNvPr id="29" name="Connecteur droit 28">
            <a:extLst>
              <a:ext uri="{FF2B5EF4-FFF2-40B4-BE49-F238E27FC236}">
                <a16:creationId xmlns:a16="http://schemas.microsoft.com/office/drawing/2014/main" id="{7876AD5B-330D-4D30-AFA5-FD37F69DA597}"/>
              </a:ext>
            </a:extLst>
          </p:cNvPr>
          <p:cNvCxnSpPr>
            <a:cxnSpLocks/>
          </p:cNvCxnSpPr>
          <p:nvPr/>
        </p:nvCxnSpPr>
        <p:spPr>
          <a:xfrm flipH="1">
            <a:off x="876693" y="3496762"/>
            <a:ext cx="227815"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D31DCC65-0726-45D4-B1A1-2AEA362BE584}"/>
              </a:ext>
            </a:extLst>
          </p:cNvPr>
          <p:cNvCxnSpPr>
            <a:cxnSpLocks/>
          </p:cNvCxnSpPr>
          <p:nvPr/>
        </p:nvCxnSpPr>
        <p:spPr>
          <a:xfrm flipH="1">
            <a:off x="5856837" y="3514575"/>
            <a:ext cx="572243"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04ADEE86-CC3C-4C53-BE11-D9C5FAC719A0}"/>
              </a:ext>
            </a:extLst>
          </p:cNvPr>
          <p:cNvSpPr txBox="1"/>
          <p:nvPr/>
        </p:nvSpPr>
        <p:spPr>
          <a:xfrm>
            <a:off x="5947100" y="3456843"/>
            <a:ext cx="548468" cy="369332"/>
          </a:xfrm>
          <a:prstGeom prst="rect">
            <a:avLst/>
          </a:prstGeom>
          <a:noFill/>
        </p:spPr>
        <p:txBody>
          <a:bodyPr wrap="square" rtlCol="0">
            <a:spAutoFit/>
          </a:bodyPr>
          <a:lstStyle/>
          <a:p>
            <a:r>
              <a:rPr lang="fr-FR" dirty="0"/>
              <a:t>CC</a:t>
            </a:r>
          </a:p>
        </p:txBody>
      </p: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8" grpId="0"/>
      <p:bldP spid="32" grpId="0"/>
      <p:bldP spid="45" grpId="0"/>
      <p:bldP spid="54" grpId="0"/>
      <p:bldP spid="58" grpId="0"/>
      <p:bldP spid="27"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Conjugue le verbe « </a:t>
            </a:r>
            <a:r>
              <a:rPr lang="fr-FR" dirty="0">
                <a:solidFill>
                  <a:srgbClr val="002060"/>
                </a:solidFill>
              </a:rPr>
              <a:t>apercevoir</a:t>
            </a:r>
            <a:r>
              <a:rPr lang="fr-FR" dirty="0"/>
              <a:t> » au futur</a:t>
            </a:r>
          </a:p>
        </p:txBody>
      </p:sp>
      <p:sp>
        <p:nvSpPr>
          <p:cNvPr id="4" name="ZoneTexte 3">
            <a:extLst>
              <a:ext uri="{FF2B5EF4-FFF2-40B4-BE49-F238E27FC236}">
                <a16:creationId xmlns:a16="http://schemas.microsoft.com/office/drawing/2014/main" id="{65201593-499D-5BC4-5EFF-AB52849E5395}"/>
              </a:ext>
            </a:extLst>
          </p:cNvPr>
          <p:cNvSpPr txBox="1"/>
          <p:nvPr/>
        </p:nvSpPr>
        <p:spPr>
          <a:xfrm>
            <a:off x="359924" y="1596557"/>
            <a:ext cx="5330757" cy="4409797"/>
          </a:xfrm>
          <a:prstGeom prst="rect">
            <a:avLst/>
          </a:prstGeom>
          <a:noFill/>
        </p:spPr>
        <p:txBody>
          <a:bodyPr wrap="square" rtlCol="0">
            <a:spAutoFit/>
          </a:bodyPr>
          <a:lstStyle/>
          <a:p>
            <a:pPr>
              <a:lnSpc>
                <a:spcPct val="150000"/>
              </a:lnSpc>
            </a:pPr>
            <a:r>
              <a:rPr lang="fr-FR" sz="4800" dirty="0"/>
              <a:t>J’</a:t>
            </a:r>
            <a:r>
              <a:rPr lang="fr-FR" sz="4800" dirty="0">
                <a:solidFill>
                  <a:srgbClr val="0070C0"/>
                </a:solidFill>
              </a:rPr>
              <a:t>aperce</a:t>
            </a:r>
            <a:r>
              <a:rPr lang="fr-FR" sz="4800" u="sng" dirty="0">
                <a:solidFill>
                  <a:srgbClr val="0070C0"/>
                </a:solidFill>
              </a:rPr>
              <a:t>vr</a:t>
            </a:r>
            <a:r>
              <a:rPr lang="fr-FR" sz="4800" dirty="0">
                <a:solidFill>
                  <a:srgbClr val="FF0000"/>
                </a:solidFill>
              </a:rPr>
              <a:t>ai</a:t>
            </a:r>
          </a:p>
          <a:p>
            <a:pPr>
              <a:lnSpc>
                <a:spcPct val="150000"/>
              </a:lnSpc>
            </a:pPr>
            <a:r>
              <a:rPr lang="fr-FR" sz="4800" dirty="0"/>
              <a:t>Tu </a:t>
            </a:r>
            <a:r>
              <a:rPr lang="fr-FR" sz="4800" dirty="0">
                <a:solidFill>
                  <a:srgbClr val="0070C0"/>
                </a:solidFill>
              </a:rPr>
              <a:t>aperce</a:t>
            </a:r>
            <a:r>
              <a:rPr lang="fr-FR" sz="4800" u="sng" dirty="0">
                <a:solidFill>
                  <a:srgbClr val="0070C0"/>
                </a:solidFill>
              </a:rPr>
              <a:t>vr</a:t>
            </a:r>
            <a:r>
              <a:rPr lang="fr-FR" sz="4800" dirty="0">
                <a:solidFill>
                  <a:srgbClr val="FF0000"/>
                </a:solidFill>
              </a:rPr>
              <a:t>as</a:t>
            </a:r>
          </a:p>
          <a:p>
            <a:pPr>
              <a:lnSpc>
                <a:spcPct val="150000"/>
              </a:lnSpc>
            </a:pPr>
            <a:r>
              <a:rPr lang="fr-FR" sz="4800" dirty="0"/>
              <a:t>Il </a:t>
            </a:r>
            <a:r>
              <a:rPr lang="fr-FR" sz="4800" dirty="0">
                <a:solidFill>
                  <a:srgbClr val="0070C0"/>
                </a:solidFill>
              </a:rPr>
              <a:t>aperce</a:t>
            </a:r>
            <a:r>
              <a:rPr lang="fr-FR" sz="4800" u="sng" dirty="0">
                <a:solidFill>
                  <a:srgbClr val="0070C0"/>
                </a:solidFill>
              </a:rPr>
              <a:t>vr</a:t>
            </a:r>
            <a:r>
              <a:rPr lang="fr-FR" sz="4800" dirty="0">
                <a:solidFill>
                  <a:srgbClr val="FF0000"/>
                </a:solidFill>
              </a:rPr>
              <a:t>a</a:t>
            </a:r>
          </a:p>
          <a:p>
            <a:pPr>
              <a:lnSpc>
                <a:spcPct val="150000"/>
              </a:lnSpc>
            </a:pPr>
            <a:r>
              <a:rPr lang="fr-FR" sz="4800" dirty="0"/>
              <a:t>Elle </a:t>
            </a:r>
            <a:r>
              <a:rPr lang="fr-FR" sz="4800" dirty="0">
                <a:solidFill>
                  <a:srgbClr val="0070C0"/>
                </a:solidFill>
              </a:rPr>
              <a:t>aperce</a:t>
            </a:r>
            <a:r>
              <a:rPr lang="fr-FR" sz="4800" u="sng" dirty="0">
                <a:solidFill>
                  <a:srgbClr val="0070C0"/>
                </a:solidFill>
              </a:rPr>
              <a:t>vr</a:t>
            </a:r>
            <a:r>
              <a:rPr lang="fr-FR" sz="4800" dirty="0">
                <a:solidFill>
                  <a:srgbClr val="FF0000"/>
                </a:solidFill>
              </a:rPr>
              <a:t>a</a:t>
            </a:r>
            <a:endParaRPr lang="fr-FR" sz="4000" dirty="0">
              <a:solidFill>
                <a:srgbClr val="FF0000"/>
              </a:solidFill>
            </a:endParaRPr>
          </a:p>
        </p:txBody>
      </p:sp>
      <p:sp>
        <p:nvSpPr>
          <p:cNvPr id="5" name="ZoneTexte 4">
            <a:extLst>
              <a:ext uri="{FF2B5EF4-FFF2-40B4-BE49-F238E27FC236}">
                <a16:creationId xmlns:a16="http://schemas.microsoft.com/office/drawing/2014/main" id="{21B60432-D20C-4A52-B99B-0E86E3768DB5}"/>
              </a:ext>
            </a:extLst>
          </p:cNvPr>
          <p:cNvSpPr txBox="1"/>
          <p:nvPr/>
        </p:nvSpPr>
        <p:spPr>
          <a:xfrm>
            <a:off x="5882327" y="1730104"/>
            <a:ext cx="6309674" cy="4409797"/>
          </a:xfrm>
          <a:prstGeom prst="rect">
            <a:avLst/>
          </a:prstGeom>
          <a:noFill/>
        </p:spPr>
        <p:txBody>
          <a:bodyPr wrap="square" rtlCol="0">
            <a:spAutoFit/>
          </a:bodyPr>
          <a:lstStyle/>
          <a:p>
            <a:pPr>
              <a:lnSpc>
                <a:spcPct val="150000"/>
              </a:lnSpc>
            </a:pPr>
            <a:r>
              <a:rPr lang="fr-FR" sz="4800" dirty="0"/>
              <a:t>Nous </a:t>
            </a:r>
            <a:r>
              <a:rPr lang="fr-FR" sz="4800" dirty="0">
                <a:solidFill>
                  <a:srgbClr val="0070C0"/>
                </a:solidFill>
              </a:rPr>
              <a:t>aperce</a:t>
            </a:r>
            <a:r>
              <a:rPr lang="fr-FR" sz="4800" u="sng" dirty="0">
                <a:solidFill>
                  <a:srgbClr val="0070C0"/>
                </a:solidFill>
              </a:rPr>
              <a:t>vr</a:t>
            </a:r>
            <a:r>
              <a:rPr lang="fr-FR" sz="4800" dirty="0">
                <a:solidFill>
                  <a:srgbClr val="FF0000"/>
                </a:solidFill>
              </a:rPr>
              <a:t>ons</a:t>
            </a:r>
          </a:p>
          <a:p>
            <a:pPr>
              <a:lnSpc>
                <a:spcPct val="150000"/>
              </a:lnSpc>
            </a:pPr>
            <a:r>
              <a:rPr lang="fr-FR" sz="4800" dirty="0"/>
              <a:t>Vous </a:t>
            </a:r>
            <a:r>
              <a:rPr lang="fr-FR" sz="4800" dirty="0">
                <a:solidFill>
                  <a:srgbClr val="0070C0"/>
                </a:solidFill>
              </a:rPr>
              <a:t>aperce</a:t>
            </a:r>
            <a:r>
              <a:rPr lang="fr-FR" sz="4800" u="sng" dirty="0">
                <a:solidFill>
                  <a:srgbClr val="0070C0"/>
                </a:solidFill>
              </a:rPr>
              <a:t>vr</a:t>
            </a:r>
            <a:r>
              <a:rPr lang="fr-FR" sz="4800" dirty="0">
                <a:solidFill>
                  <a:srgbClr val="FF0000"/>
                </a:solidFill>
              </a:rPr>
              <a:t>ez</a:t>
            </a:r>
          </a:p>
          <a:p>
            <a:pPr>
              <a:lnSpc>
                <a:spcPct val="150000"/>
              </a:lnSpc>
            </a:pPr>
            <a:r>
              <a:rPr lang="fr-FR" sz="4800" dirty="0"/>
              <a:t>Ils </a:t>
            </a:r>
            <a:r>
              <a:rPr lang="fr-FR" sz="4800" dirty="0">
                <a:solidFill>
                  <a:srgbClr val="0070C0"/>
                </a:solidFill>
              </a:rPr>
              <a:t>aperce</a:t>
            </a:r>
            <a:r>
              <a:rPr lang="fr-FR" sz="4800" u="sng" dirty="0">
                <a:solidFill>
                  <a:srgbClr val="0070C0"/>
                </a:solidFill>
              </a:rPr>
              <a:t>vr</a:t>
            </a:r>
            <a:r>
              <a:rPr lang="fr-FR" sz="4800" dirty="0">
                <a:solidFill>
                  <a:srgbClr val="FF0000"/>
                </a:solidFill>
              </a:rPr>
              <a:t>ont</a:t>
            </a:r>
          </a:p>
          <a:p>
            <a:pPr>
              <a:lnSpc>
                <a:spcPct val="150000"/>
              </a:lnSpc>
            </a:pPr>
            <a:r>
              <a:rPr lang="fr-FR" sz="4800" dirty="0"/>
              <a:t>Elles </a:t>
            </a:r>
            <a:r>
              <a:rPr lang="fr-FR" sz="4800" dirty="0">
                <a:solidFill>
                  <a:srgbClr val="0070C0"/>
                </a:solidFill>
              </a:rPr>
              <a:t>aperce</a:t>
            </a:r>
            <a:r>
              <a:rPr lang="fr-FR" sz="4800" u="sng" dirty="0">
                <a:solidFill>
                  <a:srgbClr val="0070C0"/>
                </a:solidFill>
              </a:rPr>
              <a:t>vr</a:t>
            </a:r>
            <a:r>
              <a:rPr lang="fr-FR" sz="4800" dirty="0">
                <a:solidFill>
                  <a:srgbClr val="FF0000"/>
                </a:solidFill>
              </a:rPr>
              <a:t>ont</a:t>
            </a:r>
            <a:endParaRPr lang="fr-FR" sz="4000" dirty="0">
              <a:solidFill>
                <a:srgbClr val="FF0000"/>
              </a:solidFill>
            </a:endParaRP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1157592"/>
            <a:ext cx="12191999" cy="5075236"/>
          </a:xfrm>
          <a:prstGeom prst="rect">
            <a:avLst/>
          </a:prstGeom>
          <a:noFill/>
        </p:spPr>
        <p:txBody>
          <a:bodyPr wrap="square" rtlCol="0">
            <a:spAutoFit/>
          </a:bodyPr>
          <a:lstStyle/>
          <a:p>
            <a:pPr>
              <a:lnSpc>
                <a:spcPts val="5600"/>
              </a:lnSpc>
            </a:pPr>
            <a:r>
              <a:rPr lang="fr-FR" sz="4000" dirty="0"/>
              <a:t>Dans les forêts vosgiennes, les fées préparent des potions magiques pour protéger la nature. La fée Marguerite doit préparer une potion spéciale pour faire fleurir les arbres. Pour cela, elle utilise une recette précise :</a:t>
            </a:r>
          </a:p>
          <a:p>
            <a:pPr>
              <a:lnSpc>
                <a:spcPts val="5600"/>
              </a:lnSpc>
            </a:pPr>
            <a:endParaRPr lang="fr-FR" sz="2000" dirty="0"/>
          </a:p>
          <a:p>
            <a:pPr algn="ctr">
              <a:lnSpc>
                <a:spcPts val="5600"/>
              </a:lnSpc>
            </a:pPr>
            <a:r>
              <a:rPr lang="fr-FR" sz="4000" dirty="0"/>
              <a:t>Pour chaque litre de potion, elle utilise 3 fleurs de lys, 2 feuilles de chênes et 4</a:t>
            </a:r>
            <a:r>
              <a:rPr lang="fr-FR" sz="4000" dirty="0">
                <a:solidFill>
                  <a:schemeClr val="accent4"/>
                </a:solidFill>
              </a:rPr>
              <a:t>,5</a:t>
            </a:r>
            <a:r>
              <a:rPr lang="fr-FR" sz="4000" dirty="0"/>
              <a:t> gouttes de rosée magique.</a:t>
            </a:r>
          </a:p>
        </p:txBody>
      </p:sp>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88451" y="1732627"/>
            <a:ext cx="11815097" cy="4357090"/>
          </a:xfrm>
          <a:prstGeom prst="rect">
            <a:avLst/>
          </a:prstGeom>
          <a:noFill/>
        </p:spPr>
        <p:txBody>
          <a:bodyPr wrap="square" rtlCol="0">
            <a:spAutoFit/>
          </a:bodyPr>
          <a:lstStyle/>
          <a:p>
            <a:pPr marL="571500" indent="-571500">
              <a:lnSpc>
                <a:spcPts val="5600"/>
              </a:lnSpc>
              <a:buFont typeface="Arial" panose="020B0604020202020204" pitchFamily="34" charset="0"/>
              <a:buChar char="•"/>
            </a:pPr>
            <a:r>
              <a:rPr lang="fr-FR" sz="4000" dirty="0"/>
              <a:t>Si Marguerite veut préparer 3</a:t>
            </a:r>
            <a:r>
              <a:rPr lang="fr-FR" sz="4000" dirty="0">
                <a:solidFill>
                  <a:schemeClr val="accent4"/>
                </a:solidFill>
              </a:rPr>
              <a:t>,6</a:t>
            </a:r>
            <a:r>
              <a:rPr lang="fr-FR" sz="4000" dirty="0"/>
              <a:t> litres de potion, combien de chaque ingrédient doit-elle utiliser ?</a:t>
            </a:r>
          </a:p>
          <a:p>
            <a:pPr marL="571500" indent="-571500">
              <a:lnSpc>
                <a:spcPts val="5600"/>
              </a:lnSpc>
              <a:buFont typeface="Arial" panose="020B0604020202020204" pitchFamily="34" charset="0"/>
              <a:buChar char="•"/>
            </a:pPr>
            <a:endParaRPr lang="fr-FR" sz="4000" dirty="0"/>
          </a:p>
          <a:p>
            <a:pPr marL="571500" indent="-571500">
              <a:lnSpc>
                <a:spcPts val="5600"/>
              </a:lnSpc>
              <a:buFont typeface="Arial" panose="020B0604020202020204" pitchFamily="34" charset="0"/>
              <a:buChar char="•"/>
            </a:pPr>
            <a:r>
              <a:rPr lang="fr-FR" sz="4000" dirty="0"/>
              <a:t>Finalement, elle a besoin de préparer </a:t>
            </a:r>
            <a:r>
              <a:rPr lang="fr-FR" sz="4000" dirty="0">
                <a:solidFill>
                  <a:srgbClr val="7030A0"/>
                </a:solidFill>
              </a:rPr>
              <a:t>12</a:t>
            </a:r>
            <a:r>
              <a:rPr lang="fr-FR" sz="4000" dirty="0"/>
              <a:t> / </a:t>
            </a:r>
            <a:r>
              <a:rPr lang="fr-FR" sz="4000" dirty="0">
                <a:solidFill>
                  <a:schemeClr val="accent4"/>
                </a:solidFill>
              </a:rPr>
              <a:t>13,5</a:t>
            </a:r>
            <a:r>
              <a:rPr lang="fr-FR" sz="4000" dirty="0"/>
              <a:t> litres de potion, combien de chaque ingrédient doit-elle utiliser ?</a:t>
            </a:r>
          </a:p>
        </p:txBody>
      </p:sp>
    </p:spTree>
    <p:extLst>
      <p:ext uri="{BB962C8B-B14F-4D97-AF65-F5344CB8AC3E}">
        <p14:creationId xmlns:p14="http://schemas.microsoft.com/office/powerpoint/2010/main" val="343438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Résolution du problème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0247" y="1342416"/>
            <a:ext cx="7214681" cy="6063198"/>
          </a:xfrm>
          <a:prstGeom prst="rect">
            <a:avLst/>
          </a:prstGeom>
          <a:noFill/>
        </p:spPr>
        <p:txBody>
          <a:bodyPr wrap="square" rtlCol="0">
            <a:spAutoFit/>
          </a:bodyPr>
          <a:lstStyle/>
          <a:p>
            <a:r>
              <a:rPr lang="fr-FR" sz="3200" dirty="0"/>
              <a:t>Je cherche la quantité d’ingrédients à utiliser pour 3</a:t>
            </a:r>
            <a:r>
              <a:rPr lang="fr-FR" sz="3200" dirty="0">
                <a:solidFill>
                  <a:schemeClr val="accent4"/>
                </a:solidFill>
              </a:rPr>
              <a:t>,6 </a:t>
            </a:r>
            <a:r>
              <a:rPr lang="fr-FR" sz="3200" dirty="0"/>
              <a:t>L de potion :</a:t>
            </a:r>
          </a:p>
          <a:p>
            <a:r>
              <a:rPr lang="fr-FR" sz="3200" dirty="0">
                <a:solidFill>
                  <a:srgbClr val="7030A0"/>
                </a:solidFill>
              </a:rPr>
              <a:t>3 x 3 = 9         2 x 3 = 6         4 x 3 = 12</a:t>
            </a:r>
          </a:p>
          <a:p>
            <a:pPr algn="ctr"/>
            <a:r>
              <a:rPr lang="fr-FR" sz="3200" dirty="0">
                <a:solidFill>
                  <a:schemeClr val="accent4"/>
                </a:solidFill>
              </a:rPr>
              <a:t>3 x 3,6 = 10,8          2 x 3,6 = 7,2           4 x 3,6 = 14,4</a:t>
            </a:r>
            <a:endParaRPr lang="fr-FR" sz="3200" dirty="0"/>
          </a:p>
          <a:p>
            <a:r>
              <a:rPr lang="fr-FR" sz="3200" dirty="0"/>
              <a:t>Je cherche la quantité d’ingrédients pour </a:t>
            </a:r>
            <a:r>
              <a:rPr lang="fr-FR" sz="3200" dirty="0">
                <a:solidFill>
                  <a:srgbClr val="7030A0"/>
                </a:solidFill>
              </a:rPr>
              <a:t>12</a:t>
            </a:r>
            <a:r>
              <a:rPr lang="fr-FR" sz="3200" dirty="0"/>
              <a:t> / </a:t>
            </a:r>
            <a:r>
              <a:rPr lang="fr-FR" sz="3200" dirty="0">
                <a:solidFill>
                  <a:srgbClr val="FFC000"/>
                </a:solidFill>
              </a:rPr>
              <a:t>13,5</a:t>
            </a:r>
            <a:r>
              <a:rPr lang="fr-FR" sz="3200" dirty="0"/>
              <a:t> litres : </a:t>
            </a:r>
          </a:p>
          <a:p>
            <a:pPr algn="ctr"/>
            <a:r>
              <a:rPr lang="fr-FR" sz="3200" dirty="0">
                <a:solidFill>
                  <a:srgbClr val="7030A0"/>
                </a:solidFill>
              </a:rPr>
              <a:t>3 x 12 (ou 9x4) = 36      2 x 12 (ou 6x4) = 24         4 x 12 = 48</a:t>
            </a:r>
          </a:p>
          <a:p>
            <a:pPr algn="ctr"/>
            <a:r>
              <a:rPr lang="fr-FR" sz="3200" dirty="0">
                <a:solidFill>
                  <a:schemeClr val="accent4"/>
                </a:solidFill>
              </a:rPr>
              <a:t>3 x 13,5 = 40,5            2 x 13,5 = 27              4 x 13,5 = 54</a:t>
            </a:r>
          </a:p>
          <a:p>
            <a:endParaRPr lang="fr-FR" sz="3600" dirty="0"/>
          </a:p>
        </p:txBody>
      </p:sp>
      <p:sp>
        <p:nvSpPr>
          <p:cNvPr id="3" name="ZoneTexte 2">
            <a:extLst>
              <a:ext uri="{FF2B5EF4-FFF2-40B4-BE49-F238E27FC236}">
                <a16:creationId xmlns:a16="http://schemas.microsoft.com/office/drawing/2014/main" id="{E84F8B08-616F-1A8D-1B86-85770BB5CD05}"/>
              </a:ext>
            </a:extLst>
          </p:cNvPr>
          <p:cNvSpPr txBox="1"/>
          <p:nvPr/>
        </p:nvSpPr>
        <p:spPr>
          <a:xfrm>
            <a:off x="7663291" y="1342416"/>
            <a:ext cx="4315839" cy="5016758"/>
          </a:xfrm>
          <a:prstGeom prst="rect">
            <a:avLst/>
          </a:prstGeom>
          <a:noFill/>
        </p:spPr>
        <p:txBody>
          <a:bodyPr wrap="square" rtlCol="0">
            <a:spAutoFit/>
          </a:bodyPr>
          <a:lstStyle/>
          <a:p>
            <a:r>
              <a:rPr lang="fr-FR" sz="3200" dirty="0">
                <a:solidFill>
                  <a:srgbClr val="7030A0"/>
                </a:solidFill>
              </a:rPr>
              <a:t>9</a:t>
            </a:r>
            <a:r>
              <a:rPr lang="fr-FR" sz="3200" dirty="0"/>
              <a:t> / </a:t>
            </a:r>
            <a:r>
              <a:rPr lang="fr-FR" sz="3200" dirty="0">
                <a:solidFill>
                  <a:schemeClr val="accent4"/>
                </a:solidFill>
              </a:rPr>
              <a:t>10,8</a:t>
            </a:r>
            <a:r>
              <a:rPr lang="fr-FR" sz="3200" dirty="0"/>
              <a:t> fleurs de lys, </a:t>
            </a:r>
            <a:r>
              <a:rPr lang="fr-FR" sz="3200" dirty="0">
                <a:solidFill>
                  <a:srgbClr val="7030A0"/>
                </a:solidFill>
              </a:rPr>
              <a:t>6</a:t>
            </a:r>
            <a:r>
              <a:rPr lang="fr-FR" sz="3200" dirty="0"/>
              <a:t> / </a:t>
            </a:r>
            <a:r>
              <a:rPr lang="fr-FR" sz="3200" dirty="0">
                <a:solidFill>
                  <a:schemeClr val="accent4"/>
                </a:solidFill>
              </a:rPr>
              <a:t>7,2</a:t>
            </a:r>
            <a:r>
              <a:rPr lang="fr-FR" sz="3200" dirty="0"/>
              <a:t> feuilles de chêne, </a:t>
            </a:r>
            <a:r>
              <a:rPr lang="fr-FR" sz="3200" dirty="0">
                <a:solidFill>
                  <a:srgbClr val="7030A0"/>
                </a:solidFill>
              </a:rPr>
              <a:t>12</a:t>
            </a:r>
            <a:r>
              <a:rPr lang="fr-FR" sz="3200" dirty="0"/>
              <a:t> / </a:t>
            </a:r>
            <a:r>
              <a:rPr lang="fr-FR" sz="3200" dirty="0">
                <a:solidFill>
                  <a:schemeClr val="accent4"/>
                </a:solidFill>
              </a:rPr>
              <a:t>14,4</a:t>
            </a:r>
            <a:r>
              <a:rPr lang="fr-FR" sz="3200" dirty="0"/>
              <a:t> gouttes de rosées magiques.</a:t>
            </a:r>
          </a:p>
          <a:p>
            <a:endParaRPr lang="fr-FR" sz="3200" dirty="0"/>
          </a:p>
          <a:p>
            <a:r>
              <a:rPr lang="fr-FR" sz="3200" dirty="0">
                <a:solidFill>
                  <a:srgbClr val="7030A0"/>
                </a:solidFill>
              </a:rPr>
              <a:t>36</a:t>
            </a:r>
            <a:r>
              <a:rPr lang="fr-FR" sz="3200" dirty="0"/>
              <a:t> / </a:t>
            </a:r>
            <a:r>
              <a:rPr lang="fr-FR" sz="3200" dirty="0">
                <a:solidFill>
                  <a:schemeClr val="accent4"/>
                </a:solidFill>
              </a:rPr>
              <a:t>40,5</a:t>
            </a:r>
            <a:r>
              <a:rPr lang="fr-FR" sz="3200" dirty="0"/>
              <a:t> fleurs de lys, </a:t>
            </a:r>
            <a:r>
              <a:rPr lang="fr-FR" sz="3200" dirty="0">
                <a:solidFill>
                  <a:srgbClr val="7030A0"/>
                </a:solidFill>
              </a:rPr>
              <a:t>24</a:t>
            </a:r>
            <a:r>
              <a:rPr lang="fr-FR" sz="3200" dirty="0"/>
              <a:t> / </a:t>
            </a:r>
            <a:r>
              <a:rPr lang="fr-FR" sz="3200" dirty="0">
                <a:solidFill>
                  <a:schemeClr val="accent4"/>
                </a:solidFill>
              </a:rPr>
              <a:t>27</a:t>
            </a:r>
            <a:r>
              <a:rPr lang="fr-FR" sz="3200" dirty="0"/>
              <a:t> feuilles de chêne, </a:t>
            </a:r>
            <a:r>
              <a:rPr lang="fr-FR" sz="3200" dirty="0">
                <a:solidFill>
                  <a:srgbClr val="7030A0"/>
                </a:solidFill>
              </a:rPr>
              <a:t>48</a:t>
            </a:r>
            <a:r>
              <a:rPr lang="fr-FR" sz="3200" dirty="0"/>
              <a:t> / </a:t>
            </a:r>
            <a:r>
              <a:rPr lang="fr-FR" sz="3200" dirty="0">
                <a:solidFill>
                  <a:schemeClr val="accent4"/>
                </a:solidFill>
              </a:rPr>
              <a:t>54</a:t>
            </a:r>
            <a:r>
              <a:rPr lang="fr-FR" sz="3200" dirty="0"/>
              <a:t> gouttes de rosées magiques.</a:t>
            </a:r>
          </a:p>
          <a:p>
            <a:endParaRPr lang="fr-FR" sz="3200" dirty="0"/>
          </a:p>
        </p:txBody>
      </p:sp>
      <p:cxnSp>
        <p:nvCxnSpPr>
          <p:cNvPr id="6" name="Connecteur droit 5">
            <a:extLst>
              <a:ext uri="{FF2B5EF4-FFF2-40B4-BE49-F238E27FC236}">
                <a16:creationId xmlns:a16="http://schemas.microsoft.com/office/drawing/2014/main" id="{6C61D544-3A2F-C0F9-A375-E92352BE4341}"/>
              </a:ext>
            </a:extLst>
          </p:cNvPr>
          <p:cNvCxnSpPr>
            <a:cxnSpLocks/>
          </p:cNvCxnSpPr>
          <p:nvPr/>
        </p:nvCxnSpPr>
        <p:spPr>
          <a:xfrm>
            <a:off x="7324928" y="1809344"/>
            <a:ext cx="0" cy="504865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594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467329" y="2237962"/>
            <a:ext cx="5330757" cy="3113160"/>
          </a:xfrm>
          <a:prstGeom prst="rect">
            <a:avLst/>
          </a:prstGeom>
          <a:noFill/>
        </p:spPr>
        <p:txBody>
          <a:bodyPr wrap="square" rtlCol="0">
            <a:spAutoFit/>
          </a:bodyPr>
          <a:lstStyle/>
          <a:p>
            <a:pPr>
              <a:lnSpc>
                <a:spcPts val="6000"/>
              </a:lnSpc>
            </a:pPr>
            <a:r>
              <a:rPr lang="fr-FR" sz="4000" dirty="0">
                <a:solidFill>
                  <a:srgbClr val="0070C0"/>
                </a:solidFill>
              </a:rPr>
              <a:t>Lucie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René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Les Vosges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le grand-père (</a:t>
            </a:r>
            <a:r>
              <a:rPr lang="fr-FR" sz="4000" dirty="0" err="1">
                <a:solidFill>
                  <a:srgbClr val="0070C0"/>
                </a:solidFill>
              </a:rPr>
              <a:t>nc</a:t>
            </a:r>
            <a:r>
              <a:rPr lang="fr-FR" sz="4000" dirty="0">
                <a:solidFill>
                  <a:srgbClr val="0070C0"/>
                </a:solidFill>
              </a:rPr>
              <a:t>)</a:t>
            </a:r>
            <a:endParaRPr lang="fr-FR" sz="4000" dirty="0">
              <a:solidFill>
                <a:srgbClr val="FF0000"/>
              </a:solidFill>
            </a:endParaRPr>
          </a:p>
        </p:txBody>
      </p:sp>
      <p:sp>
        <p:nvSpPr>
          <p:cNvPr id="5" name="ZoneTexte 4">
            <a:extLst>
              <a:ext uri="{FF2B5EF4-FFF2-40B4-BE49-F238E27FC236}">
                <a16:creationId xmlns:a16="http://schemas.microsoft.com/office/drawing/2014/main" id="{6A10FADC-3B33-9C2B-6601-BC462FF55463}"/>
              </a:ext>
            </a:extLst>
          </p:cNvPr>
          <p:cNvSpPr txBox="1"/>
          <p:nvPr/>
        </p:nvSpPr>
        <p:spPr>
          <a:xfrm>
            <a:off x="6750996" y="1727136"/>
            <a:ext cx="5330757" cy="3882601"/>
          </a:xfrm>
          <a:prstGeom prst="rect">
            <a:avLst/>
          </a:prstGeom>
          <a:noFill/>
        </p:spPr>
        <p:txBody>
          <a:bodyPr wrap="square" rtlCol="0">
            <a:spAutoFit/>
          </a:bodyPr>
          <a:lstStyle/>
          <a:p>
            <a:pPr>
              <a:lnSpc>
                <a:spcPts val="6000"/>
              </a:lnSpc>
            </a:pPr>
            <a:r>
              <a:rPr lang="fr-FR" sz="4000" dirty="0">
                <a:solidFill>
                  <a:srgbClr val="FF0000"/>
                </a:solidFill>
              </a:rPr>
              <a:t>veiller (v1)</a:t>
            </a:r>
          </a:p>
          <a:p>
            <a:pPr>
              <a:lnSpc>
                <a:spcPts val="6000"/>
              </a:lnSpc>
            </a:pPr>
            <a:r>
              <a:rPr lang="fr-FR" sz="4000" dirty="0">
                <a:solidFill>
                  <a:schemeClr val="accent4">
                    <a:lumMod val="50000"/>
                  </a:schemeClr>
                </a:solidFill>
              </a:rPr>
              <a:t>merveilleux (adj)</a:t>
            </a:r>
          </a:p>
          <a:p>
            <a:pPr>
              <a:lnSpc>
                <a:spcPts val="6000"/>
              </a:lnSpc>
            </a:pPr>
            <a:r>
              <a:rPr lang="fr-FR" sz="4000" dirty="0">
                <a:solidFill>
                  <a:schemeClr val="accent4">
                    <a:lumMod val="50000"/>
                  </a:schemeClr>
                </a:solidFill>
              </a:rPr>
              <a:t>pur (adj)</a:t>
            </a:r>
          </a:p>
          <a:p>
            <a:pPr>
              <a:lnSpc>
                <a:spcPts val="6000"/>
              </a:lnSpc>
            </a:pPr>
            <a:r>
              <a:rPr lang="fr-FR" sz="4000" dirty="0">
                <a:solidFill>
                  <a:srgbClr val="FA16E4"/>
                </a:solidFill>
              </a:rPr>
              <a:t>peut-être (adv)</a:t>
            </a:r>
          </a:p>
          <a:p>
            <a:pPr>
              <a:lnSpc>
                <a:spcPts val="6000"/>
              </a:lnSpc>
            </a:pPr>
            <a:r>
              <a:rPr lang="fr-FR" sz="4000" dirty="0">
                <a:solidFill>
                  <a:srgbClr val="FF0000"/>
                </a:solidFill>
              </a:rPr>
              <a:t>apercevoir (v3)</a:t>
            </a:r>
          </a:p>
        </p:txBody>
      </p:sp>
    </p:spTree>
    <p:extLst>
      <p:ext uri="{BB962C8B-B14F-4D97-AF65-F5344CB8AC3E}">
        <p14:creationId xmlns:p14="http://schemas.microsoft.com/office/powerpoint/2010/main" val="177160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49421"/>
            <a:ext cx="11994204" cy="1843582"/>
          </a:xfrm>
          <a:prstGeom prst="rect">
            <a:avLst/>
          </a:prstGeom>
          <a:noFill/>
        </p:spPr>
        <p:txBody>
          <a:bodyPr wrap="square" rtlCol="0">
            <a:spAutoFit/>
          </a:bodyPr>
          <a:lstStyle/>
          <a:p>
            <a:pPr>
              <a:lnSpc>
                <a:spcPct val="150000"/>
              </a:lnSpc>
            </a:pPr>
            <a:r>
              <a:rPr lang="fr-FR" sz="4000" dirty="0"/>
              <a:t>On raconte que les fées protègent les forêts et les rivières.</a:t>
            </a:r>
          </a:p>
        </p:txBody>
      </p:sp>
      <p:sp>
        <p:nvSpPr>
          <p:cNvPr id="3" name="ZoneTexte 2">
            <a:extLst>
              <a:ext uri="{FF2B5EF4-FFF2-40B4-BE49-F238E27FC236}">
                <a16:creationId xmlns:a16="http://schemas.microsoft.com/office/drawing/2014/main" id="{38EE40D8-6217-FE1B-7DED-A9A477F1A451}"/>
              </a:ext>
            </a:extLst>
          </p:cNvPr>
          <p:cNvSpPr txBox="1"/>
          <p:nvPr/>
        </p:nvSpPr>
        <p:spPr>
          <a:xfrm>
            <a:off x="-11349" y="3288660"/>
            <a:ext cx="12192000" cy="920252"/>
          </a:xfrm>
          <a:prstGeom prst="rect">
            <a:avLst/>
          </a:prstGeom>
          <a:noFill/>
        </p:spPr>
        <p:txBody>
          <a:bodyPr wrap="square" rtlCol="0">
            <a:spAutoFit/>
          </a:bodyPr>
          <a:lstStyle/>
          <a:p>
            <a:pPr algn="ctr">
              <a:lnSpc>
                <a:spcPct val="150000"/>
              </a:lnSpc>
            </a:pPr>
            <a:r>
              <a:rPr lang="fr-FR" sz="4000" dirty="0"/>
              <a:t>À l’imparfait de l’indicatif :</a:t>
            </a:r>
          </a:p>
        </p:txBody>
      </p:sp>
      <p:sp>
        <p:nvSpPr>
          <p:cNvPr id="6" name="ZoneTexte 5">
            <a:extLst>
              <a:ext uri="{FF2B5EF4-FFF2-40B4-BE49-F238E27FC236}">
                <a16:creationId xmlns:a16="http://schemas.microsoft.com/office/drawing/2014/main" id="{9EF12C77-6910-4063-A47B-0159F855DD5B}"/>
              </a:ext>
            </a:extLst>
          </p:cNvPr>
          <p:cNvSpPr txBox="1"/>
          <p:nvPr/>
        </p:nvSpPr>
        <p:spPr>
          <a:xfrm>
            <a:off x="87549" y="4337127"/>
            <a:ext cx="11994204" cy="1935915"/>
          </a:xfrm>
          <a:prstGeom prst="rect">
            <a:avLst/>
          </a:prstGeom>
          <a:noFill/>
        </p:spPr>
        <p:txBody>
          <a:bodyPr wrap="square" rtlCol="0">
            <a:spAutoFit/>
          </a:bodyPr>
          <a:lstStyle/>
          <a:p>
            <a:pPr>
              <a:lnSpc>
                <a:spcPct val="150000"/>
              </a:lnSpc>
            </a:pPr>
            <a:r>
              <a:rPr lang="fr-FR" sz="4000" dirty="0"/>
              <a:t>On racont</a:t>
            </a:r>
            <a:r>
              <a:rPr lang="fr-FR" sz="4400" b="1" dirty="0">
                <a:solidFill>
                  <a:srgbClr val="FF0000"/>
                </a:solidFill>
              </a:rPr>
              <a:t>ait</a:t>
            </a:r>
            <a:r>
              <a:rPr lang="fr-FR" sz="4000" dirty="0"/>
              <a:t> que les fées protég</a:t>
            </a:r>
            <a:r>
              <a:rPr lang="fr-FR" sz="4000" u="sng" dirty="0"/>
              <a:t>e</a:t>
            </a:r>
            <a:r>
              <a:rPr lang="fr-FR" sz="4400" b="1" dirty="0">
                <a:solidFill>
                  <a:srgbClr val="FF0000"/>
                </a:solidFill>
              </a:rPr>
              <a:t>aient</a:t>
            </a:r>
            <a:r>
              <a:rPr lang="fr-FR" sz="4000" dirty="0"/>
              <a:t> les forêts et les rivières.</a:t>
            </a:r>
          </a:p>
        </p:txBody>
      </p:sp>
      <p:sp>
        <p:nvSpPr>
          <p:cNvPr id="5" name="Ellipse 4">
            <a:extLst>
              <a:ext uri="{FF2B5EF4-FFF2-40B4-BE49-F238E27FC236}">
                <a16:creationId xmlns:a16="http://schemas.microsoft.com/office/drawing/2014/main" id="{D351A5DB-8D58-01BF-D97F-ABFE7D119FC7}"/>
              </a:ext>
            </a:extLst>
          </p:cNvPr>
          <p:cNvSpPr/>
          <p:nvPr/>
        </p:nvSpPr>
        <p:spPr>
          <a:xfrm>
            <a:off x="1510906" y="316044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a:extLst>
              <a:ext uri="{FF2B5EF4-FFF2-40B4-BE49-F238E27FC236}">
                <a16:creationId xmlns:a16="http://schemas.microsoft.com/office/drawing/2014/main" id="{101732DE-20E6-A0B3-030A-764FFAB26A0B}"/>
              </a:ext>
            </a:extLst>
          </p:cNvPr>
          <p:cNvSpPr/>
          <p:nvPr/>
        </p:nvSpPr>
        <p:spPr>
          <a:xfrm>
            <a:off x="8968108" y="227325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8733C83C-0CA5-795B-6430-BC8AF5FFDA1E}"/>
              </a:ext>
            </a:extLst>
          </p:cNvPr>
          <p:cNvSpPr/>
          <p:nvPr/>
        </p:nvSpPr>
        <p:spPr>
          <a:xfrm>
            <a:off x="4781506" y="227325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14C5C4A6-7CB1-AB34-3606-8FCB7D7A2AFB}"/>
              </a:ext>
            </a:extLst>
          </p:cNvPr>
          <p:cNvSpPr/>
          <p:nvPr/>
        </p:nvSpPr>
        <p:spPr>
          <a:xfrm>
            <a:off x="2246142" y="227325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04DC1C4E-74D6-45BB-8C30-31E53E82F3AD}"/>
              </a:ext>
            </a:extLst>
          </p:cNvPr>
          <p:cNvSpPr/>
          <p:nvPr/>
        </p:nvSpPr>
        <p:spPr>
          <a:xfrm>
            <a:off x="6782006" y="227325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riangle isocèle 11">
            <a:extLst>
              <a:ext uri="{FF2B5EF4-FFF2-40B4-BE49-F238E27FC236}">
                <a16:creationId xmlns:a16="http://schemas.microsoft.com/office/drawing/2014/main" id="{52845B7C-9323-4D11-BE31-504ED13AB666}"/>
              </a:ext>
            </a:extLst>
          </p:cNvPr>
          <p:cNvSpPr/>
          <p:nvPr/>
        </p:nvSpPr>
        <p:spPr>
          <a:xfrm>
            <a:off x="411012" y="227325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riangle isocèle 12">
            <a:extLst>
              <a:ext uri="{FF2B5EF4-FFF2-40B4-BE49-F238E27FC236}">
                <a16:creationId xmlns:a16="http://schemas.microsoft.com/office/drawing/2014/main" id="{6F8E2FBB-3A02-4762-B8A5-6D0E91BD3D22}"/>
              </a:ext>
            </a:extLst>
          </p:cNvPr>
          <p:cNvSpPr/>
          <p:nvPr/>
        </p:nvSpPr>
        <p:spPr>
          <a:xfrm>
            <a:off x="9424608" y="227325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5" grpId="0" animBg="1"/>
      <p:bldP spid="7" grpId="0" animBg="1"/>
      <p:bldP spid="8" grpId="0" animBg="1"/>
      <p:bldP spid="11"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98898" y="1477926"/>
            <a:ext cx="11994204" cy="920252"/>
          </a:xfrm>
          <a:prstGeom prst="rect">
            <a:avLst/>
          </a:prstGeom>
          <a:noFill/>
        </p:spPr>
        <p:txBody>
          <a:bodyPr wrap="square" rtlCol="0">
            <a:spAutoFit/>
          </a:bodyPr>
          <a:lstStyle/>
          <a:p>
            <a:pPr>
              <a:lnSpc>
                <a:spcPct val="150000"/>
              </a:lnSpc>
            </a:pPr>
            <a:r>
              <a:rPr lang="fr-FR" sz="4000" dirty="0"/>
              <a:t>Les fées veillent sur les animaux et les plantes.</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a:off x="927811" y="1788478"/>
            <a:ext cx="917614"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1860125" y="1788477"/>
            <a:ext cx="1637219"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a:off x="3497344" y="1788477"/>
            <a:ext cx="763571"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131756"/>
            <a:ext cx="11994204" cy="920252"/>
          </a:xfrm>
          <a:prstGeom prst="rect">
            <a:avLst/>
          </a:prstGeom>
          <a:noFill/>
        </p:spPr>
        <p:txBody>
          <a:bodyPr wrap="square" rtlCol="0">
            <a:spAutoFit/>
          </a:bodyPr>
          <a:lstStyle/>
          <a:p>
            <a:pPr>
              <a:lnSpc>
                <a:spcPct val="150000"/>
              </a:lnSpc>
            </a:pPr>
            <a:r>
              <a:rPr lang="fr-FR" sz="4000" dirty="0">
                <a:solidFill>
                  <a:schemeClr val="accent1"/>
                </a:solidFill>
              </a:rPr>
              <a:t>fées</a:t>
            </a:r>
            <a:r>
              <a:rPr lang="fr-FR" sz="3800" dirty="0"/>
              <a:t> : nom commun, féminin, pluriel</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0" y="4289558"/>
            <a:ext cx="11994204" cy="1323439"/>
          </a:xfrm>
          <a:prstGeom prst="rect">
            <a:avLst/>
          </a:prstGeom>
          <a:noFill/>
        </p:spPr>
        <p:txBody>
          <a:bodyPr wrap="square" rtlCol="0">
            <a:spAutoFit/>
          </a:bodyPr>
          <a:lstStyle/>
          <a:p>
            <a:r>
              <a:rPr lang="fr-FR" sz="4000" dirty="0">
                <a:solidFill>
                  <a:srgbClr val="FF0000"/>
                </a:solidFill>
              </a:rPr>
              <a:t>veillent </a:t>
            </a:r>
            <a:r>
              <a:rPr lang="fr-FR" sz="4000" dirty="0"/>
              <a:t>: veiller, 1</a:t>
            </a:r>
            <a:r>
              <a:rPr lang="fr-FR" sz="4000" baseline="30000" dirty="0"/>
              <a:t>er</a:t>
            </a:r>
            <a:r>
              <a:rPr lang="fr-FR" sz="4000" dirty="0"/>
              <a:t> groupe, présent de l’indicatif, 3</a:t>
            </a:r>
            <a:r>
              <a:rPr lang="fr-FR" sz="4000" baseline="30000" dirty="0"/>
              <a:t>e</a:t>
            </a:r>
            <a:r>
              <a:rPr lang="fr-FR" sz="4000" dirty="0"/>
              <a:t> personne du pluriel</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35856" y="5590645"/>
            <a:ext cx="11994204" cy="920252"/>
          </a:xfrm>
          <a:prstGeom prst="rect">
            <a:avLst/>
          </a:prstGeom>
          <a:noFill/>
        </p:spPr>
        <p:txBody>
          <a:bodyPr wrap="square" rtlCol="0">
            <a:spAutoFit/>
          </a:bodyPr>
          <a:lstStyle/>
          <a:p>
            <a:pPr>
              <a:lnSpc>
                <a:spcPct val="150000"/>
              </a:lnSpc>
            </a:pPr>
            <a:r>
              <a:rPr lang="fr-FR" sz="4000" dirty="0">
                <a:solidFill>
                  <a:srgbClr val="FFC000"/>
                </a:solidFill>
              </a:rPr>
              <a:t>sur</a:t>
            </a:r>
            <a:r>
              <a:rPr lang="fr-FR" sz="4000" dirty="0"/>
              <a:t> : préposition, invariable</a:t>
            </a:r>
          </a:p>
        </p:txBody>
      </p:sp>
      <p:sp>
        <p:nvSpPr>
          <p:cNvPr id="7" name="Ellipse 6">
            <a:extLst>
              <a:ext uri="{FF2B5EF4-FFF2-40B4-BE49-F238E27FC236}">
                <a16:creationId xmlns:a16="http://schemas.microsoft.com/office/drawing/2014/main" id="{3E03D5AF-8517-97F8-3E66-E78BC2E6EAA9}"/>
              </a:ext>
            </a:extLst>
          </p:cNvPr>
          <p:cNvSpPr/>
          <p:nvPr/>
        </p:nvSpPr>
        <p:spPr>
          <a:xfrm>
            <a:off x="6574490" y="234886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7B8901AF-0893-E5FA-FF6A-6CC117BE8957}"/>
              </a:ext>
            </a:extLst>
          </p:cNvPr>
          <p:cNvSpPr/>
          <p:nvPr/>
        </p:nvSpPr>
        <p:spPr>
          <a:xfrm>
            <a:off x="9354749" y="234886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riangle isocèle 20">
            <a:extLst>
              <a:ext uri="{FF2B5EF4-FFF2-40B4-BE49-F238E27FC236}">
                <a16:creationId xmlns:a16="http://schemas.microsoft.com/office/drawing/2014/main" id="{B269FBDF-6999-423A-92A6-E62383A7D64E}"/>
              </a:ext>
            </a:extLst>
          </p:cNvPr>
          <p:cNvSpPr/>
          <p:nvPr/>
        </p:nvSpPr>
        <p:spPr>
          <a:xfrm>
            <a:off x="7028160" y="234886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D528597B-455D-4C70-85D6-9719A71E5400}"/>
              </a:ext>
            </a:extLst>
          </p:cNvPr>
          <p:cNvSpPr/>
          <p:nvPr/>
        </p:nvSpPr>
        <p:spPr>
          <a:xfrm>
            <a:off x="3089733" y="235543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D2EB32A0-BF72-48A5-AD5F-A827A31C45F3}"/>
              </a:ext>
            </a:extLst>
          </p:cNvPr>
          <p:cNvSpPr/>
          <p:nvPr/>
        </p:nvSpPr>
        <p:spPr>
          <a:xfrm>
            <a:off x="1576321" y="235091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7" grpId="0" animBg="1"/>
      <p:bldP spid="16" grpId="0" animBg="1"/>
      <p:bldP spid="21" grpId="0" animBg="1"/>
      <p:bldP spid="22"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Conjugue le verbe « </a:t>
            </a:r>
            <a:r>
              <a:rPr lang="fr-FR" dirty="0">
                <a:solidFill>
                  <a:srgbClr val="002060"/>
                </a:solidFill>
              </a:rPr>
              <a:t>veiller</a:t>
            </a:r>
            <a:r>
              <a:rPr lang="fr-FR" dirty="0"/>
              <a:t> » au présent</a:t>
            </a:r>
          </a:p>
        </p:txBody>
      </p:sp>
      <p:sp>
        <p:nvSpPr>
          <p:cNvPr id="4" name="ZoneTexte 3">
            <a:extLst>
              <a:ext uri="{FF2B5EF4-FFF2-40B4-BE49-F238E27FC236}">
                <a16:creationId xmlns:a16="http://schemas.microsoft.com/office/drawing/2014/main" id="{65201593-499D-5BC4-5EFF-AB52849E5395}"/>
              </a:ext>
            </a:extLst>
          </p:cNvPr>
          <p:cNvSpPr txBox="1"/>
          <p:nvPr/>
        </p:nvSpPr>
        <p:spPr>
          <a:xfrm>
            <a:off x="753894" y="1596556"/>
            <a:ext cx="5330757" cy="4409797"/>
          </a:xfrm>
          <a:prstGeom prst="rect">
            <a:avLst/>
          </a:prstGeom>
          <a:noFill/>
        </p:spPr>
        <p:txBody>
          <a:bodyPr wrap="square" rtlCol="0">
            <a:spAutoFit/>
          </a:bodyPr>
          <a:lstStyle/>
          <a:p>
            <a:pPr>
              <a:lnSpc>
                <a:spcPct val="150000"/>
              </a:lnSpc>
            </a:pPr>
            <a:r>
              <a:rPr lang="fr-FR" sz="4800" dirty="0"/>
              <a:t>Je </a:t>
            </a:r>
            <a:r>
              <a:rPr lang="fr-FR" sz="4800" dirty="0">
                <a:solidFill>
                  <a:srgbClr val="0070C0"/>
                </a:solidFill>
              </a:rPr>
              <a:t>veill</a:t>
            </a:r>
            <a:r>
              <a:rPr lang="fr-FR" sz="4800" dirty="0">
                <a:solidFill>
                  <a:srgbClr val="FF0000"/>
                </a:solidFill>
              </a:rPr>
              <a:t>e</a:t>
            </a:r>
          </a:p>
          <a:p>
            <a:pPr>
              <a:lnSpc>
                <a:spcPct val="150000"/>
              </a:lnSpc>
            </a:pPr>
            <a:r>
              <a:rPr lang="fr-FR" sz="4800" dirty="0"/>
              <a:t>Tu </a:t>
            </a:r>
            <a:r>
              <a:rPr lang="fr-FR" sz="4800" dirty="0">
                <a:solidFill>
                  <a:srgbClr val="0070C0"/>
                </a:solidFill>
              </a:rPr>
              <a:t>veill</a:t>
            </a:r>
            <a:r>
              <a:rPr lang="fr-FR" sz="4800" dirty="0">
                <a:solidFill>
                  <a:srgbClr val="FF0000"/>
                </a:solidFill>
              </a:rPr>
              <a:t>es</a:t>
            </a:r>
            <a:endParaRPr lang="fr-FR" sz="4800" dirty="0">
              <a:solidFill>
                <a:srgbClr val="0070C0"/>
              </a:solidFill>
            </a:endParaRPr>
          </a:p>
          <a:p>
            <a:pPr>
              <a:lnSpc>
                <a:spcPct val="150000"/>
              </a:lnSpc>
            </a:pPr>
            <a:r>
              <a:rPr lang="fr-FR" sz="4800" dirty="0"/>
              <a:t>Il </a:t>
            </a:r>
            <a:r>
              <a:rPr lang="fr-FR" sz="4800" dirty="0">
                <a:solidFill>
                  <a:srgbClr val="0070C0"/>
                </a:solidFill>
              </a:rPr>
              <a:t>veill</a:t>
            </a:r>
            <a:r>
              <a:rPr lang="fr-FR" sz="4800" dirty="0">
                <a:solidFill>
                  <a:srgbClr val="FF0000"/>
                </a:solidFill>
              </a:rPr>
              <a:t>e</a:t>
            </a:r>
            <a:endParaRPr lang="fr-FR" sz="4800" dirty="0">
              <a:solidFill>
                <a:srgbClr val="0070C0"/>
              </a:solidFill>
            </a:endParaRPr>
          </a:p>
          <a:p>
            <a:pPr>
              <a:lnSpc>
                <a:spcPct val="150000"/>
              </a:lnSpc>
            </a:pPr>
            <a:r>
              <a:rPr lang="fr-FR" sz="4800" dirty="0"/>
              <a:t>Elle </a:t>
            </a:r>
            <a:r>
              <a:rPr lang="fr-FR" sz="4800" dirty="0">
                <a:solidFill>
                  <a:srgbClr val="0070C0"/>
                </a:solidFill>
              </a:rPr>
              <a:t>veill</a:t>
            </a:r>
            <a:r>
              <a:rPr lang="fr-FR" sz="4800" dirty="0">
                <a:solidFill>
                  <a:srgbClr val="FF0000"/>
                </a:solidFill>
              </a:rPr>
              <a:t>e</a:t>
            </a:r>
            <a:endParaRPr lang="fr-FR" sz="4000" dirty="0">
              <a:solidFill>
                <a:srgbClr val="0070C0"/>
              </a:solidFill>
            </a:endParaRPr>
          </a:p>
        </p:txBody>
      </p:sp>
      <p:sp>
        <p:nvSpPr>
          <p:cNvPr id="5" name="ZoneTexte 4">
            <a:extLst>
              <a:ext uri="{FF2B5EF4-FFF2-40B4-BE49-F238E27FC236}">
                <a16:creationId xmlns:a16="http://schemas.microsoft.com/office/drawing/2014/main" id="{21B60432-D20C-4A52-B99B-0E86E3768DB5}"/>
              </a:ext>
            </a:extLst>
          </p:cNvPr>
          <p:cNvSpPr txBox="1"/>
          <p:nvPr/>
        </p:nvSpPr>
        <p:spPr>
          <a:xfrm>
            <a:off x="5882325" y="1596557"/>
            <a:ext cx="6045724" cy="4409797"/>
          </a:xfrm>
          <a:prstGeom prst="rect">
            <a:avLst/>
          </a:prstGeom>
          <a:noFill/>
        </p:spPr>
        <p:txBody>
          <a:bodyPr wrap="square" rtlCol="0">
            <a:spAutoFit/>
          </a:bodyPr>
          <a:lstStyle/>
          <a:p>
            <a:pPr>
              <a:lnSpc>
                <a:spcPct val="150000"/>
              </a:lnSpc>
            </a:pPr>
            <a:r>
              <a:rPr lang="fr-FR" sz="4800" dirty="0"/>
              <a:t>Nous </a:t>
            </a:r>
            <a:r>
              <a:rPr lang="fr-FR" sz="4800" dirty="0">
                <a:solidFill>
                  <a:srgbClr val="0070C0"/>
                </a:solidFill>
              </a:rPr>
              <a:t>veill</a:t>
            </a:r>
            <a:r>
              <a:rPr lang="fr-FR" sz="4800" dirty="0">
                <a:solidFill>
                  <a:srgbClr val="FF0000"/>
                </a:solidFill>
              </a:rPr>
              <a:t>ons</a:t>
            </a:r>
            <a:endParaRPr lang="fr-FR" sz="4800" dirty="0">
              <a:solidFill>
                <a:srgbClr val="0070C0"/>
              </a:solidFill>
            </a:endParaRPr>
          </a:p>
          <a:p>
            <a:pPr>
              <a:lnSpc>
                <a:spcPct val="150000"/>
              </a:lnSpc>
            </a:pPr>
            <a:r>
              <a:rPr lang="fr-FR" sz="4800" dirty="0"/>
              <a:t>Vous </a:t>
            </a:r>
            <a:r>
              <a:rPr lang="fr-FR" sz="4800" dirty="0">
                <a:solidFill>
                  <a:srgbClr val="0070C0"/>
                </a:solidFill>
              </a:rPr>
              <a:t>veill</a:t>
            </a:r>
            <a:r>
              <a:rPr lang="fr-FR" sz="4800" dirty="0">
                <a:solidFill>
                  <a:srgbClr val="FF0000"/>
                </a:solidFill>
              </a:rPr>
              <a:t>ez</a:t>
            </a:r>
            <a:endParaRPr lang="fr-FR" sz="4800" dirty="0">
              <a:solidFill>
                <a:srgbClr val="0070C0"/>
              </a:solidFill>
            </a:endParaRPr>
          </a:p>
          <a:p>
            <a:pPr>
              <a:lnSpc>
                <a:spcPct val="150000"/>
              </a:lnSpc>
            </a:pPr>
            <a:r>
              <a:rPr lang="fr-FR" sz="4800" dirty="0"/>
              <a:t>Ils </a:t>
            </a:r>
            <a:r>
              <a:rPr lang="fr-FR" sz="4800" dirty="0">
                <a:solidFill>
                  <a:srgbClr val="0070C0"/>
                </a:solidFill>
              </a:rPr>
              <a:t>veill</a:t>
            </a:r>
            <a:r>
              <a:rPr lang="fr-FR" sz="4800" dirty="0">
                <a:solidFill>
                  <a:srgbClr val="FF0000"/>
                </a:solidFill>
              </a:rPr>
              <a:t>ent</a:t>
            </a:r>
            <a:endParaRPr lang="fr-FR" sz="4800" dirty="0">
              <a:solidFill>
                <a:srgbClr val="0070C0"/>
              </a:solidFill>
            </a:endParaRPr>
          </a:p>
          <a:p>
            <a:pPr>
              <a:lnSpc>
                <a:spcPct val="150000"/>
              </a:lnSpc>
            </a:pPr>
            <a:r>
              <a:rPr lang="fr-FR" sz="4800" dirty="0"/>
              <a:t>Elles </a:t>
            </a:r>
            <a:r>
              <a:rPr lang="fr-FR" sz="4800" dirty="0">
                <a:solidFill>
                  <a:srgbClr val="0070C0"/>
                </a:solidFill>
              </a:rPr>
              <a:t>veill</a:t>
            </a:r>
            <a:r>
              <a:rPr lang="fr-FR" sz="4800" dirty="0">
                <a:solidFill>
                  <a:srgbClr val="FF0000"/>
                </a:solidFill>
              </a:rPr>
              <a:t>ent</a:t>
            </a:r>
            <a:endParaRPr lang="fr-FR" sz="4000" dirty="0">
              <a:solidFill>
                <a:srgbClr val="0070C0"/>
              </a:solidFill>
            </a:endParaRPr>
          </a:p>
        </p:txBody>
      </p:sp>
    </p:spTree>
    <p:extLst>
      <p:ext uri="{BB962C8B-B14F-4D97-AF65-F5344CB8AC3E}">
        <p14:creationId xmlns:p14="http://schemas.microsoft.com/office/powerpoint/2010/main" val="125153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82644" y="1487976"/>
            <a:ext cx="5826712"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98898" y="0"/>
            <a:ext cx="11994204" cy="799172"/>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696340"/>
            <a:ext cx="12191999" cy="5773055"/>
          </a:xfrm>
          <a:prstGeom prst="rect">
            <a:avLst/>
          </a:prstGeom>
          <a:noFill/>
        </p:spPr>
        <p:txBody>
          <a:bodyPr wrap="square" rtlCol="0">
            <a:spAutoFit/>
          </a:bodyPr>
          <a:lstStyle/>
          <a:p>
            <a:pPr>
              <a:lnSpc>
                <a:spcPts val="5600"/>
              </a:lnSpc>
            </a:pPr>
            <a:r>
              <a:rPr lang="fr-FR" sz="3400" dirty="0"/>
              <a:t>Dans les forêts vosgiennes, les fées préparent des potions magiques pour protéger la nature. La fée Aurore doit préparer une potion spéciale pour faire mûrir les « brimbelles ». Elle veut préparer 7 litres de potion. Pour chaque litre, elle utilise 100g de poudre de roche, 10dL de l’eau de l’étang </a:t>
            </a:r>
            <a:r>
              <a:rPr lang="fr-FR" sz="3400" dirty="0" err="1"/>
              <a:t>Delthir</a:t>
            </a:r>
            <a:r>
              <a:rPr lang="fr-FR" sz="3400" dirty="0"/>
              <a:t> et 17 épines de sapin noir.</a:t>
            </a:r>
          </a:p>
          <a:p>
            <a:pPr marL="571500" indent="-571500">
              <a:lnSpc>
                <a:spcPts val="5600"/>
              </a:lnSpc>
              <a:buFont typeface="Arial" panose="020B0604020202020204" pitchFamily="34" charset="0"/>
              <a:buChar char="•"/>
            </a:pPr>
            <a:r>
              <a:rPr lang="fr-FR" sz="3400" dirty="0"/>
              <a:t>Combien de chaque ingrédient a-t-elle utilisé ?</a:t>
            </a:r>
          </a:p>
          <a:p>
            <a:pPr marL="571500" indent="-571500">
              <a:lnSpc>
                <a:spcPts val="5600"/>
              </a:lnSpc>
              <a:buFont typeface="Arial" panose="020B0604020202020204" pitchFamily="34" charset="0"/>
              <a:buChar char="•"/>
            </a:pPr>
            <a:r>
              <a:rPr lang="fr-FR" sz="3400" dirty="0"/>
              <a:t>Finalement, elle décide d’en préparer 10 litres. Combien de chaque ingrédient utilisera-t-elle ?</a:t>
            </a:r>
          </a:p>
        </p:txBody>
      </p:sp>
    </p:spTree>
    <p:extLst>
      <p:ext uri="{BB962C8B-B14F-4D97-AF65-F5344CB8AC3E}">
        <p14:creationId xmlns:p14="http://schemas.microsoft.com/office/powerpoint/2010/main" val="32597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2644" y="1366736"/>
            <a:ext cx="5826712" cy="41245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8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0247" y="1653701"/>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56 – 28 – 60 – 24 – 45 – 24 – 88 – 27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110247" y="3258448"/>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5r2 – 9r8 – 9r3 – 9r3 </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5001346"/>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5022 – 50 320 – 5 232 – 250 200</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6" name="ZoneTexte 5">
            <a:extLst>
              <a:ext uri="{FF2B5EF4-FFF2-40B4-BE49-F238E27FC236}">
                <a16:creationId xmlns:a16="http://schemas.microsoft.com/office/drawing/2014/main" id="{77F15880-76EA-6933-5418-8D9933528D21}"/>
              </a:ext>
            </a:extLst>
          </p:cNvPr>
          <p:cNvSpPr txBox="1"/>
          <p:nvPr/>
        </p:nvSpPr>
        <p:spPr>
          <a:xfrm>
            <a:off x="220494" y="1342416"/>
            <a:ext cx="11971506" cy="4613571"/>
          </a:xfrm>
          <a:prstGeom prst="rect">
            <a:avLst/>
          </a:prstGeom>
          <a:noFill/>
        </p:spPr>
        <p:txBody>
          <a:bodyPr wrap="square" rtlCol="0">
            <a:spAutoFit/>
          </a:bodyPr>
          <a:lstStyle/>
          <a:p>
            <a:pPr algn="ct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a:t>
            </a:r>
          </a:p>
          <a:p>
            <a:pPr algn="ctr">
              <a:lnSpc>
                <a:spcPct val="150000"/>
              </a:lnSpc>
            </a:pPr>
            <a:r>
              <a:rPr lang="fr-FR" sz="4000" dirty="0"/>
              <a:t>36 598 000 000</a:t>
            </a:r>
          </a:p>
          <a:p>
            <a:pPr algn="ctr">
              <a:lnSpc>
                <a:spcPct val="150000"/>
              </a:lnSpc>
            </a:pPr>
            <a:r>
              <a:rPr lang="fr-FR" sz="4000" dirty="0"/>
              <a:t>97 000 000 235</a:t>
            </a:r>
          </a:p>
          <a:p>
            <a:pPr algn="ctr">
              <a:lnSpc>
                <a:spcPct val="150000"/>
              </a:lnSpc>
            </a:pPr>
            <a:r>
              <a:rPr lang="fr-FR" sz="4000" dirty="0"/>
              <a:t>2 000 365 987</a:t>
            </a:r>
          </a:p>
          <a:p>
            <a:pPr algn="ctr">
              <a:lnSpc>
                <a:spcPct val="150000"/>
              </a:lnSpc>
            </a:pPr>
            <a:r>
              <a:rPr lang="fr-FR" sz="4000" dirty="0"/>
              <a:t>12 589 547 632</a:t>
            </a:r>
          </a:p>
        </p:txBody>
      </p:sp>
    </p:spTree>
    <p:extLst>
      <p:ext uri="{BB962C8B-B14F-4D97-AF65-F5344CB8AC3E}">
        <p14:creationId xmlns:p14="http://schemas.microsoft.com/office/powerpoint/2010/main" val="269037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3489" y="1107092"/>
            <a:ext cx="11994204" cy="6414064"/>
          </a:xfrm>
          <a:prstGeom prst="rect">
            <a:avLst/>
          </a:prstGeom>
          <a:noFill/>
        </p:spPr>
        <p:txBody>
          <a:bodyPr wrap="square" rtlCol="0">
            <a:spAutoFit/>
          </a:bodyPr>
          <a:lstStyle/>
          <a:p>
            <a:pPr algn="ctr">
              <a:lnSpc>
                <a:spcPct val="150000"/>
              </a:lnSpc>
            </a:pPr>
            <a:r>
              <a:rPr lang="fr-FR" sz="4000" u="sng" dirty="0"/>
              <a:t>Le mystère des Vosges</a:t>
            </a:r>
          </a:p>
          <a:p>
            <a:pPr>
              <a:lnSpc>
                <a:spcPct val="150000"/>
              </a:lnSpc>
            </a:pPr>
            <a:r>
              <a:rPr lang="fr-FR" sz="4000" u="sng" dirty="0"/>
              <a:t>Personnages</a:t>
            </a:r>
            <a:r>
              <a:rPr lang="fr-FR" sz="4000" dirty="0"/>
              <a:t> :</a:t>
            </a:r>
          </a:p>
          <a:p>
            <a:pPr marL="571500" indent="-571500">
              <a:lnSpc>
                <a:spcPct val="150000"/>
              </a:lnSpc>
              <a:buFontTx/>
              <a:buChar char="-"/>
            </a:pPr>
            <a:r>
              <a:rPr lang="fr-FR" sz="4000" dirty="0"/>
              <a:t>Lucie, une petite fille curieuse</a:t>
            </a:r>
          </a:p>
          <a:p>
            <a:pPr marL="571500" indent="-571500">
              <a:lnSpc>
                <a:spcPct val="150000"/>
              </a:lnSpc>
              <a:buFontTx/>
              <a:buChar char="-"/>
            </a:pPr>
            <a:r>
              <a:rPr lang="fr-FR" sz="4000" dirty="0"/>
              <a:t>Grand-père René, un vieil homme sage</a:t>
            </a:r>
          </a:p>
          <a:p>
            <a:pPr algn="ctr">
              <a:lnSpc>
                <a:spcPct val="150000"/>
              </a:lnSpc>
            </a:pPr>
            <a:r>
              <a:rPr lang="fr-FR" sz="4000" u="sng" dirty="0"/>
              <a:t>Scène 1</a:t>
            </a:r>
            <a:r>
              <a:rPr lang="fr-FR" sz="4000" dirty="0"/>
              <a:t> :</a:t>
            </a:r>
          </a:p>
          <a:p>
            <a:pPr>
              <a:lnSpc>
                <a:spcPct val="150000"/>
              </a:lnSpc>
            </a:pPr>
            <a:r>
              <a:rPr lang="fr-FR" sz="3800" dirty="0"/>
              <a:t>(Lucie et Grand-Père René se promènent dans une forêt des</a:t>
            </a:r>
          </a:p>
          <a:p>
            <a:pPr algn="ctr">
              <a:lnSpc>
                <a:spcPct val="150000"/>
              </a:lnSpc>
            </a:pPr>
            <a:endParaRPr lang="fr-FR" sz="4000" dirty="0"/>
          </a:p>
        </p:txBody>
      </p:sp>
      <p:sp>
        <p:nvSpPr>
          <p:cNvPr id="3" name="Ellipse 2">
            <a:extLst>
              <a:ext uri="{FF2B5EF4-FFF2-40B4-BE49-F238E27FC236}">
                <a16:creationId xmlns:a16="http://schemas.microsoft.com/office/drawing/2014/main" id="{8486612C-D3FC-3756-682A-150117A4A495}"/>
              </a:ext>
            </a:extLst>
          </p:cNvPr>
          <p:cNvSpPr/>
          <p:nvPr/>
        </p:nvSpPr>
        <p:spPr>
          <a:xfrm>
            <a:off x="8262718" y="191783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D8A14982-00D0-1D3F-55CB-04C2801247AD}"/>
              </a:ext>
            </a:extLst>
          </p:cNvPr>
          <p:cNvSpPr/>
          <p:nvPr/>
        </p:nvSpPr>
        <p:spPr>
          <a:xfrm>
            <a:off x="2636112" y="284561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DB14893C-DDF4-8BE8-6447-7EB400FE3B36}"/>
              </a:ext>
            </a:extLst>
          </p:cNvPr>
          <p:cNvSpPr/>
          <p:nvPr/>
        </p:nvSpPr>
        <p:spPr>
          <a:xfrm>
            <a:off x="3981520" y="376808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9263DBB0-9442-F432-991D-B7E82D3D55BF}"/>
              </a:ext>
            </a:extLst>
          </p:cNvPr>
          <p:cNvSpPr/>
          <p:nvPr/>
        </p:nvSpPr>
        <p:spPr>
          <a:xfrm>
            <a:off x="5838556" y="190986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4538F2D3-7B10-B287-5B9A-E96FF98B4F1E}"/>
              </a:ext>
            </a:extLst>
          </p:cNvPr>
          <p:cNvSpPr/>
          <p:nvPr/>
        </p:nvSpPr>
        <p:spPr>
          <a:xfrm>
            <a:off x="5825799" y="46892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1E4C3018-98E9-026B-D32F-7CFA533E4B37}"/>
              </a:ext>
            </a:extLst>
          </p:cNvPr>
          <p:cNvSpPr/>
          <p:nvPr/>
        </p:nvSpPr>
        <p:spPr>
          <a:xfrm>
            <a:off x="4872994" y="37617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108D097E-D08E-AEEE-DFDA-B1F02CFF6458}"/>
              </a:ext>
            </a:extLst>
          </p:cNvPr>
          <p:cNvSpPr/>
          <p:nvPr/>
        </p:nvSpPr>
        <p:spPr>
          <a:xfrm>
            <a:off x="6751780" y="37617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4D020FCA-7E9F-3502-E0F6-3543DA93AC24}"/>
              </a:ext>
            </a:extLst>
          </p:cNvPr>
          <p:cNvSpPr/>
          <p:nvPr/>
        </p:nvSpPr>
        <p:spPr>
          <a:xfrm>
            <a:off x="1851403" y="468963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4AB25562-AFF5-3503-0CB7-0BD9F88C2409}"/>
              </a:ext>
            </a:extLst>
          </p:cNvPr>
          <p:cNvSpPr/>
          <p:nvPr/>
        </p:nvSpPr>
        <p:spPr>
          <a:xfrm>
            <a:off x="2910077" y="46892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84B05FCC-7A61-4DCD-9EE0-0509532097EF}"/>
              </a:ext>
            </a:extLst>
          </p:cNvPr>
          <p:cNvSpPr/>
          <p:nvPr/>
        </p:nvSpPr>
        <p:spPr>
          <a:xfrm>
            <a:off x="7546853" y="46892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347F5467-0409-4AFF-809D-B77A642E72C6}"/>
              </a:ext>
            </a:extLst>
          </p:cNvPr>
          <p:cNvSpPr/>
          <p:nvPr/>
        </p:nvSpPr>
        <p:spPr>
          <a:xfrm>
            <a:off x="8577738" y="46892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Triangle isocèle 37">
            <a:extLst>
              <a:ext uri="{FF2B5EF4-FFF2-40B4-BE49-F238E27FC236}">
                <a16:creationId xmlns:a16="http://schemas.microsoft.com/office/drawing/2014/main" id="{1F93B09C-1AA9-4FFA-8509-7F8A4A76D811}"/>
              </a:ext>
            </a:extLst>
          </p:cNvPr>
          <p:cNvSpPr/>
          <p:nvPr/>
        </p:nvSpPr>
        <p:spPr>
          <a:xfrm>
            <a:off x="1665665" y="650846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Triangle isocèle 45">
            <a:extLst>
              <a:ext uri="{FF2B5EF4-FFF2-40B4-BE49-F238E27FC236}">
                <a16:creationId xmlns:a16="http://schemas.microsoft.com/office/drawing/2014/main" id="{4A3BAAF8-53AE-4B78-9A59-1F13D5E3F017}"/>
              </a:ext>
            </a:extLst>
          </p:cNvPr>
          <p:cNvSpPr/>
          <p:nvPr/>
        </p:nvSpPr>
        <p:spPr>
          <a:xfrm>
            <a:off x="5545577" y="650846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1B4AE79B-817D-49A4-B2F0-3B1D4A378406}"/>
              </a:ext>
            </a:extLst>
          </p:cNvPr>
          <p:cNvSpPr/>
          <p:nvPr/>
        </p:nvSpPr>
        <p:spPr>
          <a:xfrm>
            <a:off x="7851111" y="650846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97F65CBF-588C-44F4-810C-7C52A7BDD611}"/>
              </a:ext>
            </a:extLst>
          </p:cNvPr>
          <p:cNvSpPr/>
          <p:nvPr/>
        </p:nvSpPr>
        <p:spPr>
          <a:xfrm>
            <a:off x="2992191" y="650846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72842A6C-8D48-4F98-9B9D-5D00E918D63B}"/>
              </a:ext>
            </a:extLst>
          </p:cNvPr>
          <p:cNvSpPr/>
          <p:nvPr/>
        </p:nvSpPr>
        <p:spPr>
          <a:xfrm>
            <a:off x="3983774" y="650846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3AD4A524-CDEA-4FE8-8EAD-A2E22E5B83F9}"/>
              </a:ext>
            </a:extLst>
          </p:cNvPr>
          <p:cNvSpPr/>
          <p:nvPr/>
        </p:nvSpPr>
        <p:spPr>
          <a:xfrm>
            <a:off x="10840490" y="650846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3489" y="1107092"/>
            <a:ext cx="11994204" cy="5536900"/>
          </a:xfrm>
          <a:prstGeom prst="rect">
            <a:avLst/>
          </a:prstGeom>
          <a:noFill/>
        </p:spPr>
        <p:txBody>
          <a:bodyPr wrap="square" rtlCol="0">
            <a:spAutoFit/>
          </a:bodyPr>
          <a:lstStyle/>
          <a:p>
            <a:pPr>
              <a:lnSpc>
                <a:spcPct val="150000"/>
              </a:lnSpc>
            </a:pPr>
            <a:r>
              <a:rPr lang="fr-FR" sz="4000" dirty="0"/>
              <a:t>Vosges.)</a:t>
            </a:r>
          </a:p>
          <a:p>
            <a:pPr>
              <a:lnSpc>
                <a:spcPct val="150000"/>
              </a:lnSpc>
            </a:pPr>
            <a:endParaRPr lang="fr-FR" sz="4000" dirty="0"/>
          </a:p>
          <a:p>
            <a:pPr>
              <a:lnSpc>
                <a:spcPct val="150000"/>
              </a:lnSpc>
            </a:pPr>
            <a:r>
              <a:rPr lang="fr-FR" sz="4000" dirty="0"/>
              <a:t>LUCIE : Grand-père, pourquoi les Vosges sont-elles si mystérieuses ?</a:t>
            </a:r>
          </a:p>
          <a:p>
            <a:pPr>
              <a:lnSpc>
                <a:spcPct val="150000"/>
              </a:lnSpc>
            </a:pPr>
            <a:r>
              <a:rPr lang="fr-FR" sz="4000" dirty="0"/>
              <a:t>GRAND-PÈRE RENE : Ah, Lucie ! Les Vosges cachent bien des secrets. On dit que des fées y vivent.</a:t>
            </a:r>
          </a:p>
        </p:txBody>
      </p:sp>
      <p:sp>
        <p:nvSpPr>
          <p:cNvPr id="5" name="Ellipse 4">
            <a:extLst>
              <a:ext uri="{FF2B5EF4-FFF2-40B4-BE49-F238E27FC236}">
                <a16:creationId xmlns:a16="http://schemas.microsoft.com/office/drawing/2014/main" id="{A7310128-9FF5-3A0A-0B6C-660A80BB9900}"/>
              </a:ext>
            </a:extLst>
          </p:cNvPr>
          <p:cNvSpPr/>
          <p:nvPr/>
        </p:nvSpPr>
        <p:spPr>
          <a:xfrm>
            <a:off x="8313643" y="375269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1E4C3018-98E9-026B-D32F-7CFA533E4B37}"/>
              </a:ext>
            </a:extLst>
          </p:cNvPr>
          <p:cNvSpPr/>
          <p:nvPr/>
        </p:nvSpPr>
        <p:spPr>
          <a:xfrm>
            <a:off x="2734415" y="465752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8DD2AB67-C616-7770-FC20-F80CEFDB6757}"/>
              </a:ext>
            </a:extLst>
          </p:cNvPr>
          <p:cNvSpPr/>
          <p:nvPr/>
        </p:nvSpPr>
        <p:spPr>
          <a:xfrm>
            <a:off x="1425305" y="193045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630D5D5-B4C4-E9A0-FCA6-9E41F5F98513}"/>
              </a:ext>
            </a:extLst>
          </p:cNvPr>
          <p:cNvSpPr/>
          <p:nvPr/>
        </p:nvSpPr>
        <p:spPr>
          <a:xfrm>
            <a:off x="8957471" y="396031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AAD3C70-660F-A507-2D07-EB32141FBFFF}"/>
              </a:ext>
            </a:extLst>
          </p:cNvPr>
          <p:cNvSpPr/>
          <p:nvPr/>
        </p:nvSpPr>
        <p:spPr>
          <a:xfrm>
            <a:off x="3740281" y="64591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27DF5DB3-CAE9-0BCE-7BEF-EE57F2E3F7AB}"/>
              </a:ext>
            </a:extLst>
          </p:cNvPr>
          <p:cNvSpPr/>
          <p:nvPr/>
        </p:nvSpPr>
        <p:spPr>
          <a:xfrm>
            <a:off x="10391121" y="555635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CC7FCF6E-BE84-6D54-81D0-B234AF83AABC}"/>
              </a:ext>
            </a:extLst>
          </p:cNvPr>
          <p:cNvSpPr/>
          <p:nvPr/>
        </p:nvSpPr>
        <p:spPr>
          <a:xfrm>
            <a:off x="2815812" y="375870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F86E9D4B-9D4D-21BA-0261-890725569369}"/>
              </a:ext>
            </a:extLst>
          </p:cNvPr>
          <p:cNvSpPr/>
          <p:nvPr/>
        </p:nvSpPr>
        <p:spPr>
          <a:xfrm>
            <a:off x="3905651" y="378312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riangle isocèle 31">
            <a:extLst>
              <a:ext uri="{FF2B5EF4-FFF2-40B4-BE49-F238E27FC236}">
                <a16:creationId xmlns:a16="http://schemas.microsoft.com/office/drawing/2014/main" id="{5D33C759-63A4-422F-A152-C8C2BA7FFFD6}"/>
              </a:ext>
            </a:extLst>
          </p:cNvPr>
          <p:cNvSpPr/>
          <p:nvPr/>
        </p:nvSpPr>
        <p:spPr>
          <a:xfrm>
            <a:off x="8954888" y="375269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riangle isocèle 33">
            <a:extLst>
              <a:ext uri="{FF2B5EF4-FFF2-40B4-BE49-F238E27FC236}">
                <a16:creationId xmlns:a16="http://schemas.microsoft.com/office/drawing/2014/main" id="{8140AC38-D1DE-40F3-8E67-9055986F5AAA}"/>
              </a:ext>
            </a:extLst>
          </p:cNvPr>
          <p:cNvSpPr/>
          <p:nvPr/>
        </p:nvSpPr>
        <p:spPr>
          <a:xfrm>
            <a:off x="2933534" y="645916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002DAF3A-3482-4145-8739-E47DFEF8705C}"/>
              </a:ext>
            </a:extLst>
          </p:cNvPr>
          <p:cNvSpPr/>
          <p:nvPr/>
        </p:nvSpPr>
        <p:spPr>
          <a:xfrm>
            <a:off x="8030564" y="64591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352C34F1-95D7-48F2-842A-12AB2120C79C}"/>
              </a:ext>
            </a:extLst>
          </p:cNvPr>
          <p:cNvSpPr/>
          <p:nvPr/>
        </p:nvSpPr>
        <p:spPr>
          <a:xfrm>
            <a:off x="8812287" y="55563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2E6FD76B-F8D4-415B-9FC4-0BC21535C8CE}"/>
              </a:ext>
            </a:extLst>
          </p:cNvPr>
          <p:cNvSpPr/>
          <p:nvPr/>
        </p:nvSpPr>
        <p:spPr>
          <a:xfrm>
            <a:off x="6422475" y="646183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1F908A0D-FA1C-4423-8FDB-18F2A87C9376}"/>
              </a:ext>
            </a:extLst>
          </p:cNvPr>
          <p:cNvSpPr/>
          <p:nvPr/>
        </p:nvSpPr>
        <p:spPr>
          <a:xfrm>
            <a:off x="2332786"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suite 2</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161882"/>
            <a:ext cx="11994204" cy="4613571"/>
          </a:xfrm>
          <a:prstGeom prst="rect">
            <a:avLst/>
          </a:prstGeom>
          <a:noFill/>
        </p:spPr>
        <p:txBody>
          <a:bodyPr wrap="square" rtlCol="0">
            <a:spAutoFit/>
          </a:bodyPr>
          <a:lstStyle/>
          <a:p>
            <a:pPr>
              <a:lnSpc>
                <a:spcPct val="150000"/>
              </a:lnSpc>
            </a:pPr>
            <a:r>
              <a:rPr lang="fr-FR" sz="4000" dirty="0"/>
              <a:t>LUCIE : Des fées ? Raconte-moi !</a:t>
            </a:r>
          </a:p>
          <a:p>
            <a:pPr>
              <a:lnSpc>
                <a:spcPct val="150000"/>
              </a:lnSpc>
            </a:pPr>
            <a:r>
              <a:rPr lang="fr-FR" sz="4000" dirty="0"/>
              <a:t>GRAND-PÈRE RENE  : Oui, on raconte que les fées protègent les forêts et les rivières. Elles veillent sur les animaux et les plantes. </a:t>
            </a:r>
          </a:p>
          <a:p>
            <a:pPr>
              <a:lnSpc>
                <a:spcPct val="150000"/>
              </a:lnSpc>
            </a:pPr>
            <a:r>
              <a:rPr lang="fr-FR" sz="4000" dirty="0"/>
              <a:t>LUCIE : C’est merveilleux ! Comment peut-on les voir ?</a:t>
            </a:r>
          </a:p>
        </p:txBody>
      </p:sp>
      <p:sp>
        <p:nvSpPr>
          <p:cNvPr id="3" name="Ellipse 2">
            <a:extLst>
              <a:ext uri="{FF2B5EF4-FFF2-40B4-BE49-F238E27FC236}">
                <a16:creationId xmlns:a16="http://schemas.microsoft.com/office/drawing/2014/main" id="{8486612C-D3FC-3756-682A-150117A4A495}"/>
              </a:ext>
            </a:extLst>
          </p:cNvPr>
          <p:cNvSpPr/>
          <p:nvPr/>
        </p:nvSpPr>
        <p:spPr>
          <a:xfrm>
            <a:off x="6880495" y="380094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a:extLst>
              <a:ext uri="{FF2B5EF4-FFF2-40B4-BE49-F238E27FC236}">
                <a16:creationId xmlns:a16="http://schemas.microsoft.com/office/drawing/2014/main" id="{4011C5C8-FAC8-C35A-EAF3-3AA800B5E1C1}"/>
              </a:ext>
            </a:extLst>
          </p:cNvPr>
          <p:cNvSpPr/>
          <p:nvPr/>
        </p:nvSpPr>
        <p:spPr>
          <a:xfrm>
            <a:off x="3248181" y="193402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35BBA862-4A98-2CCD-741F-2083464D3DD6}"/>
              </a:ext>
            </a:extLst>
          </p:cNvPr>
          <p:cNvSpPr/>
          <p:nvPr/>
        </p:nvSpPr>
        <p:spPr>
          <a:xfrm>
            <a:off x="5388636" y="193402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CF8FE8EC-3673-9C73-7C7B-3EAB18F1AA7B}"/>
              </a:ext>
            </a:extLst>
          </p:cNvPr>
          <p:cNvSpPr/>
          <p:nvPr/>
        </p:nvSpPr>
        <p:spPr>
          <a:xfrm>
            <a:off x="10128890" y="285826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9ADF7820-EB2B-4FF2-BAA9-0EA7C013D45D}"/>
              </a:ext>
            </a:extLst>
          </p:cNvPr>
          <p:cNvSpPr/>
          <p:nvPr/>
        </p:nvSpPr>
        <p:spPr>
          <a:xfrm>
            <a:off x="1712323" y="474362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56EB3533-6FF1-424E-9E25-AE52B488B363}"/>
              </a:ext>
            </a:extLst>
          </p:cNvPr>
          <p:cNvSpPr/>
          <p:nvPr/>
        </p:nvSpPr>
        <p:spPr>
          <a:xfrm>
            <a:off x="4052820" y="380094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CAF6A160-008D-4074-AD2E-2357657AF2B4}"/>
              </a:ext>
            </a:extLst>
          </p:cNvPr>
          <p:cNvSpPr/>
          <p:nvPr/>
        </p:nvSpPr>
        <p:spPr>
          <a:xfrm>
            <a:off x="978463" y="285826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F7BF10D8-FBEC-47D1-8F09-41EAC8B7DC45}"/>
              </a:ext>
            </a:extLst>
          </p:cNvPr>
          <p:cNvSpPr/>
          <p:nvPr/>
        </p:nvSpPr>
        <p:spPr>
          <a:xfrm>
            <a:off x="4589070" y="474362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12B80F17-A7A3-488D-BFDF-1BE36E222626}"/>
              </a:ext>
            </a:extLst>
          </p:cNvPr>
          <p:cNvSpPr/>
          <p:nvPr/>
        </p:nvSpPr>
        <p:spPr>
          <a:xfrm>
            <a:off x="5060409" y="565664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4B31462-5313-42D1-AB9A-DB74C7088578}"/>
              </a:ext>
            </a:extLst>
          </p:cNvPr>
          <p:cNvSpPr/>
          <p:nvPr/>
        </p:nvSpPr>
        <p:spPr>
          <a:xfrm>
            <a:off x="7596079" y="285826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78D738C-8964-4F70-8A8D-7ACA0DB4477B}"/>
              </a:ext>
            </a:extLst>
          </p:cNvPr>
          <p:cNvSpPr/>
          <p:nvPr/>
        </p:nvSpPr>
        <p:spPr>
          <a:xfrm>
            <a:off x="1844607" y="380094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B75AECF6-492E-45FE-916E-A30E80BBF1FD}"/>
              </a:ext>
            </a:extLst>
          </p:cNvPr>
          <p:cNvSpPr/>
          <p:nvPr/>
        </p:nvSpPr>
        <p:spPr>
          <a:xfrm>
            <a:off x="9481124" y="380094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5D62089D-7422-45CB-BAB6-2A3ACE1A1DC7}"/>
              </a:ext>
            </a:extLst>
          </p:cNvPr>
          <p:cNvSpPr/>
          <p:nvPr/>
        </p:nvSpPr>
        <p:spPr>
          <a:xfrm>
            <a:off x="8579070" y="565664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27D7128F-C893-4F58-A33C-AD411C49DE93}"/>
              </a:ext>
            </a:extLst>
          </p:cNvPr>
          <p:cNvSpPr/>
          <p:nvPr/>
        </p:nvSpPr>
        <p:spPr>
          <a:xfrm>
            <a:off x="10824220" y="565664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riangle isocèle 20">
            <a:extLst>
              <a:ext uri="{FF2B5EF4-FFF2-40B4-BE49-F238E27FC236}">
                <a16:creationId xmlns:a16="http://schemas.microsoft.com/office/drawing/2014/main" id="{5AB3D9BA-14C8-4445-A9C2-3DF3638D7DC9}"/>
              </a:ext>
            </a:extLst>
          </p:cNvPr>
          <p:cNvSpPr/>
          <p:nvPr/>
        </p:nvSpPr>
        <p:spPr>
          <a:xfrm>
            <a:off x="5808586" y="285826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riangle isocèle 22">
            <a:extLst>
              <a:ext uri="{FF2B5EF4-FFF2-40B4-BE49-F238E27FC236}">
                <a16:creationId xmlns:a16="http://schemas.microsoft.com/office/drawing/2014/main" id="{3FACE7D7-4A8A-4C98-9145-30F1175DE85F}"/>
              </a:ext>
            </a:extLst>
          </p:cNvPr>
          <p:cNvSpPr/>
          <p:nvPr/>
        </p:nvSpPr>
        <p:spPr>
          <a:xfrm>
            <a:off x="9125151" y="56566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Triangle isocèle 23">
            <a:extLst>
              <a:ext uri="{FF2B5EF4-FFF2-40B4-BE49-F238E27FC236}">
                <a16:creationId xmlns:a16="http://schemas.microsoft.com/office/drawing/2014/main" id="{4FC3BC9F-9733-4ED4-914B-8080485C9142}"/>
              </a:ext>
            </a:extLst>
          </p:cNvPr>
          <p:cNvSpPr/>
          <p:nvPr/>
        </p:nvSpPr>
        <p:spPr>
          <a:xfrm>
            <a:off x="2233576" y="56566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B680AE66-00B3-4EEE-9589-442D6CD65274}"/>
              </a:ext>
            </a:extLst>
          </p:cNvPr>
          <p:cNvSpPr/>
          <p:nvPr/>
        </p:nvSpPr>
        <p:spPr>
          <a:xfrm>
            <a:off x="2233576" y="58414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riangle isocèle 25">
            <a:extLst>
              <a:ext uri="{FF2B5EF4-FFF2-40B4-BE49-F238E27FC236}">
                <a16:creationId xmlns:a16="http://schemas.microsoft.com/office/drawing/2014/main" id="{4CC3DF4E-FF57-457B-BCE7-3CDBB8CCF36A}"/>
              </a:ext>
            </a:extLst>
          </p:cNvPr>
          <p:cNvSpPr/>
          <p:nvPr/>
        </p:nvSpPr>
        <p:spPr>
          <a:xfrm>
            <a:off x="2182134" y="474362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riangle isocèle 26">
            <a:extLst>
              <a:ext uri="{FF2B5EF4-FFF2-40B4-BE49-F238E27FC236}">
                <a16:creationId xmlns:a16="http://schemas.microsoft.com/office/drawing/2014/main" id="{35590723-893D-47E3-829E-899FF0E25144}"/>
              </a:ext>
            </a:extLst>
          </p:cNvPr>
          <p:cNvSpPr/>
          <p:nvPr/>
        </p:nvSpPr>
        <p:spPr>
          <a:xfrm>
            <a:off x="4506385" y="380094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4627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fin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161882"/>
            <a:ext cx="11994204" cy="2766911"/>
          </a:xfrm>
          <a:prstGeom prst="rect">
            <a:avLst/>
          </a:prstGeom>
          <a:noFill/>
        </p:spPr>
        <p:txBody>
          <a:bodyPr wrap="square" rtlCol="0">
            <a:spAutoFit/>
          </a:bodyPr>
          <a:lstStyle/>
          <a:p>
            <a:pPr>
              <a:lnSpc>
                <a:spcPct val="150000"/>
              </a:lnSpc>
            </a:pPr>
            <a:r>
              <a:rPr lang="fr-FR" sz="4000" dirty="0"/>
              <a:t>GRAND-PÈRE RENE  : Il faut avoir un cœur pur et respecter la nature. Alors peut-être, un jour, tu apercevras une fée.</a:t>
            </a:r>
          </a:p>
        </p:txBody>
      </p:sp>
      <p:sp>
        <p:nvSpPr>
          <p:cNvPr id="3" name="Ellipse 2">
            <a:extLst>
              <a:ext uri="{FF2B5EF4-FFF2-40B4-BE49-F238E27FC236}">
                <a16:creationId xmlns:a16="http://schemas.microsoft.com/office/drawing/2014/main" id="{8486612C-D3FC-3756-682A-150117A4A495}"/>
              </a:ext>
            </a:extLst>
          </p:cNvPr>
          <p:cNvSpPr/>
          <p:nvPr/>
        </p:nvSpPr>
        <p:spPr>
          <a:xfrm>
            <a:off x="8945169" y="285826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a:extLst>
              <a:ext uri="{FF2B5EF4-FFF2-40B4-BE49-F238E27FC236}">
                <a16:creationId xmlns:a16="http://schemas.microsoft.com/office/drawing/2014/main" id="{4011C5C8-FAC8-C35A-EAF3-3AA800B5E1C1}"/>
              </a:ext>
            </a:extLst>
          </p:cNvPr>
          <p:cNvSpPr/>
          <p:nvPr/>
        </p:nvSpPr>
        <p:spPr>
          <a:xfrm>
            <a:off x="8496385" y="192910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35BBA862-4A98-2CCD-741F-2083464D3DD6}"/>
              </a:ext>
            </a:extLst>
          </p:cNvPr>
          <p:cNvSpPr/>
          <p:nvPr/>
        </p:nvSpPr>
        <p:spPr>
          <a:xfrm>
            <a:off x="5577172" y="193402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CF8FE8EC-3673-9C73-7C7B-3EAB18F1AA7B}"/>
              </a:ext>
            </a:extLst>
          </p:cNvPr>
          <p:cNvSpPr/>
          <p:nvPr/>
        </p:nvSpPr>
        <p:spPr>
          <a:xfrm>
            <a:off x="9311721" y="192910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56EB3533-6FF1-424E-9E25-AE52B488B363}"/>
              </a:ext>
            </a:extLst>
          </p:cNvPr>
          <p:cNvSpPr/>
          <p:nvPr/>
        </p:nvSpPr>
        <p:spPr>
          <a:xfrm>
            <a:off x="3854857" y="380094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CAF6A160-008D-4074-AD2E-2357657AF2B4}"/>
              </a:ext>
            </a:extLst>
          </p:cNvPr>
          <p:cNvSpPr/>
          <p:nvPr/>
        </p:nvSpPr>
        <p:spPr>
          <a:xfrm>
            <a:off x="1932638" y="285826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F7BF10D8-FBEC-47D1-8F09-41EAC8B7DC45}"/>
              </a:ext>
            </a:extLst>
          </p:cNvPr>
          <p:cNvSpPr/>
          <p:nvPr/>
        </p:nvSpPr>
        <p:spPr>
          <a:xfrm>
            <a:off x="3876099" y="285826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4B31462-5313-42D1-AB9A-DB74C7088578}"/>
              </a:ext>
            </a:extLst>
          </p:cNvPr>
          <p:cNvSpPr/>
          <p:nvPr/>
        </p:nvSpPr>
        <p:spPr>
          <a:xfrm>
            <a:off x="6715125" y="192910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78D738C-8964-4F70-8A8D-7ACA0DB4477B}"/>
              </a:ext>
            </a:extLst>
          </p:cNvPr>
          <p:cNvSpPr/>
          <p:nvPr/>
        </p:nvSpPr>
        <p:spPr>
          <a:xfrm>
            <a:off x="2214960" y="380094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riangle isocèle 26">
            <a:extLst>
              <a:ext uri="{FF2B5EF4-FFF2-40B4-BE49-F238E27FC236}">
                <a16:creationId xmlns:a16="http://schemas.microsoft.com/office/drawing/2014/main" id="{35590723-893D-47E3-829E-899FF0E25144}"/>
              </a:ext>
            </a:extLst>
          </p:cNvPr>
          <p:cNvSpPr/>
          <p:nvPr/>
        </p:nvSpPr>
        <p:spPr>
          <a:xfrm>
            <a:off x="9875757" y="191551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1685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Résolution du problème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0247" y="1653701"/>
            <a:ext cx="7214681" cy="5078313"/>
          </a:xfrm>
          <a:prstGeom prst="rect">
            <a:avLst/>
          </a:prstGeom>
          <a:noFill/>
        </p:spPr>
        <p:txBody>
          <a:bodyPr wrap="square" rtlCol="0">
            <a:spAutoFit/>
          </a:bodyPr>
          <a:lstStyle/>
          <a:p>
            <a:r>
              <a:rPr lang="fr-FR" sz="3600" dirty="0"/>
              <a:t>Je cherche combien d’ingrédients elle a utilisé pour 7 litres :</a:t>
            </a:r>
          </a:p>
          <a:p>
            <a:pPr algn="ctr"/>
            <a:r>
              <a:rPr lang="fr-FR" sz="3600" dirty="0"/>
              <a:t>100 x 7 = 700     10 x 7 = 70 </a:t>
            </a:r>
            <a:r>
              <a:rPr lang="fr-FR" sz="3600" dirty="0" err="1"/>
              <a:t>dL</a:t>
            </a:r>
            <a:r>
              <a:rPr lang="fr-FR" sz="3600" dirty="0"/>
              <a:t>    17x7= 119</a:t>
            </a:r>
          </a:p>
          <a:p>
            <a:endParaRPr lang="fr-FR" sz="3600" dirty="0"/>
          </a:p>
          <a:p>
            <a:r>
              <a:rPr lang="fr-FR" sz="3600" dirty="0"/>
              <a:t>Je cherche combien d’ingrédients elle a utilisé pour 10 litres :</a:t>
            </a:r>
          </a:p>
          <a:p>
            <a:pPr algn="ctr"/>
            <a:r>
              <a:rPr lang="fr-FR" sz="3600" dirty="0"/>
              <a:t>100 x 10 = 1 000      10 x 10 = 100</a:t>
            </a:r>
          </a:p>
          <a:p>
            <a:pPr algn="ctr"/>
            <a:r>
              <a:rPr lang="fr-FR" sz="3600" dirty="0"/>
              <a:t>17 x 10 = 170</a:t>
            </a:r>
          </a:p>
        </p:txBody>
      </p:sp>
      <p:sp>
        <p:nvSpPr>
          <p:cNvPr id="3" name="ZoneTexte 2">
            <a:extLst>
              <a:ext uri="{FF2B5EF4-FFF2-40B4-BE49-F238E27FC236}">
                <a16:creationId xmlns:a16="http://schemas.microsoft.com/office/drawing/2014/main" id="{E84F8B08-616F-1A8D-1B86-85770BB5CD05}"/>
              </a:ext>
            </a:extLst>
          </p:cNvPr>
          <p:cNvSpPr txBox="1"/>
          <p:nvPr/>
        </p:nvSpPr>
        <p:spPr>
          <a:xfrm>
            <a:off x="7559596" y="1653701"/>
            <a:ext cx="4315839" cy="5078313"/>
          </a:xfrm>
          <a:prstGeom prst="rect">
            <a:avLst/>
          </a:prstGeom>
          <a:noFill/>
        </p:spPr>
        <p:txBody>
          <a:bodyPr wrap="square" rtlCol="0">
            <a:spAutoFit/>
          </a:bodyPr>
          <a:lstStyle/>
          <a:p>
            <a:r>
              <a:rPr lang="fr-FR" sz="3600" dirty="0"/>
              <a:t>700 g de poudre de roche, 70 </a:t>
            </a:r>
            <a:r>
              <a:rPr lang="fr-FR" sz="3600" dirty="0" err="1"/>
              <a:t>dL</a:t>
            </a:r>
            <a:r>
              <a:rPr lang="fr-FR" sz="3600" dirty="0"/>
              <a:t> de l’eau de l’étang </a:t>
            </a:r>
            <a:r>
              <a:rPr lang="fr-FR" sz="3600" dirty="0" err="1"/>
              <a:t>Delthir</a:t>
            </a:r>
            <a:r>
              <a:rPr lang="fr-FR" sz="3600" dirty="0"/>
              <a:t>, 119 épines de sapin noir</a:t>
            </a:r>
          </a:p>
          <a:p>
            <a:endParaRPr lang="fr-FR" sz="3600" dirty="0"/>
          </a:p>
          <a:p>
            <a:r>
              <a:rPr lang="fr-FR" sz="3600" dirty="0"/>
              <a:t>1 000 g de poudre de roche, 100 </a:t>
            </a:r>
            <a:r>
              <a:rPr lang="fr-FR" sz="3600" dirty="0" err="1"/>
              <a:t>dL</a:t>
            </a:r>
            <a:r>
              <a:rPr lang="fr-FR" sz="3600" dirty="0"/>
              <a:t> de l’eau de l’étang </a:t>
            </a:r>
            <a:r>
              <a:rPr lang="fr-FR" sz="3600" dirty="0" err="1"/>
              <a:t>Delthir</a:t>
            </a:r>
            <a:r>
              <a:rPr lang="fr-FR" sz="3600" dirty="0"/>
              <a:t>, 170 épines de sapin noir</a:t>
            </a:r>
          </a:p>
        </p:txBody>
      </p:sp>
      <p:cxnSp>
        <p:nvCxnSpPr>
          <p:cNvPr id="6" name="Connecteur droit 5">
            <a:extLst>
              <a:ext uri="{FF2B5EF4-FFF2-40B4-BE49-F238E27FC236}">
                <a16:creationId xmlns:a16="http://schemas.microsoft.com/office/drawing/2014/main" id="{6C61D544-3A2F-C0F9-A375-E92352BE4341}"/>
              </a:ext>
            </a:extLst>
          </p:cNvPr>
          <p:cNvCxnSpPr>
            <a:cxnSpLocks/>
          </p:cNvCxnSpPr>
          <p:nvPr/>
        </p:nvCxnSpPr>
        <p:spPr>
          <a:xfrm>
            <a:off x="7324928" y="1809344"/>
            <a:ext cx="0" cy="504865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88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7322</TotalTime>
  <Words>899</Words>
  <Application>Microsoft Office PowerPoint</Application>
  <PresentationFormat>Grand écran</PresentationFormat>
  <Paragraphs>123</Paragraphs>
  <Slides>22</Slides>
  <Notes>0</Notes>
  <HiddenSlides>0</HiddenSlides>
  <MMClips>1</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22</vt:i4>
      </vt:variant>
    </vt:vector>
  </HeadingPairs>
  <TitlesOfParts>
    <vt:vector size="26" baseType="lpstr">
      <vt:lpstr>Arial</vt:lpstr>
      <vt:lpstr>Calibri</vt:lpstr>
      <vt:lpstr>Calibri Light</vt:lpstr>
      <vt:lpstr>Thème Office</vt:lpstr>
      <vt:lpstr>Présentation PowerPoint</vt:lpstr>
      <vt:lpstr>Le vocabulaire à apprendre</vt:lpstr>
      <vt:lpstr>Les fonctions grammaticales</vt:lpstr>
      <vt:lpstr>Les classes grammaticales</vt:lpstr>
      <vt:lpstr>Conjugue le verbe « apercevoir » au futur</vt:lpstr>
      <vt:lpstr>Problème pour s’entraîner</vt:lpstr>
      <vt:lpstr>Problème pour s’entraîner</vt:lpstr>
      <vt:lpstr>Résolution du problème</vt:lpstr>
      <vt:lpstr>Le vocabulaire à apprendre</vt:lpstr>
      <vt:lpstr>Transposition</vt:lpstr>
      <vt:lpstr>Analyse grammaticale</vt:lpstr>
      <vt:lpstr>Conjugue le verbe « veiller » au présent</vt:lpstr>
      <vt:lpstr>Présentation PowerPoint</vt:lpstr>
      <vt:lpstr>Problème pour s’entraîner</vt:lpstr>
      <vt:lpstr>Présentation PowerPoint</vt:lpstr>
      <vt:lpstr>Calcul mental</vt:lpstr>
      <vt:lpstr>Calcul mental</vt:lpstr>
      <vt:lpstr>Dictée</vt:lpstr>
      <vt:lpstr>Dictée – suite</vt:lpstr>
      <vt:lpstr>Dictée – suite 2</vt:lpstr>
      <vt:lpstr>Dictée – fin</vt:lpstr>
      <vt:lpstr>Résolution du problème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Stéphanie escoin</cp:lastModifiedBy>
  <cp:revision>50</cp:revision>
  <dcterms:created xsi:type="dcterms:W3CDTF">2024-09-15T19:35:32Z</dcterms:created>
  <dcterms:modified xsi:type="dcterms:W3CDTF">2025-03-07T13:40:49Z</dcterms:modified>
</cp:coreProperties>
</file>