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6" r:id="rId9"/>
    <p:sldId id="265" r:id="rId10"/>
    <p:sldId id="266" r:id="rId11"/>
    <p:sldId id="293" r:id="rId12"/>
    <p:sldId id="268" r:id="rId13"/>
    <p:sldId id="281" r:id="rId14"/>
    <p:sldId id="294" r:id="rId15"/>
    <p:sldId id="271" r:id="rId16"/>
    <p:sldId id="282" r:id="rId17"/>
    <p:sldId id="272" r:id="rId18"/>
    <p:sldId id="273" r:id="rId19"/>
    <p:sldId id="278" r:id="rId20"/>
    <p:sldId id="279" r:id="rId21"/>
    <p:sldId id="297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1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DCA4F-9714-F53D-CD1D-4B92CA6E5B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88A76C-5928-C2B3-9DF6-6BFB4BB6D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AE8D35-B38B-3094-6817-7B6753F7E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74126A-E650-C1E9-2607-02FE817E9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B05BAE-B6FB-FD1D-51EC-0A7224C35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623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A27E9-68F0-316E-4D7A-AAEB4E0CE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D1E4F2-203D-A29C-063B-F94B09BAB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3BC250-1538-4EC6-8431-574F4D4BF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58A096-0D52-E8B7-2D51-B8564508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B96140-4F48-43E6-0611-B47EE522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1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80751-877D-A6E2-C463-71176A38F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13259C-19E7-15D7-AD26-4E193C6C9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AE66E7-3DCC-CC9E-24C7-4A68B2052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CA43F9-D3CA-5EF0-F725-5FB850D2F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5EDAA5-E9E9-5EF2-2148-62C094AF9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07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219D0-94A5-5089-94F1-EBF73015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CD37AE-6239-C10A-5222-07E7A4A43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80E3B7-76C9-D3AB-218A-325C2A520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B7FF1B-6C89-C47C-8B44-FB476CAF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D8F4DD-6784-86F9-72C5-EC9A1A7FC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BC1006-79DD-4C73-7ABD-B367274B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455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13D9C-1E6E-ECB9-D88B-A8E4DB3CC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67C0B4-50AE-9C2D-8046-0BC3F33F2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E0C0ED-D49C-B2F1-5F5A-328BDB8F6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A905F8-8895-F291-E608-793F6D6D8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C97CAB3-6BAC-A189-F551-B8A580697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8110492-8AD9-BEE2-0E9D-074F3FBB9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7632CED-A780-D116-B0D2-A861769B0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088165-ED02-ED24-EF36-43DA566F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638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5E5D7-F809-CFA9-0F4B-9C4C5809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95C7298-1FEC-088E-A1B9-82399D0F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6C9FA5-CA82-9649-50C1-5C5EB744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F619F2-907F-D8E6-50A8-0689572E5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41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AF4C120-E050-1AFE-994D-BA3A43DC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3585DCF-77A2-1694-933C-35269D95D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AA618E-3C3E-8051-E639-E915B0C8D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19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2D9E35-C39F-970F-DC54-F4FC3666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932EB1-5F91-C35E-1B93-F5E3249D8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0D9572-6BCE-2ABE-32C6-08B32835E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A57DB2-29F5-E1C4-A6EB-7961C491D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0D18F0-0675-D22D-29D9-2A4A5978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31111A-FBC6-98DE-037C-ABE9F3F60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625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43204-4184-55E5-952E-8E5A9799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0C6EC79-F8BB-3FBC-C7E9-77C464A23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AD80A3-94FB-A6A9-A2A4-1180DA83D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8F12EF-BFF7-3431-867F-5F326A898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339132-6C25-9406-D170-8FF5E3BA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08882F-53B5-0779-DE2A-A73F53ECA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89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CE076-AA14-66F5-2430-B95CF16D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4CEB0D-B7B8-9A4D-E981-9296C54CB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4C59D6-B5C0-561A-FC92-A74A9C818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749E26-E070-59E9-DC5D-9209CD58A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F142CB-2D93-12E5-6102-B182553D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30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21AA5D-2189-7A64-40A9-4D52DE2BEB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958396-CFD4-E4EE-2C0D-7B800EC13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0BC592-5A32-FCCE-7D1A-0A243A4C8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CAC671-1859-A02A-BBD5-13FB2DA4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BB2848-DF46-CADF-1C88-9875C58EB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54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457C7EA-F4BB-B29D-6095-C85FECFE6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18EE29-7633-2E92-5544-887601AB6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DA6A3F-3DE9-7266-4BF2-961AAAD3DF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70A76-1CF7-40C0-8E49-0E06B08012A8}" type="datetimeFigureOut">
              <a:rPr lang="fr-FR" smtClean="0"/>
              <a:t>17/01/2025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CEF2A8-A5D6-7967-E3D0-1B7D7707A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BD4B28-8C0A-214C-84A9-DC8D1913B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15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E63E15C-5A6B-5356-F514-7E429918B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436" y="1800774"/>
            <a:ext cx="1749126" cy="2186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BEEADB6-7EC1-7DCA-4D06-75D310ACEE2F}"/>
              </a:ext>
            </a:extLst>
          </p:cNvPr>
          <p:cNvSpPr txBox="1"/>
          <p:nvPr/>
        </p:nvSpPr>
        <p:spPr>
          <a:xfrm>
            <a:off x="3256983" y="5029200"/>
            <a:ext cx="5678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Nelson Mandela</a:t>
            </a:r>
          </a:p>
        </p:txBody>
      </p:sp>
    </p:spTree>
    <p:extLst>
      <p:ext uri="{BB962C8B-B14F-4D97-AF65-F5344CB8AC3E}">
        <p14:creationId xmlns:p14="http://schemas.microsoft.com/office/powerpoint/2010/main" val="364772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 vocabulaire à apprendre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316500" y="1342416"/>
            <a:ext cx="5330757" cy="4652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4">
                    <a:lumMod val="50000"/>
                  </a:schemeClr>
                </a:solidFill>
              </a:rPr>
              <a:t>afro-américain (adj)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les Etats-Unis (</a:t>
            </a:r>
            <a:r>
              <a:rPr lang="fr-FR" sz="4000" dirty="0" err="1">
                <a:solidFill>
                  <a:srgbClr val="0070C0"/>
                </a:solidFill>
              </a:rPr>
              <a:t>np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FF0000"/>
                </a:solidFill>
              </a:rPr>
              <a:t>céder (v1)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une époque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4">
                    <a:lumMod val="50000"/>
                  </a:schemeClr>
                </a:solidFill>
              </a:rPr>
              <a:t>racial (adj)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FF0000"/>
                </a:solidFill>
              </a:rPr>
              <a:t>un siège (v3)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10FADC-3B33-9C2B-6601-BC462FF55463}"/>
              </a:ext>
            </a:extLst>
          </p:cNvPr>
          <p:cNvSpPr txBox="1"/>
          <p:nvPr/>
        </p:nvSpPr>
        <p:spPr>
          <a:xfrm>
            <a:off x="6750996" y="1727136"/>
            <a:ext cx="5330757" cy="3882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FF0000"/>
                </a:solidFill>
              </a:rPr>
              <a:t>déclencher (v1)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la ségrégation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le symbole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4">
                    <a:lumMod val="50000"/>
                  </a:schemeClr>
                </a:solidFill>
              </a:rPr>
              <a:t>inspirant (adj)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Une génération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1312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Les fonctions grammaticales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87549" y="2968874"/>
            <a:ext cx="11887200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/>
              <a:t>Elle a refusé de céder son siège dans le bus </a:t>
            </a:r>
          </a:p>
          <a:p>
            <a:pPr algn="ctr">
              <a:lnSpc>
                <a:spcPct val="150000"/>
              </a:lnSpc>
            </a:pPr>
            <a:r>
              <a:rPr lang="fr-FR" sz="4000" dirty="0"/>
              <a:t>à un homme blanc en 1955.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69666B3-FDCC-71DE-9E1E-F3AE7295B13B}"/>
              </a:ext>
            </a:extLst>
          </p:cNvPr>
          <p:cNvCxnSpPr>
            <a:cxnSpLocks/>
          </p:cNvCxnSpPr>
          <p:nvPr/>
        </p:nvCxnSpPr>
        <p:spPr>
          <a:xfrm>
            <a:off x="2526241" y="3812651"/>
            <a:ext cx="16027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7EA542E-F8D5-7D43-EEF3-B00F2F9AAD43}"/>
              </a:ext>
            </a:extLst>
          </p:cNvPr>
          <p:cNvCxnSpPr>
            <a:cxnSpLocks/>
          </p:cNvCxnSpPr>
          <p:nvPr/>
        </p:nvCxnSpPr>
        <p:spPr>
          <a:xfrm>
            <a:off x="1586928" y="3799836"/>
            <a:ext cx="7792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5F1710B-834C-2FF8-3C65-58AF8F7D639B}"/>
              </a:ext>
            </a:extLst>
          </p:cNvPr>
          <p:cNvCxnSpPr>
            <a:cxnSpLocks/>
          </p:cNvCxnSpPr>
          <p:nvPr/>
        </p:nvCxnSpPr>
        <p:spPr>
          <a:xfrm>
            <a:off x="4204793" y="3812651"/>
            <a:ext cx="378241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5DB971F-90D3-654B-E1F5-91BBBD529ECE}"/>
              </a:ext>
            </a:extLst>
          </p:cNvPr>
          <p:cNvCxnSpPr>
            <a:cxnSpLocks/>
          </p:cNvCxnSpPr>
          <p:nvPr/>
        </p:nvCxnSpPr>
        <p:spPr>
          <a:xfrm>
            <a:off x="8162125" y="3799836"/>
            <a:ext cx="245289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84AE438A-C730-33F8-1481-15EABC4B2DCB}"/>
              </a:ext>
            </a:extLst>
          </p:cNvPr>
          <p:cNvSpPr txBox="1"/>
          <p:nvPr/>
        </p:nvSpPr>
        <p:spPr>
          <a:xfrm>
            <a:off x="5871795" y="3780752"/>
            <a:ext cx="86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COI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106379E-6A35-E0AB-2DD0-6AD4DB0A2F13}"/>
              </a:ext>
            </a:extLst>
          </p:cNvPr>
          <p:cNvSpPr txBox="1"/>
          <p:nvPr/>
        </p:nvSpPr>
        <p:spPr>
          <a:xfrm>
            <a:off x="9047425" y="3780752"/>
            <a:ext cx="86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CCL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F53EC97-8787-49EA-9F9A-276F1F08702B}"/>
              </a:ext>
            </a:extLst>
          </p:cNvPr>
          <p:cNvCxnSpPr>
            <a:cxnSpLocks/>
          </p:cNvCxnSpPr>
          <p:nvPr/>
        </p:nvCxnSpPr>
        <p:spPr>
          <a:xfrm>
            <a:off x="3127859" y="4741452"/>
            <a:ext cx="378241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92D77CE1-51BC-44C1-B372-4F2CFA6FE9F5}"/>
              </a:ext>
            </a:extLst>
          </p:cNvPr>
          <p:cNvSpPr txBox="1"/>
          <p:nvPr/>
        </p:nvSpPr>
        <p:spPr>
          <a:xfrm>
            <a:off x="7729244" y="4673264"/>
            <a:ext cx="86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CCT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2B27D86-DDE6-4963-AA5E-EE61DED5262C}"/>
              </a:ext>
            </a:extLst>
          </p:cNvPr>
          <p:cNvCxnSpPr>
            <a:cxnSpLocks/>
          </p:cNvCxnSpPr>
          <p:nvPr/>
        </p:nvCxnSpPr>
        <p:spPr>
          <a:xfrm>
            <a:off x="7027411" y="4741452"/>
            <a:ext cx="1720663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64BD35C1-3F2C-473B-AC38-4DA58E2D9A02}"/>
              </a:ext>
            </a:extLst>
          </p:cNvPr>
          <p:cNvSpPr txBox="1"/>
          <p:nvPr/>
        </p:nvSpPr>
        <p:spPr>
          <a:xfrm>
            <a:off x="4586184" y="4722858"/>
            <a:ext cx="86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COI</a:t>
            </a:r>
          </a:p>
        </p:txBody>
      </p:sp>
    </p:spTree>
    <p:extLst>
      <p:ext uri="{BB962C8B-B14F-4D97-AF65-F5344CB8AC3E}">
        <p14:creationId xmlns:p14="http://schemas.microsoft.com/office/powerpoint/2010/main" val="240050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6" grpId="0"/>
      <p:bldP spid="17" grpId="0"/>
      <p:bldP spid="15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Les classes grammaticales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42964" y="2968873"/>
            <a:ext cx="118872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Son acte de résistance a déclenché le mouvement des droits civiques.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1E7ED92-E6BC-9EE6-4A50-D7B02F6F94DA}"/>
              </a:ext>
            </a:extLst>
          </p:cNvPr>
          <p:cNvCxnSpPr>
            <a:cxnSpLocks/>
          </p:cNvCxnSpPr>
          <p:nvPr/>
        </p:nvCxnSpPr>
        <p:spPr>
          <a:xfrm>
            <a:off x="1055789" y="4054566"/>
            <a:ext cx="85785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455D4A1E-E8C8-13FC-3E63-6039A3BD0EC2}"/>
              </a:ext>
            </a:extLst>
          </p:cNvPr>
          <p:cNvCxnSpPr>
            <a:cxnSpLocks/>
          </p:cNvCxnSpPr>
          <p:nvPr/>
        </p:nvCxnSpPr>
        <p:spPr>
          <a:xfrm flipV="1">
            <a:off x="2697599" y="4054566"/>
            <a:ext cx="1920108" cy="15323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A0AF22E-4D08-D461-5BD7-5734A49C3BBC}"/>
              </a:ext>
            </a:extLst>
          </p:cNvPr>
          <p:cNvCxnSpPr>
            <a:cxnSpLocks/>
          </p:cNvCxnSpPr>
          <p:nvPr/>
        </p:nvCxnSpPr>
        <p:spPr>
          <a:xfrm>
            <a:off x="5186225" y="4049820"/>
            <a:ext cx="1990054" cy="47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0AD4E36-9B2A-86EA-D3CC-FA4FF200D140}"/>
              </a:ext>
            </a:extLst>
          </p:cNvPr>
          <p:cNvCxnSpPr>
            <a:cxnSpLocks/>
          </p:cNvCxnSpPr>
          <p:nvPr/>
        </p:nvCxnSpPr>
        <p:spPr>
          <a:xfrm>
            <a:off x="87549" y="5230962"/>
            <a:ext cx="119449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897B4C13-A651-B44A-7905-7875377F7CC3}"/>
              </a:ext>
            </a:extLst>
          </p:cNvPr>
          <p:cNvSpPr txBox="1"/>
          <p:nvPr/>
        </p:nvSpPr>
        <p:spPr>
          <a:xfrm>
            <a:off x="7419515" y="4054566"/>
            <a:ext cx="69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a.d</a:t>
            </a:r>
            <a:r>
              <a:rPr lang="fr-FR" dirty="0"/>
              <a:t>.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8284E0C9-663F-D709-DCF8-18AC95938325}"/>
              </a:ext>
            </a:extLst>
          </p:cNvPr>
          <p:cNvCxnSpPr>
            <a:cxnSpLocks/>
          </p:cNvCxnSpPr>
          <p:nvPr/>
        </p:nvCxnSpPr>
        <p:spPr>
          <a:xfrm>
            <a:off x="87549" y="4056563"/>
            <a:ext cx="74621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CB9DDA88-814E-34C6-DB51-340D28072AB7}"/>
              </a:ext>
            </a:extLst>
          </p:cNvPr>
          <p:cNvSpPr txBox="1"/>
          <p:nvPr/>
        </p:nvSpPr>
        <p:spPr>
          <a:xfrm>
            <a:off x="-18943" y="4041219"/>
            <a:ext cx="1114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Det</a:t>
            </a:r>
            <a:r>
              <a:rPr lang="fr-FR" dirty="0"/>
              <a:t> poss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452F3E03-819E-9C8D-9B25-6C86293B5F03}"/>
              </a:ext>
            </a:extLst>
          </p:cNvPr>
          <p:cNvCxnSpPr>
            <a:cxnSpLocks/>
          </p:cNvCxnSpPr>
          <p:nvPr/>
        </p:nvCxnSpPr>
        <p:spPr>
          <a:xfrm>
            <a:off x="1484715" y="5230962"/>
            <a:ext cx="1588423" cy="0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1EFCF957-71D4-1EB8-CDB6-E824B36FADB7}"/>
              </a:ext>
            </a:extLst>
          </p:cNvPr>
          <p:cNvSpPr txBox="1"/>
          <p:nvPr/>
        </p:nvSpPr>
        <p:spPr>
          <a:xfrm>
            <a:off x="3317331" y="4096427"/>
            <a:ext cx="511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aux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FCD8449B-E52E-EDA1-E526-B6CAA6709427}"/>
              </a:ext>
            </a:extLst>
          </p:cNvPr>
          <p:cNvCxnSpPr>
            <a:cxnSpLocks/>
          </p:cNvCxnSpPr>
          <p:nvPr/>
        </p:nvCxnSpPr>
        <p:spPr>
          <a:xfrm>
            <a:off x="4716643" y="4054566"/>
            <a:ext cx="3361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0B00FABF-DF3F-F02B-D257-9D83F8AC4CA7}"/>
              </a:ext>
            </a:extLst>
          </p:cNvPr>
          <p:cNvSpPr txBox="1"/>
          <p:nvPr/>
        </p:nvSpPr>
        <p:spPr>
          <a:xfrm>
            <a:off x="6033581" y="4062227"/>
            <a:ext cx="69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v1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76422FA0-4393-2F21-D3F1-AE4B24BCC5D3}"/>
              </a:ext>
            </a:extLst>
          </p:cNvPr>
          <p:cNvCxnSpPr>
            <a:cxnSpLocks/>
          </p:cNvCxnSpPr>
          <p:nvPr/>
        </p:nvCxnSpPr>
        <p:spPr>
          <a:xfrm flipH="1">
            <a:off x="1887975" y="4054931"/>
            <a:ext cx="80962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07951C5E-66EE-8541-C82E-0865FE2874BE}"/>
              </a:ext>
            </a:extLst>
          </p:cNvPr>
          <p:cNvSpPr txBox="1"/>
          <p:nvPr/>
        </p:nvSpPr>
        <p:spPr>
          <a:xfrm>
            <a:off x="1926823" y="4048402"/>
            <a:ext cx="69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prep</a:t>
            </a:r>
            <a:endParaRPr lang="fr-FR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77C9B52-8F7B-C822-5C72-3A453B7C1314}"/>
              </a:ext>
            </a:extLst>
          </p:cNvPr>
          <p:cNvCxnSpPr>
            <a:cxnSpLocks/>
          </p:cNvCxnSpPr>
          <p:nvPr/>
        </p:nvCxnSpPr>
        <p:spPr>
          <a:xfrm flipV="1">
            <a:off x="7916191" y="4007104"/>
            <a:ext cx="2483585" cy="2665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9F41B5D-5C6D-4440-AA9A-921C3A57AB5C}"/>
              </a:ext>
            </a:extLst>
          </p:cNvPr>
          <p:cNvCxnSpPr>
            <a:cxnSpLocks/>
          </p:cNvCxnSpPr>
          <p:nvPr/>
        </p:nvCxnSpPr>
        <p:spPr>
          <a:xfrm>
            <a:off x="7443915" y="4041219"/>
            <a:ext cx="428130" cy="6764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6439029-7A4E-4FBC-89F1-B008A69099CB}"/>
              </a:ext>
            </a:extLst>
          </p:cNvPr>
          <p:cNvCxnSpPr>
            <a:cxnSpLocks/>
          </p:cNvCxnSpPr>
          <p:nvPr/>
        </p:nvCxnSpPr>
        <p:spPr>
          <a:xfrm>
            <a:off x="10496312" y="4007104"/>
            <a:ext cx="74621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409C806E-A0AB-4E11-ABB3-B19379647D7D}"/>
              </a:ext>
            </a:extLst>
          </p:cNvPr>
          <p:cNvSpPr txBox="1"/>
          <p:nvPr/>
        </p:nvSpPr>
        <p:spPr>
          <a:xfrm>
            <a:off x="10698252" y="4026855"/>
            <a:ext cx="69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a.i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122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8" grpId="0"/>
      <p:bldP spid="32" grpId="0"/>
      <p:bldP spid="45" grpId="0"/>
      <p:bldP spid="54" grpId="0"/>
      <p:bldP spid="58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/>
              <a:t>Conjugue le verbe « </a:t>
            </a:r>
            <a:r>
              <a:rPr lang="fr-FR" dirty="0">
                <a:solidFill>
                  <a:srgbClr val="002060"/>
                </a:solidFill>
              </a:rPr>
              <a:t>déclencher</a:t>
            </a:r>
            <a:r>
              <a:rPr lang="fr-FR" dirty="0"/>
              <a:t> » au passé composé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359924" y="1596557"/>
            <a:ext cx="5330757" cy="440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dirty="0"/>
              <a:t>J’</a:t>
            </a:r>
            <a:r>
              <a:rPr lang="fr-FR" sz="4800" dirty="0">
                <a:solidFill>
                  <a:srgbClr val="FF0000"/>
                </a:solidFill>
              </a:rPr>
              <a:t>ai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déclenché</a:t>
            </a:r>
          </a:p>
          <a:p>
            <a:pPr>
              <a:lnSpc>
                <a:spcPct val="150000"/>
              </a:lnSpc>
            </a:pPr>
            <a:r>
              <a:rPr lang="fr-FR" sz="4800" dirty="0"/>
              <a:t>Tu </a:t>
            </a:r>
            <a:r>
              <a:rPr lang="fr-FR" sz="4800" dirty="0">
                <a:solidFill>
                  <a:srgbClr val="FF0000"/>
                </a:solidFill>
              </a:rPr>
              <a:t>as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déclenché</a:t>
            </a:r>
          </a:p>
          <a:p>
            <a:pPr>
              <a:lnSpc>
                <a:spcPct val="150000"/>
              </a:lnSpc>
            </a:pPr>
            <a:r>
              <a:rPr lang="fr-FR" sz="4800" dirty="0"/>
              <a:t>Il </a:t>
            </a:r>
            <a:r>
              <a:rPr lang="fr-FR" sz="4800" dirty="0">
                <a:solidFill>
                  <a:srgbClr val="FF0000"/>
                </a:solidFill>
              </a:rPr>
              <a:t>a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déclenché</a:t>
            </a:r>
          </a:p>
          <a:p>
            <a:pPr>
              <a:lnSpc>
                <a:spcPct val="150000"/>
              </a:lnSpc>
            </a:pPr>
            <a:r>
              <a:rPr lang="fr-FR" sz="4800" dirty="0"/>
              <a:t>Elle </a:t>
            </a:r>
            <a:r>
              <a:rPr lang="fr-FR" sz="4800" dirty="0">
                <a:solidFill>
                  <a:srgbClr val="FF0000"/>
                </a:solidFill>
              </a:rPr>
              <a:t>a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déclenché</a:t>
            </a:r>
            <a:endParaRPr lang="fr-FR" sz="4000" dirty="0">
              <a:solidFill>
                <a:srgbClr val="0070C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B60432-D20C-4A52-B99B-0E86E3768DB5}"/>
              </a:ext>
            </a:extLst>
          </p:cNvPr>
          <p:cNvSpPr txBox="1"/>
          <p:nvPr/>
        </p:nvSpPr>
        <p:spPr>
          <a:xfrm>
            <a:off x="5882327" y="1730104"/>
            <a:ext cx="6309674" cy="440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dirty="0"/>
              <a:t>Nous </a:t>
            </a:r>
            <a:r>
              <a:rPr lang="fr-FR" sz="4800" dirty="0">
                <a:solidFill>
                  <a:srgbClr val="FF0000"/>
                </a:solidFill>
              </a:rPr>
              <a:t>avons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déclenché</a:t>
            </a:r>
          </a:p>
          <a:p>
            <a:pPr>
              <a:lnSpc>
                <a:spcPct val="150000"/>
              </a:lnSpc>
            </a:pPr>
            <a:r>
              <a:rPr lang="fr-FR" sz="4800" dirty="0"/>
              <a:t>Vous </a:t>
            </a:r>
            <a:r>
              <a:rPr lang="fr-FR" sz="4800" dirty="0">
                <a:solidFill>
                  <a:srgbClr val="FF0000"/>
                </a:solidFill>
              </a:rPr>
              <a:t>avez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déclenché</a:t>
            </a:r>
          </a:p>
          <a:p>
            <a:pPr>
              <a:lnSpc>
                <a:spcPct val="150000"/>
              </a:lnSpc>
            </a:pPr>
            <a:r>
              <a:rPr lang="fr-FR" sz="4800" dirty="0"/>
              <a:t>Ils </a:t>
            </a:r>
            <a:r>
              <a:rPr lang="fr-FR" sz="4800" dirty="0">
                <a:solidFill>
                  <a:srgbClr val="FF0000"/>
                </a:solidFill>
              </a:rPr>
              <a:t>ont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déclenché</a:t>
            </a:r>
          </a:p>
          <a:p>
            <a:pPr>
              <a:lnSpc>
                <a:spcPct val="150000"/>
              </a:lnSpc>
            </a:pPr>
            <a:r>
              <a:rPr lang="fr-FR" sz="4800" dirty="0"/>
              <a:t>Elles </a:t>
            </a:r>
            <a:r>
              <a:rPr lang="fr-FR" sz="4800" dirty="0">
                <a:solidFill>
                  <a:srgbClr val="FF0000"/>
                </a:solidFill>
              </a:rPr>
              <a:t>ont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déclenché</a:t>
            </a:r>
            <a:endParaRPr lang="fr-FR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91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Problème pour s’entraîner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87549" y="1928685"/>
            <a:ext cx="12191999" cy="435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600"/>
              </a:lnSpc>
            </a:pPr>
            <a:r>
              <a:rPr lang="fr-FR" sz="4000" dirty="0"/>
              <a:t>En Afrique du Sud, on a construit un enclos rectangulaire pour protéger les rhinocéros. L’enclos a une longueur de 40 mètres et une largeur de 24 mètres.</a:t>
            </a:r>
          </a:p>
          <a:p>
            <a:pPr>
              <a:lnSpc>
                <a:spcPts val="5600"/>
              </a:lnSpc>
            </a:pPr>
            <a:r>
              <a:rPr lang="fr-FR" sz="4000" u="sng" dirty="0"/>
              <a:t>Calcule le périmètre de cet enclos</a:t>
            </a:r>
            <a:r>
              <a:rPr lang="fr-FR" sz="4000" dirty="0"/>
              <a:t>.</a:t>
            </a:r>
          </a:p>
          <a:p>
            <a:pPr>
              <a:lnSpc>
                <a:spcPts val="5600"/>
              </a:lnSpc>
            </a:pPr>
            <a:r>
              <a:rPr lang="fr-FR" sz="4000" dirty="0"/>
              <a:t>Un second enclos, de forme carrée, est construit avec le même périmètre. </a:t>
            </a:r>
            <a:r>
              <a:rPr lang="fr-FR" sz="4000" u="sng" dirty="0"/>
              <a:t>Quelle est la longueur d’un côté </a:t>
            </a:r>
            <a:r>
              <a:rPr lang="fr-FR" sz="4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6639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Résolution du problème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10247" y="1653701"/>
            <a:ext cx="721468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Je cherche le périmètre du premier enclos : </a:t>
            </a:r>
          </a:p>
          <a:p>
            <a:r>
              <a:rPr lang="fr-FR" sz="3600" b="1" dirty="0">
                <a:latin typeface="Cursive standard" pitchFamily="2" charset="0"/>
              </a:rPr>
              <a:t>   P</a:t>
            </a:r>
            <a:r>
              <a:rPr lang="fr-FR" sz="3600" dirty="0"/>
              <a:t> (enclos) 	= (</a:t>
            </a:r>
            <a:r>
              <a:rPr lang="fr-FR" sz="3600" dirty="0" err="1"/>
              <a:t>L+</a:t>
            </a:r>
            <a:r>
              <a:rPr lang="fr-FR" sz="3600" b="1" dirty="0" err="1">
                <a:latin typeface="Cursive standard" pitchFamily="2" charset="0"/>
              </a:rPr>
              <a:t>l</a:t>
            </a:r>
            <a:r>
              <a:rPr lang="fr-FR" sz="3600" dirty="0"/>
              <a:t>)x2</a:t>
            </a:r>
          </a:p>
          <a:p>
            <a:r>
              <a:rPr lang="fr-FR" sz="3600" dirty="0"/>
              <a:t>			= (40+24)x2</a:t>
            </a:r>
          </a:p>
          <a:p>
            <a:r>
              <a:rPr lang="fr-FR" sz="3600" dirty="0"/>
              <a:t>			= 64x2</a:t>
            </a:r>
          </a:p>
          <a:p>
            <a:r>
              <a:rPr lang="fr-FR" sz="3600" dirty="0"/>
              <a:t>			= </a:t>
            </a:r>
            <a:r>
              <a:rPr lang="fr-FR" sz="3600" u="sng" dirty="0"/>
              <a:t>128 m</a:t>
            </a:r>
          </a:p>
          <a:p>
            <a:endParaRPr lang="fr-FR" sz="3600" dirty="0"/>
          </a:p>
          <a:p>
            <a:r>
              <a:rPr lang="fr-FR" sz="3600" dirty="0"/>
              <a:t>Je cherche la longueur d’un côté :</a:t>
            </a:r>
          </a:p>
          <a:p>
            <a:r>
              <a:rPr lang="fr-FR" sz="3600" dirty="0"/>
              <a:t>128 ÷ 4 = 32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4F8B08-616F-1A8D-1B86-85770BB5CD05}"/>
              </a:ext>
            </a:extLst>
          </p:cNvPr>
          <p:cNvSpPr txBox="1"/>
          <p:nvPr/>
        </p:nvSpPr>
        <p:spPr>
          <a:xfrm>
            <a:off x="7559596" y="1653701"/>
            <a:ext cx="43158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128 mètres</a:t>
            </a:r>
          </a:p>
          <a:p>
            <a:endParaRPr lang="fr-FR" sz="3600" dirty="0"/>
          </a:p>
          <a:p>
            <a:endParaRPr lang="fr-FR" sz="3600" dirty="0"/>
          </a:p>
          <a:p>
            <a:endParaRPr lang="fr-FR" sz="3600" dirty="0"/>
          </a:p>
          <a:p>
            <a:endParaRPr lang="fr-FR" sz="3600" dirty="0"/>
          </a:p>
          <a:p>
            <a:endParaRPr lang="fr-FR" sz="3600" dirty="0"/>
          </a:p>
          <a:p>
            <a:endParaRPr lang="fr-FR" sz="3600" dirty="0"/>
          </a:p>
          <a:p>
            <a:r>
              <a:rPr lang="fr-FR" sz="3600" dirty="0"/>
              <a:t>32 mètres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C61D544-3A2F-C0F9-A375-E92352BE4341}"/>
              </a:ext>
            </a:extLst>
          </p:cNvPr>
          <p:cNvCxnSpPr>
            <a:cxnSpLocks/>
          </p:cNvCxnSpPr>
          <p:nvPr/>
        </p:nvCxnSpPr>
        <p:spPr>
          <a:xfrm>
            <a:off x="7324928" y="1809344"/>
            <a:ext cx="0" cy="504865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94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 vocabulaire à apprendre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316500" y="1342416"/>
            <a:ext cx="5330757" cy="4652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4">
                    <a:lumMod val="50000"/>
                  </a:schemeClr>
                </a:solidFill>
              </a:rPr>
              <a:t>afro-américain (adj)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les Etats-Unis (</a:t>
            </a:r>
            <a:r>
              <a:rPr lang="fr-FR" sz="4000" dirty="0" err="1">
                <a:solidFill>
                  <a:srgbClr val="0070C0"/>
                </a:solidFill>
              </a:rPr>
              <a:t>np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FF0000"/>
                </a:solidFill>
              </a:rPr>
              <a:t>céder (v1)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une époque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4">
                    <a:lumMod val="50000"/>
                  </a:schemeClr>
                </a:solidFill>
              </a:rPr>
              <a:t>racial (adj)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FF0000"/>
                </a:solidFill>
              </a:rPr>
              <a:t>un siège (v3)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10FADC-3B33-9C2B-6601-BC462FF55463}"/>
              </a:ext>
            </a:extLst>
          </p:cNvPr>
          <p:cNvSpPr txBox="1"/>
          <p:nvPr/>
        </p:nvSpPr>
        <p:spPr>
          <a:xfrm>
            <a:off x="6750996" y="1727136"/>
            <a:ext cx="5330757" cy="3882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FF0000"/>
                </a:solidFill>
              </a:rPr>
              <a:t>déclencher (v1)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la ségrégation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le symbole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4">
                    <a:lumMod val="50000"/>
                  </a:schemeClr>
                </a:solidFill>
              </a:rPr>
              <a:t>inspirant (adj)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Une génération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2632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Transposition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87549" y="1449421"/>
            <a:ext cx="11994204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Personne ne peut faire la différence dans la lutte contre l’injustice.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EE40D8-6217-FE1B-7DED-A9A477F1A451}"/>
              </a:ext>
            </a:extLst>
          </p:cNvPr>
          <p:cNvSpPr txBox="1"/>
          <p:nvPr/>
        </p:nvSpPr>
        <p:spPr>
          <a:xfrm>
            <a:off x="-11349" y="3288660"/>
            <a:ext cx="12192000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/>
              <a:t>À la forme affirmative, en remplaçant « personne » par « chacun »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F12C77-6910-4063-A47B-0159F855DD5B}"/>
              </a:ext>
            </a:extLst>
          </p:cNvPr>
          <p:cNvSpPr txBox="1"/>
          <p:nvPr/>
        </p:nvSpPr>
        <p:spPr>
          <a:xfrm>
            <a:off x="98898" y="4946325"/>
            <a:ext cx="11994204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Chacun peut faire la différence dans la lutte contre l’injustice.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351A5DB-8D58-01BF-D97F-ABFE7D119FC7}"/>
              </a:ext>
            </a:extLst>
          </p:cNvPr>
          <p:cNvSpPr/>
          <p:nvPr/>
        </p:nvSpPr>
        <p:spPr>
          <a:xfrm>
            <a:off x="9966749" y="227325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01732DE-20E6-A0B3-030A-764FFAB26A0B}"/>
              </a:ext>
            </a:extLst>
          </p:cNvPr>
          <p:cNvSpPr/>
          <p:nvPr/>
        </p:nvSpPr>
        <p:spPr>
          <a:xfrm>
            <a:off x="7374978" y="227325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8733C83C-0CA5-795B-6430-BC8AF5FFDA1E}"/>
              </a:ext>
            </a:extLst>
          </p:cNvPr>
          <p:cNvSpPr/>
          <p:nvPr/>
        </p:nvSpPr>
        <p:spPr>
          <a:xfrm>
            <a:off x="1933714" y="316044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C5C4A6-7CB1-AB34-3606-8FCB7D7A2AFB}"/>
              </a:ext>
            </a:extLst>
          </p:cNvPr>
          <p:cNvSpPr/>
          <p:nvPr/>
        </p:nvSpPr>
        <p:spPr>
          <a:xfrm>
            <a:off x="3601142" y="2273253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07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  <p:bldP spid="6" grpId="0"/>
      <p:bldP spid="5" grpId="0" animBg="1"/>
      <p:bldP spid="7" grpId="0" animBg="1"/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Analyse grammaticale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98898" y="1477926"/>
            <a:ext cx="11994204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Elle est restée une figure inspirante pour de nombreuses générations.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FE4771-70A8-7482-CA5B-7660A396A49B}"/>
              </a:ext>
            </a:extLst>
          </p:cNvPr>
          <p:cNvSpPr/>
          <p:nvPr/>
        </p:nvSpPr>
        <p:spPr>
          <a:xfrm>
            <a:off x="3063711" y="1826155"/>
            <a:ext cx="917614" cy="47665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FDB3655-F691-A299-D606-8781318D547D}"/>
              </a:ext>
            </a:extLst>
          </p:cNvPr>
          <p:cNvSpPr/>
          <p:nvPr/>
        </p:nvSpPr>
        <p:spPr>
          <a:xfrm>
            <a:off x="3981325" y="1835377"/>
            <a:ext cx="1297685" cy="47665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8D62D9B-D13C-D905-C076-A83DD4A06719}"/>
              </a:ext>
            </a:extLst>
          </p:cNvPr>
          <p:cNvSpPr/>
          <p:nvPr/>
        </p:nvSpPr>
        <p:spPr>
          <a:xfrm>
            <a:off x="5289637" y="1826220"/>
            <a:ext cx="2166965" cy="47234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F6676E-22F7-7390-F5E8-D7FB83C316E5}"/>
              </a:ext>
            </a:extLst>
          </p:cNvPr>
          <p:cNvSpPr txBox="1"/>
          <p:nvPr/>
        </p:nvSpPr>
        <p:spPr>
          <a:xfrm>
            <a:off x="0" y="4105879"/>
            <a:ext cx="11994204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une</a:t>
            </a:r>
            <a:r>
              <a:rPr lang="fr-FR" sz="3800" dirty="0"/>
              <a:t> : article </a:t>
            </a:r>
            <a:r>
              <a:rPr lang="fr-FR" sz="3800" dirty="0">
                <a:solidFill>
                  <a:srgbClr val="FFC000"/>
                </a:solidFill>
              </a:rPr>
              <a:t>indéfini</a:t>
            </a:r>
            <a:r>
              <a:rPr lang="fr-FR" sz="3800" dirty="0"/>
              <a:t>, féminin, singulier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286D97A-0341-2B31-B5B9-532A34EB5DAA}"/>
              </a:ext>
            </a:extLst>
          </p:cNvPr>
          <p:cNvSpPr txBox="1"/>
          <p:nvPr/>
        </p:nvSpPr>
        <p:spPr>
          <a:xfrm>
            <a:off x="0" y="5026131"/>
            <a:ext cx="11994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70C0"/>
                </a:solidFill>
              </a:rPr>
              <a:t>figure</a:t>
            </a:r>
            <a:r>
              <a:rPr lang="fr-FR" sz="4000" dirty="0"/>
              <a:t>: nom commun, féminin, singulier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CAA1A9-97A6-3B3C-24EE-BD4A8C87568A}"/>
              </a:ext>
            </a:extLst>
          </p:cNvPr>
          <p:cNvSpPr txBox="1"/>
          <p:nvPr/>
        </p:nvSpPr>
        <p:spPr>
          <a:xfrm>
            <a:off x="0" y="5482958"/>
            <a:ext cx="11994204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inspirante</a:t>
            </a:r>
            <a:r>
              <a:rPr lang="fr-FR" sz="4000" dirty="0"/>
              <a:t> : adjectif, féminin, singulier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E03D5AF-8517-97F8-3E66-E78BC2E6EAA9}"/>
              </a:ext>
            </a:extLst>
          </p:cNvPr>
          <p:cNvSpPr/>
          <p:nvPr/>
        </p:nvSpPr>
        <p:spPr>
          <a:xfrm>
            <a:off x="5027840" y="236580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B8901AF-0893-E5FA-FF6A-6CC117BE8957}"/>
              </a:ext>
            </a:extLst>
          </p:cNvPr>
          <p:cNvSpPr/>
          <p:nvPr/>
        </p:nvSpPr>
        <p:spPr>
          <a:xfrm>
            <a:off x="7244041" y="2355437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B269FBDF-6999-423A-92A6-E62383A7D64E}"/>
              </a:ext>
            </a:extLst>
          </p:cNvPr>
          <p:cNvSpPr/>
          <p:nvPr/>
        </p:nvSpPr>
        <p:spPr>
          <a:xfrm>
            <a:off x="1221248" y="2180975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28597B-455D-4C70-85D6-9719A71E5400}"/>
              </a:ext>
            </a:extLst>
          </p:cNvPr>
          <p:cNvSpPr/>
          <p:nvPr/>
        </p:nvSpPr>
        <p:spPr>
          <a:xfrm>
            <a:off x="2849791" y="2365801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A26CC6-6005-4507-AB96-91DAAB1755F4}"/>
              </a:ext>
            </a:extLst>
          </p:cNvPr>
          <p:cNvSpPr/>
          <p:nvPr/>
        </p:nvSpPr>
        <p:spPr>
          <a:xfrm>
            <a:off x="1221248" y="2355437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2EB32A0-BF72-48A5-AD5F-A827A31C45F3}"/>
              </a:ext>
            </a:extLst>
          </p:cNvPr>
          <p:cNvSpPr/>
          <p:nvPr/>
        </p:nvSpPr>
        <p:spPr>
          <a:xfrm>
            <a:off x="2419088" y="320062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3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8" grpId="0" animBg="1"/>
      <p:bldP spid="9" grpId="0" animBg="1"/>
      <p:bldP spid="10" grpId="0"/>
      <p:bldP spid="11" grpId="0"/>
      <p:bldP spid="12" grpId="0"/>
      <p:bldP spid="7" grpId="0" animBg="1"/>
      <p:bldP spid="16" grpId="0" animBg="1"/>
      <p:bldP spid="21" grpId="0" animBg="1"/>
      <p:bldP spid="22" grpId="0" animBg="1"/>
      <p:bldP spid="23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/>
              <a:t>Conjugue le verbe « </a:t>
            </a:r>
            <a:r>
              <a:rPr lang="fr-FR" dirty="0">
                <a:solidFill>
                  <a:srgbClr val="002060"/>
                </a:solidFill>
              </a:rPr>
              <a:t>rester</a:t>
            </a:r>
            <a:r>
              <a:rPr lang="fr-FR" dirty="0"/>
              <a:t> » au passé composé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359924" y="1596557"/>
            <a:ext cx="5330757" cy="440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dirty="0"/>
              <a:t>Je </a:t>
            </a:r>
            <a:r>
              <a:rPr lang="fr-FR" sz="4800" dirty="0">
                <a:solidFill>
                  <a:srgbClr val="FF0000"/>
                </a:solidFill>
              </a:rPr>
              <a:t>suis</a:t>
            </a:r>
            <a:r>
              <a:rPr lang="fr-FR" sz="4800" dirty="0"/>
              <a:t> </a:t>
            </a:r>
            <a:r>
              <a:rPr lang="fr-FR" sz="4800" dirty="0" err="1">
                <a:solidFill>
                  <a:srgbClr val="0070C0"/>
                </a:solidFill>
              </a:rPr>
              <a:t>resté,e</a:t>
            </a:r>
            <a:endParaRPr lang="fr-FR" sz="48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4800" dirty="0"/>
              <a:t>Tu </a:t>
            </a:r>
            <a:r>
              <a:rPr lang="fr-FR" sz="4800" dirty="0">
                <a:solidFill>
                  <a:srgbClr val="FF0000"/>
                </a:solidFill>
              </a:rPr>
              <a:t>es</a:t>
            </a:r>
            <a:r>
              <a:rPr lang="fr-FR" sz="4800" dirty="0"/>
              <a:t> </a:t>
            </a:r>
            <a:r>
              <a:rPr lang="fr-FR" sz="4800" dirty="0" err="1">
                <a:solidFill>
                  <a:srgbClr val="0070C0"/>
                </a:solidFill>
              </a:rPr>
              <a:t>resté,e</a:t>
            </a:r>
            <a:endParaRPr lang="fr-FR" sz="48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4800" dirty="0"/>
              <a:t>Il </a:t>
            </a:r>
            <a:r>
              <a:rPr lang="fr-FR" sz="4800" dirty="0">
                <a:solidFill>
                  <a:srgbClr val="FF0000"/>
                </a:solidFill>
              </a:rPr>
              <a:t>est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resté</a:t>
            </a:r>
          </a:p>
          <a:p>
            <a:pPr>
              <a:lnSpc>
                <a:spcPct val="150000"/>
              </a:lnSpc>
            </a:pPr>
            <a:r>
              <a:rPr lang="fr-FR" sz="4800" dirty="0"/>
              <a:t>Elle </a:t>
            </a:r>
            <a:r>
              <a:rPr lang="fr-FR" sz="4800" dirty="0">
                <a:solidFill>
                  <a:srgbClr val="FF0000"/>
                </a:solidFill>
              </a:rPr>
              <a:t>est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restée</a:t>
            </a:r>
            <a:endParaRPr lang="fr-FR" sz="4000" dirty="0">
              <a:solidFill>
                <a:srgbClr val="0070C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B60432-D20C-4A52-B99B-0E86E3768DB5}"/>
              </a:ext>
            </a:extLst>
          </p:cNvPr>
          <p:cNvSpPr txBox="1"/>
          <p:nvPr/>
        </p:nvSpPr>
        <p:spPr>
          <a:xfrm>
            <a:off x="4713402" y="1042558"/>
            <a:ext cx="7478598" cy="551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dirty="0"/>
              <a:t>Nous </a:t>
            </a:r>
            <a:r>
              <a:rPr lang="fr-FR" sz="4800" dirty="0">
                <a:solidFill>
                  <a:srgbClr val="FF0000"/>
                </a:solidFill>
              </a:rPr>
              <a:t>sommes</a:t>
            </a:r>
            <a:r>
              <a:rPr lang="fr-FR" sz="4800" dirty="0"/>
              <a:t> </a:t>
            </a:r>
            <a:r>
              <a:rPr lang="fr-FR" sz="4800" dirty="0" err="1">
                <a:solidFill>
                  <a:srgbClr val="0070C0"/>
                </a:solidFill>
              </a:rPr>
              <a:t>restés,ées</a:t>
            </a:r>
            <a:endParaRPr lang="fr-FR" sz="48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4800" dirty="0"/>
              <a:t>Vous </a:t>
            </a:r>
            <a:r>
              <a:rPr lang="fr-FR" sz="4800" dirty="0">
                <a:solidFill>
                  <a:srgbClr val="FF0000"/>
                </a:solidFill>
              </a:rPr>
              <a:t>êtes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resté, restés, restée, restées</a:t>
            </a:r>
          </a:p>
          <a:p>
            <a:pPr>
              <a:lnSpc>
                <a:spcPct val="150000"/>
              </a:lnSpc>
            </a:pPr>
            <a:r>
              <a:rPr lang="fr-FR" sz="4800" dirty="0"/>
              <a:t>Ils </a:t>
            </a:r>
            <a:r>
              <a:rPr lang="fr-FR" sz="4800" dirty="0">
                <a:solidFill>
                  <a:srgbClr val="FF0000"/>
                </a:solidFill>
              </a:rPr>
              <a:t>sont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restés</a:t>
            </a:r>
          </a:p>
          <a:p>
            <a:pPr>
              <a:lnSpc>
                <a:spcPct val="150000"/>
              </a:lnSpc>
            </a:pPr>
            <a:r>
              <a:rPr lang="fr-FR" sz="4800" dirty="0"/>
              <a:t>Elles </a:t>
            </a:r>
            <a:r>
              <a:rPr lang="fr-FR" sz="4800" dirty="0">
                <a:solidFill>
                  <a:srgbClr val="FF0000"/>
                </a:solidFill>
              </a:rPr>
              <a:t>sont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70C0"/>
                </a:solidFill>
              </a:rPr>
              <a:t>restées</a:t>
            </a:r>
            <a:endParaRPr lang="fr-FR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53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5951C17-922D-EA8D-F08D-69F3ED1BF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2644" y="1487976"/>
            <a:ext cx="5826712" cy="3882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876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 vocabulaire inconnu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907378" y="705254"/>
            <a:ext cx="8354546" cy="5976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dirty="0"/>
              <a:t>Rosa Parks</a:t>
            </a:r>
          </a:p>
          <a:p>
            <a:pPr algn="ctr">
              <a:lnSpc>
                <a:spcPct val="150000"/>
              </a:lnSpc>
            </a:pPr>
            <a:r>
              <a:rPr lang="fr-FR" sz="8800" dirty="0"/>
              <a:t>Montgomery</a:t>
            </a:r>
          </a:p>
          <a:p>
            <a:pPr algn="ctr">
              <a:lnSpc>
                <a:spcPct val="150000"/>
              </a:lnSpc>
            </a:pPr>
            <a:r>
              <a:rPr lang="fr-FR" sz="8800" dirty="0"/>
              <a:t>Alabama</a:t>
            </a:r>
          </a:p>
        </p:txBody>
      </p:sp>
    </p:spTree>
    <p:extLst>
      <p:ext uri="{BB962C8B-B14F-4D97-AF65-F5344CB8AC3E}">
        <p14:creationId xmlns:p14="http://schemas.microsoft.com/office/powerpoint/2010/main" val="124280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Problème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136833"/>
            <a:ext cx="12191999" cy="5075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600"/>
              </a:lnSpc>
            </a:pPr>
            <a:r>
              <a:rPr lang="fr-FR" sz="4000" dirty="0"/>
              <a:t>En Afrique du Sud, on a construit un enclos rectangulaire pour protéger les rhinocéros. L’enclos a une longueur de 40 mètres et une largeur de 38 mètres.</a:t>
            </a:r>
          </a:p>
          <a:p>
            <a:pPr>
              <a:lnSpc>
                <a:spcPts val="5600"/>
              </a:lnSpc>
            </a:pPr>
            <a:r>
              <a:rPr lang="fr-FR" sz="4000" u="sng" dirty="0"/>
              <a:t>Calcule le périmètre de cet enclos</a:t>
            </a:r>
            <a:r>
              <a:rPr lang="fr-FR" sz="4000" dirty="0"/>
              <a:t>.</a:t>
            </a:r>
          </a:p>
          <a:p>
            <a:pPr>
              <a:lnSpc>
                <a:spcPts val="5600"/>
              </a:lnSpc>
            </a:pPr>
            <a:r>
              <a:rPr lang="fr-FR" sz="4000" dirty="0"/>
              <a:t>Un second enclos, de forme carrée, est construit avec le même périmètre. </a:t>
            </a:r>
            <a:r>
              <a:rPr lang="fr-FR" sz="4000" u="sng" dirty="0"/>
              <a:t>Quelle est la longueur d’un côté du carré</a:t>
            </a:r>
            <a:r>
              <a:rPr lang="fr-FR" sz="4000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62549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5951C17-922D-EA8D-F08D-69F3ED1BF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644" y="1366736"/>
            <a:ext cx="5826712" cy="4124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8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Calcul mental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10247" y="1653701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0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2</a:t>
            </a:r>
            <a:r>
              <a:rPr lang="fr-FR" sz="4000" dirty="0"/>
              <a:t> : 63 – 24 – 45 – 48 – 36 – 28 – 40 – 49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330168-2105-64CE-BBCA-B9AEE043FCEA}"/>
              </a:ext>
            </a:extLst>
          </p:cNvPr>
          <p:cNvSpPr txBox="1"/>
          <p:nvPr/>
        </p:nvSpPr>
        <p:spPr>
          <a:xfrm>
            <a:off x="110247" y="3258448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2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3</a:t>
            </a:r>
            <a:r>
              <a:rPr lang="fr-FR" sz="4000" dirty="0"/>
              <a:t> : 4r4 – 3r4 - 8r4 – 4r3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F2E297-38AE-425A-BD45-36877342F175}"/>
              </a:ext>
            </a:extLst>
          </p:cNvPr>
          <p:cNvSpPr txBox="1"/>
          <p:nvPr/>
        </p:nvSpPr>
        <p:spPr>
          <a:xfrm>
            <a:off x="0" y="5001346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2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3</a:t>
            </a:r>
            <a:r>
              <a:rPr lang="fr-FR" sz="4000" dirty="0"/>
              <a:t> : 18 279 – 346 800 – 2576 – 47 150</a:t>
            </a:r>
          </a:p>
        </p:txBody>
      </p:sp>
    </p:spTree>
    <p:extLst>
      <p:ext uri="{BB962C8B-B14F-4D97-AF65-F5344CB8AC3E}">
        <p14:creationId xmlns:p14="http://schemas.microsoft.com/office/powerpoint/2010/main" val="267029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Calcul mental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F15880-76EA-6933-5418-8D9933528D21}"/>
              </a:ext>
            </a:extLst>
          </p:cNvPr>
          <p:cNvSpPr txBox="1"/>
          <p:nvPr/>
        </p:nvSpPr>
        <p:spPr>
          <a:xfrm>
            <a:off x="220494" y="1342416"/>
            <a:ext cx="11971506" cy="4613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0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2</a:t>
            </a:r>
            <a:r>
              <a:rPr lang="fr-FR" sz="4000" dirty="0"/>
              <a:t> : </a:t>
            </a:r>
          </a:p>
          <a:p>
            <a:pPr algn="ctr">
              <a:lnSpc>
                <a:spcPct val="150000"/>
              </a:lnSpc>
            </a:pPr>
            <a:r>
              <a:rPr lang="fr-FR" sz="4000" dirty="0"/>
              <a:t>4 589 238 759</a:t>
            </a:r>
          </a:p>
          <a:p>
            <a:pPr algn="ctr">
              <a:lnSpc>
                <a:spcPct val="150000"/>
              </a:lnSpc>
            </a:pPr>
            <a:r>
              <a:rPr lang="fr-FR" sz="4000" dirty="0"/>
              <a:t>79 000 256 852</a:t>
            </a:r>
          </a:p>
          <a:p>
            <a:pPr algn="ctr">
              <a:lnSpc>
                <a:spcPct val="150000"/>
              </a:lnSpc>
            </a:pPr>
            <a:r>
              <a:rPr lang="fr-FR" sz="4000" dirty="0"/>
              <a:t>12 365 500 000</a:t>
            </a:r>
          </a:p>
          <a:p>
            <a:pPr algn="ctr">
              <a:lnSpc>
                <a:spcPct val="150000"/>
              </a:lnSpc>
            </a:pPr>
            <a:r>
              <a:rPr lang="fr-FR" sz="4000" dirty="0"/>
              <a:t>3 000 154 000</a:t>
            </a:r>
          </a:p>
        </p:txBody>
      </p:sp>
    </p:spTree>
    <p:extLst>
      <p:ext uri="{BB962C8B-B14F-4D97-AF65-F5344CB8AC3E}">
        <p14:creationId xmlns:p14="http://schemas.microsoft.com/office/powerpoint/2010/main" val="269037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Dictée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13489" y="1107092"/>
            <a:ext cx="11994204" cy="553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Rosa Parks était une femme afro-américaine qui a marqué l’histoire des Etats-Unis. Le premier décembre mille-neuf-cent-cinquante-cinq, à Montgomery, en Alabama, elle a refusé de céder sa place à un homme blanc dans un bus. A cette époque, les lois raciales obligeaient les personnes noires à céder leur siège aux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86612C-D3FC-3756-682A-150117A4A495}"/>
              </a:ext>
            </a:extLst>
          </p:cNvPr>
          <p:cNvSpPr/>
          <p:nvPr/>
        </p:nvSpPr>
        <p:spPr>
          <a:xfrm>
            <a:off x="9109124" y="1909862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8A14982-00D0-1D3F-55CB-04C2801247AD}"/>
              </a:ext>
            </a:extLst>
          </p:cNvPr>
          <p:cNvSpPr/>
          <p:nvPr/>
        </p:nvSpPr>
        <p:spPr>
          <a:xfrm>
            <a:off x="3513539" y="284696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011C5C8-FAC8-C35A-EAF3-3AA800B5E1C1}"/>
              </a:ext>
            </a:extLst>
          </p:cNvPr>
          <p:cNvSpPr/>
          <p:nvPr/>
        </p:nvSpPr>
        <p:spPr>
          <a:xfrm>
            <a:off x="6607959" y="284561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B14893C-DDF4-8BE8-6447-7EB400FE3B36}"/>
              </a:ext>
            </a:extLst>
          </p:cNvPr>
          <p:cNvSpPr/>
          <p:nvPr/>
        </p:nvSpPr>
        <p:spPr>
          <a:xfrm>
            <a:off x="5433248" y="283064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263DBB0-9442-F432-991D-B7E82D3D55BF}"/>
              </a:ext>
            </a:extLst>
          </p:cNvPr>
          <p:cNvSpPr/>
          <p:nvPr/>
        </p:nvSpPr>
        <p:spPr>
          <a:xfrm>
            <a:off x="5716007" y="191131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538F2D3-7B10-B287-5B9A-E96FF98B4F1E}"/>
              </a:ext>
            </a:extLst>
          </p:cNvPr>
          <p:cNvSpPr/>
          <p:nvPr/>
        </p:nvSpPr>
        <p:spPr>
          <a:xfrm>
            <a:off x="7119380" y="556325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E4C3018-98E9-026B-D32F-7CFA533E4B37}"/>
              </a:ext>
            </a:extLst>
          </p:cNvPr>
          <p:cNvSpPr/>
          <p:nvPr/>
        </p:nvSpPr>
        <p:spPr>
          <a:xfrm>
            <a:off x="8916557" y="284734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08D097E-D08E-AEEE-DFDA-B1F02CFF6458}"/>
              </a:ext>
            </a:extLst>
          </p:cNvPr>
          <p:cNvSpPr/>
          <p:nvPr/>
        </p:nvSpPr>
        <p:spPr>
          <a:xfrm>
            <a:off x="10927623" y="468339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D020FCA-7E9F-3502-E0F6-3543DA93AC24}"/>
              </a:ext>
            </a:extLst>
          </p:cNvPr>
          <p:cNvSpPr/>
          <p:nvPr/>
        </p:nvSpPr>
        <p:spPr>
          <a:xfrm>
            <a:off x="3678909" y="5566082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4AB25562-AFF5-3503-0CB7-0BD9F88C2409}"/>
              </a:ext>
            </a:extLst>
          </p:cNvPr>
          <p:cNvSpPr/>
          <p:nvPr/>
        </p:nvSpPr>
        <p:spPr>
          <a:xfrm>
            <a:off x="1126821" y="5566082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BA862-4A98-2CCD-741F-2083464D3DD6}"/>
              </a:ext>
            </a:extLst>
          </p:cNvPr>
          <p:cNvSpPr/>
          <p:nvPr/>
        </p:nvSpPr>
        <p:spPr>
          <a:xfrm>
            <a:off x="3211277" y="1909862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AD3C70-660F-A507-2D07-EB32141FBFFF}"/>
              </a:ext>
            </a:extLst>
          </p:cNvPr>
          <p:cNvSpPr/>
          <p:nvPr/>
        </p:nvSpPr>
        <p:spPr>
          <a:xfrm>
            <a:off x="4555958" y="4689637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45225F-26B5-AB4E-64FB-B000B113F63C}"/>
              </a:ext>
            </a:extLst>
          </p:cNvPr>
          <p:cNvSpPr/>
          <p:nvPr/>
        </p:nvSpPr>
        <p:spPr>
          <a:xfrm>
            <a:off x="1647183" y="2830649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CC6A60-FE95-F752-2371-37B1692E4768}"/>
              </a:ext>
            </a:extLst>
          </p:cNvPr>
          <p:cNvSpPr/>
          <p:nvPr/>
        </p:nvSpPr>
        <p:spPr>
          <a:xfrm>
            <a:off x="3148374" y="478205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CC28A7F6-E2EB-9517-D98A-03A00D5A1627}"/>
              </a:ext>
            </a:extLst>
          </p:cNvPr>
          <p:cNvSpPr/>
          <p:nvPr/>
        </p:nvSpPr>
        <p:spPr>
          <a:xfrm>
            <a:off x="10215128" y="1909862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45B69362-086C-D5A3-531E-9AC114B173D2}"/>
              </a:ext>
            </a:extLst>
          </p:cNvPr>
          <p:cNvSpPr/>
          <p:nvPr/>
        </p:nvSpPr>
        <p:spPr>
          <a:xfrm>
            <a:off x="6859330" y="3761799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riangle isocèle 29">
            <a:extLst>
              <a:ext uri="{FF2B5EF4-FFF2-40B4-BE49-F238E27FC236}">
                <a16:creationId xmlns:a16="http://schemas.microsoft.com/office/drawing/2014/main" id="{0FC64244-C237-81A3-7C4A-437C0CF990F2}"/>
              </a:ext>
            </a:extLst>
          </p:cNvPr>
          <p:cNvSpPr/>
          <p:nvPr/>
        </p:nvSpPr>
        <p:spPr>
          <a:xfrm>
            <a:off x="3148374" y="4597224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32978951-4C9C-68E2-F275-A657F2FE1F33}"/>
              </a:ext>
            </a:extLst>
          </p:cNvPr>
          <p:cNvSpPr/>
          <p:nvPr/>
        </p:nvSpPr>
        <p:spPr>
          <a:xfrm>
            <a:off x="6962715" y="4689637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Triangle isocèle 23">
            <a:extLst>
              <a:ext uri="{FF2B5EF4-FFF2-40B4-BE49-F238E27FC236}">
                <a16:creationId xmlns:a16="http://schemas.microsoft.com/office/drawing/2014/main" id="{CEEDA04A-A172-438E-8637-51FFE3D296DD}"/>
              </a:ext>
            </a:extLst>
          </p:cNvPr>
          <p:cNvSpPr/>
          <p:nvPr/>
        </p:nvSpPr>
        <p:spPr>
          <a:xfrm>
            <a:off x="8530580" y="4689637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07CA37F5-05E2-4A8D-BDA3-322AFA0FE96B}"/>
              </a:ext>
            </a:extLst>
          </p:cNvPr>
          <p:cNvSpPr/>
          <p:nvPr/>
        </p:nvSpPr>
        <p:spPr>
          <a:xfrm>
            <a:off x="4215735" y="5563250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D6EF11-DEE1-460E-8F7A-5C57A240E8A0}"/>
              </a:ext>
            </a:extLst>
          </p:cNvPr>
          <p:cNvSpPr/>
          <p:nvPr/>
        </p:nvSpPr>
        <p:spPr>
          <a:xfrm>
            <a:off x="10990716" y="2817611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DA187D2-345C-434E-92E0-36A885A91FF4}"/>
              </a:ext>
            </a:extLst>
          </p:cNvPr>
          <p:cNvSpPr/>
          <p:nvPr/>
        </p:nvSpPr>
        <p:spPr>
          <a:xfrm>
            <a:off x="4756532" y="3761799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D5A79B8-DCAB-48C3-8C89-9EC4F920D16C}"/>
              </a:ext>
            </a:extLst>
          </p:cNvPr>
          <p:cNvSpPr/>
          <p:nvPr/>
        </p:nvSpPr>
        <p:spPr>
          <a:xfrm>
            <a:off x="2007047" y="6505373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37AA4D6-3841-47D0-B19B-0B8E76CAD7BA}"/>
              </a:ext>
            </a:extLst>
          </p:cNvPr>
          <p:cNvSpPr/>
          <p:nvPr/>
        </p:nvSpPr>
        <p:spPr>
          <a:xfrm>
            <a:off x="6404505" y="4689637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06EACFB-E13C-4ED7-AAC2-D9C797301D37}"/>
              </a:ext>
            </a:extLst>
          </p:cNvPr>
          <p:cNvSpPr/>
          <p:nvPr/>
        </p:nvSpPr>
        <p:spPr>
          <a:xfrm>
            <a:off x="8180033" y="6505373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Triangle isocèle 38">
            <a:extLst>
              <a:ext uri="{FF2B5EF4-FFF2-40B4-BE49-F238E27FC236}">
                <a16:creationId xmlns:a16="http://schemas.microsoft.com/office/drawing/2014/main" id="{D922C48F-1B28-448D-B11A-442075758D00}"/>
              </a:ext>
            </a:extLst>
          </p:cNvPr>
          <p:cNvSpPr/>
          <p:nvPr/>
        </p:nvSpPr>
        <p:spPr>
          <a:xfrm>
            <a:off x="5038364" y="5563250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C7E66A41-20E8-440C-8D71-837724C40592}"/>
              </a:ext>
            </a:extLst>
          </p:cNvPr>
          <p:cNvSpPr/>
          <p:nvPr/>
        </p:nvSpPr>
        <p:spPr>
          <a:xfrm>
            <a:off x="10368734" y="556325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84B05FCC-7A61-4DCD-9EE0-0509532097EF}"/>
              </a:ext>
            </a:extLst>
          </p:cNvPr>
          <p:cNvSpPr/>
          <p:nvPr/>
        </p:nvSpPr>
        <p:spPr>
          <a:xfrm>
            <a:off x="8744057" y="556325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23E74DE4-370A-4373-A687-0B77DCB450F4}"/>
              </a:ext>
            </a:extLst>
          </p:cNvPr>
          <p:cNvSpPr/>
          <p:nvPr/>
        </p:nvSpPr>
        <p:spPr>
          <a:xfrm>
            <a:off x="6605463" y="650537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347F5467-0409-4AFF-809D-B77A642E72C6}"/>
              </a:ext>
            </a:extLst>
          </p:cNvPr>
          <p:cNvSpPr/>
          <p:nvPr/>
        </p:nvSpPr>
        <p:spPr>
          <a:xfrm>
            <a:off x="10295711" y="650537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87651299-A169-487D-84EF-119CDA2D0879}"/>
              </a:ext>
            </a:extLst>
          </p:cNvPr>
          <p:cNvSpPr/>
          <p:nvPr/>
        </p:nvSpPr>
        <p:spPr>
          <a:xfrm>
            <a:off x="5196264" y="650537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Triangle isocèle 44">
            <a:extLst>
              <a:ext uri="{FF2B5EF4-FFF2-40B4-BE49-F238E27FC236}">
                <a16:creationId xmlns:a16="http://schemas.microsoft.com/office/drawing/2014/main" id="{FE81AB4A-9B80-4C14-AB8B-55E7A9ACDBE0}"/>
              </a:ext>
            </a:extLst>
          </p:cNvPr>
          <p:cNvSpPr/>
          <p:nvPr/>
        </p:nvSpPr>
        <p:spPr>
          <a:xfrm>
            <a:off x="6962715" y="6505373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42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Dictée – suite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13489" y="1107092"/>
            <a:ext cx="11994204" cy="553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personnes blanches. Son acte de résistance a déclenché le mouvement des droits civiques et a conduit à la fin de la ségrégation raciale dans les transports publics.</a:t>
            </a:r>
          </a:p>
          <a:p>
            <a:pPr>
              <a:lnSpc>
                <a:spcPct val="150000"/>
              </a:lnSpc>
            </a:pPr>
            <a:endParaRPr lang="fr-FR" sz="4000" u="sng" dirty="0"/>
          </a:p>
          <a:p>
            <a:pPr>
              <a:lnSpc>
                <a:spcPct val="150000"/>
              </a:lnSpc>
            </a:pPr>
            <a:r>
              <a:rPr lang="fr-FR" sz="4000" dirty="0"/>
              <a:t>Rosa Parks est devenue un symbole de courage et de lutte pour l’égalité. Elle est restée une figure inspirante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86612C-D3FC-3756-682A-150117A4A495}"/>
              </a:ext>
            </a:extLst>
          </p:cNvPr>
          <p:cNvSpPr/>
          <p:nvPr/>
        </p:nvSpPr>
        <p:spPr>
          <a:xfrm>
            <a:off x="8825050" y="193045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7310128-9FF5-3A0A-0B6C-660A80BB9900}"/>
              </a:ext>
            </a:extLst>
          </p:cNvPr>
          <p:cNvSpPr/>
          <p:nvPr/>
        </p:nvSpPr>
        <p:spPr>
          <a:xfrm>
            <a:off x="8313643" y="375269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8A14982-00D0-1D3F-55CB-04C2801247AD}"/>
              </a:ext>
            </a:extLst>
          </p:cNvPr>
          <p:cNvSpPr/>
          <p:nvPr/>
        </p:nvSpPr>
        <p:spPr>
          <a:xfrm>
            <a:off x="6081350" y="190807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B14893C-DDF4-8BE8-6447-7EB400FE3B36}"/>
              </a:ext>
            </a:extLst>
          </p:cNvPr>
          <p:cNvSpPr/>
          <p:nvPr/>
        </p:nvSpPr>
        <p:spPr>
          <a:xfrm>
            <a:off x="2933534" y="284696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263DBB0-9442-F432-991D-B7E82D3D55BF}"/>
              </a:ext>
            </a:extLst>
          </p:cNvPr>
          <p:cNvSpPr/>
          <p:nvPr/>
        </p:nvSpPr>
        <p:spPr>
          <a:xfrm>
            <a:off x="3988336" y="1909862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538F2D3-7B10-B287-5B9A-E96FF98B4F1E}"/>
              </a:ext>
            </a:extLst>
          </p:cNvPr>
          <p:cNvSpPr/>
          <p:nvPr/>
        </p:nvSpPr>
        <p:spPr>
          <a:xfrm>
            <a:off x="10936350" y="282807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9D452A6-8F3A-CF44-1F07-C6DC96D94304}"/>
              </a:ext>
            </a:extLst>
          </p:cNvPr>
          <p:cNvSpPr/>
          <p:nvPr/>
        </p:nvSpPr>
        <p:spPr>
          <a:xfrm>
            <a:off x="7270426" y="5566082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E4C3018-98E9-026B-D32F-7CFA533E4B37}"/>
              </a:ext>
            </a:extLst>
          </p:cNvPr>
          <p:cNvSpPr/>
          <p:nvPr/>
        </p:nvSpPr>
        <p:spPr>
          <a:xfrm>
            <a:off x="9918398" y="376217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DD2AB67-C616-7770-FC20-F80CEFDB6757}"/>
              </a:ext>
            </a:extLst>
          </p:cNvPr>
          <p:cNvSpPr/>
          <p:nvPr/>
        </p:nvSpPr>
        <p:spPr>
          <a:xfrm>
            <a:off x="2057096" y="193045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BA862-4A98-2CCD-741F-2083464D3DD6}"/>
              </a:ext>
            </a:extLst>
          </p:cNvPr>
          <p:cNvSpPr/>
          <p:nvPr/>
        </p:nvSpPr>
        <p:spPr>
          <a:xfrm>
            <a:off x="9291578" y="2846961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ECBF48-9428-7C77-D3A4-41309891A34B}"/>
              </a:ext>
            </a:extLst>
          </p:cNvPr>
          <p:cNvSpPr/>
          <p:nvPr/>
        </p:nvSpPr>
        <p:spPr>
          <a:xfrm>
            <a:off x="5244136" y="6643992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30D5D5-B4C4-E9A0-FCA6-9E41F5F98513}"/>
              </a:ext>
            </a:extLst>
          </p:cNvPr>
          <p:cNvSpPr/>
          <p:nvPr/>
        </p:nvSpPr>
        <p:spPr>
          <a:xfrm>
            <a:off x="7819560" y="3012899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AD3C70-660F-A507-2D07-EB32141FBFFF}"/>
              </a:ext>
            </a:extLst>
          </p:cNvPr>
          <p:cNvSpPr/>
          <p:nvPr/>
        </p:nvSpPr>
        <p:spPr>
          <a:xfrm>
            <a:off x="2734415" y="5762447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8D6D86-A23E-5AD9-DCE6-36E4BDF0C143}"/>
              </a:ext>
            </a:extLst>
          </p:cNvPr>
          <p:cNvSpPr/>
          <p:nvPr/>
        </p:nvSpPr>
        <p:spPr>
          <a:xfrm>
            <a:off x="9256739" y="2094688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CC6A60-FE95-F752-2371-37B1692E4768}"/>
              </a:ext>
            </a:extLst>
          </p:cNvPr>
          <p:cNvSpPr/>
          <p:nvPr/>
        </p:nvSpPr>
        <p:spPr>
          <a:xfrm>
            <a:off x="11437332" y="1909862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CC28A7F6-E2EB-9517-D98A-03A00D5A1627}"/>
              </a:ext>
            </a:extLst>
          </p:cNvPr>
          <p:cNvSpPr/>
          <p:nvPr/>
        </p:nvSpPr>
        <p:spPr>
          <a:xfrm>
            <a:off x="9261633" y="1909862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riangle isocèle 29">
            <a:extLst>
              <a:ext uri="{FF2B5EF4-FFF2-40B4-BE49-F238E27FC236}">
                <a16:creationId xmlns:a16="http://schemas.microsoft.com/office/drawing/2014/main" id="{CDDB1A35-1E4C-9905-6FC1-E2F449A0E764}"/>
              </a:ext>
            </a:extLst>
          </p:cNvPr>
          <p:cNvSpPr/>
          <p:nvPr/>
        </p:nvSpPr>
        <p:spPr>
          <a:xfrm>
            <a:off x="4522903" y="1930456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CC115A14-E82B-2F69-AB1E-5A729F62B251}"/>
              </a:ext>
            </a:extLst>
          </p:cNvPr>
          <p:cNvSpPr/>
          <p:nvPr/>
        </p:nvSpPr>
        <p:spPr>
          <a:xfrm>
            <a:off x="7428908" y="2846961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DF5DB3-CAE9-0BCE-7BEF-EE57F2E3F7AB}"/>
              </a:ext>
            </a:extLst>
          </p:cNvPr>
          <p:cNvSpPr/>
          <p:nvPr/>
        </p:nvSpPr>
        <p:spPr>
          <a:xfrm>
            <a:off x="4738991" y="555635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F75EB106-FA83-093E-1FD1-12F38E40653E}"/>
              </a:ext>
            </a:extLst>
          </p:cNvPr>
          <p:cNvSpPr/>
          <p:nvPr/>
        </p:nvSpPr>
        <p:spPr>
          <a:xfrm>
            <a:off x="10199811" y="5556355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C7FCF6E-BE84-6D54-81D0-B234AF83AABC}"/>
              </a:ext>
            </a:extLst>
          </p:cNvPr>
          <p:cNvSpPr/>
          <p:nvPr/>
        </p:nvSpPr>
        <p:spPr>
          <a:xfrm>
            <a:off x="2850849" y="375025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86E9D4B-9D4D-21BA-0261-890725569369}"/>
              </a:ext>
            </a:extLst>
          </p:cNvPr>
          <p:cNvSpPr/>
          <p:nvPr/>
        </p:nvSpPr>
        <p:spPr>
          <a:xfrm>
            <a:off x="4273865" y="375025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E900FB25-479E-4864-80B2-A3340B8A9C4F}"/>
              </a:ext>
            </a:extLst>
          </p:cNvPr>
          <p:cNvSpPr/>
          <p:nvPr/>
        </p:nvSpPr>
        <p:spPr>
          <a:xfrm>
            <a:off x="9845518" y="2846961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Triangle isocèle 31">
            <a:extLst>
              <a:ext uri="{FF2B5EF4-FFF2-40B4-BE49-F238E27FC236}">
                <a16:creationId xmlns:a16="http://schemas.microsoft.com/office/drawing/2014/main" id="{5D33C759-63A4-422F-A152-C8C2BA7FFFD6}"/>
              </a:ext>
            </a:extLst>
          </p:cNvPr>
          <p:cNvSpPr/>
          <p:nvPr/>
        </p:nvSpPr>
        <p:spPr>
          <a:xfrm>
            <a:off x="7824551" y="2828073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Triangle isocèle 33">
            <a:extLst>
              <a:ext uri="{FF2B5EF4-FFF2-40B4-BE49-F238E27FC236}">
                <a16:creationId xmlns:a16="http://schemas.microsoft.com/office/drawing/2014/main" id="{8140AC38-D1DE-40F3-8E67-9055986F5AAA}"/>
              </a:ext>
            </a:extLst>
          </p:cNvPr>
          <p:cNvSpPr/>
          <p:nvPr/>
        </p:nvSpPr>
        <p:spPr>
          <a:xfrm>
            <a:off x="2734415" y="5556355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02DAF3A-3482-4145-8739-E47DFEF8705C}"/>
              </a:ext>
            </a:extLst>
          </p:cNvPr>
          <p:cNvSpPr/>
          <p:nvPr/>
        </p:nvSpPr>
        <p:spPr>
          <a:xfrm>
            <a:off x="6782496" y="6459166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Triangle isocèle 40">
            <a:extLst>
              <a:ext uri="{FF2B5EF4-FFF2-40B4-BE49-F238E27FC236}">
                <a16:creationId xmlns:a16="http://schemas.microsoft.com/office/drawing/2014/main" id="{E4C5EC9D-3BFD-4A9F-9C1E-A9B1B7B51BC2}"/>
              </a:ext>
            </a:extLst>
          </p:cNvPr>
          <p:cNvSpPr/>
          <p:nvPr/>
        </p:nvSpPr>
        <p:spPr>
          <a:xfrm>
            <a:off x="5244136" y="6459166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352C34F1-95D7-48F2-842A-12AB2120C79C}"/>
              </a:ext>
            </a:extLst>
          </p:cNvPr>
          <p:cNvSpPr/>
          <p:nvPr/>
        </p:nvSpPr>
        <p:spPr>
          <a:xfrm>
            <a:off x="9680148" y="5566082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553BF44D-10C6-46B4-8BF6-67064431A3DE}"/>
              </a:ext>
            </a:extLst>
          </p:cNvPr>
          <p:cNvSpPr/>
          <p:nvPr/>
        </p:nvSpPr>
        <p:spPr>
          <a:xfrm>
            <a:off x="11227419" y="645916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2E6FD76B-F8D4-415B-9FC4-0BC21535C8CE}"/>
              </a:ext>
            </a:extLst>
          </p:cNvPr>
          <p:cNvSpPr/>
          <p:nvPr/>
        </p:nvSpPr>
        <p:spPr>
          <a:xfrm>
            <a:off x="3705776" y="645916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58F06D30-6668-44B2-954C-58158C273F10}"/>
              </a:ext>
            </a:extLst>
          </p:cNvPr>
          <p:cNvSpPr/>
          <p:nvPr/>
        </p:nvSpPr>
        <p:spPr>
          <a:xfrm>
            <a:off x="9096182" y="645916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1F908A0D-FA1C-4423-8FDB-18F2A87C9376}"/>
              </a:ext>
            </a:extLst>
          </p:cNvPr>
          <p:cNvSpPr/>
          <p:nvPr/>
        </p:nvSpPr>
        <p:spPr>
          <a:xfrm>
            <a:off x="913618" y="645916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7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Dictée – fin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13489" y="1107092"/>
            <a:ext cx="11994204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pour de nombreuses générations, montrant que chacun peut faire une différence dans la lutte contre l’injustice.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86612C-D3FC-3756-682A-150117A4A495}"/>
              </a:ext>
            </a:extLst>
          </p:cNvPr>
          <p:cNvSpPr/>
          <p:nvPr/>
        </p:nvSpPr>
        <p:spPr>
          <a:xfrm>
            <a:off x="11499629" y="193402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011C5C8-FAC8-C35A-EAF3-3AA800B5E1C1}"/>
              </a:ext>
            </a:extLst>
          </p:cNvPr>
          <p:cNvSpPr/>
          <p:nvPr/>
        </p:nvSpPr>
        <p:spPr>
          <a:xfrm>
            <a:off x="4291274" y="193402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BA862-4A98-2CCD-741F-2083464D3DD6}"/>
              </a:ext>
            </a:extLst>
          </p:cNvPr>
          <p:cNvSpPr/>
          <p:nvPr/>
        </p:nvSpPr>
        <p:spPr>
          <a:xfrm>
            <a:off x="8885980" y="193402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F8FE8EC-3673-9C73-7C7B-3EAB18F1AA7B}"/>
              </a:ext>
            </a:extLst>
          </p:cNvPr>
          <p:cNvSpPr/>
          <p:nvPr/>
        </p:nvSpPr>
        <p:spPr>
          <a:xfrm>
            <a:off x="6904923" y="193402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ADF7820-EB2B-4FF2-BAA9-0EA7C013D45D}"/>
              </a:ext>
            </a:extLst>
          </p:cNvPr>
          <p:cNvSpPr/>
          <p:nvPr/>
        </p:nvSpPr>
        <p:spPr>
          <a:xfrm>
            <a:off x="11261676" y="285826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462074D-53E5-42E9-9DE3-087A555AF238}"/>
              </a:ext>
            </a:extLst>
          </p:cNvPr>
          <p:cNvSpPr/>
          <p:nvPr/>
        </p:nvSpPr>
        <p:spPr>
          <a:xfrm>
            <a:off x="7747050" y="285826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6EB3533-6FF1-424E-9E25-AE52B488B363}"/>
              </a:ext>
            </a:extLst>
          </p:cNvPr>
          <p:cNvSpPr/>
          <p:nvPr/>
        </p:nvSpPr>
        <p:spPr>
          <a:xfrm>
            <a:off x="5099195" y="285826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F6A160-008D-4074-AD2E-2357657AF2B4}"/>
              </a:ext>
            </a:extLst>
          </p:cNvPr>
          <p:cNvSpPr/>
          <p:nvPr/>
        </p:nvSpPr>
        <p:spPr>
          <a:xfrm>
            <a:off x="978463" y="2858261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27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Résolution du problème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10247" y="1653701"/>
            <a:ext cx="721468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Je cherche le périmètre du premier enclos : </a:t>
            </a:r>
          </a:p>
          <a:p>
            <a:r>
              <a:rPr lang="fr-FR" sz="3600" b="1" dirty="0">
                <a:latin typeface="Cursive standard" pitchFamily="2" charset="0"/>
              </a:rPr>
              <a:t>   P</a:t>
            </a:r>
            <a:r>
              <a:rPr lang="fr-FR" sz="3600" dirty="0"/>
              <a:t> (enclos) 	= (</a:t>
            </a:r>
            <a:r>
              <a:rPr lang="fr-FR" sz="3600" dirty="0" err="1"/>
              <a:t>L+</a:t>
            </a:r>
            <a:r>
              <a:rPr lang="fr-FR" sz="3600" b="1" dirty="0" err="1">
                <a:latin typeface="Cursive standard" pitchFamily="2" charset="0"/>
              </a:rPr>
              <a:t>l</a:t>
            </a:r>
            <a:r>
              <a:rPr lang="fr-FR" sz="3600" dirty="0"/>
              <a:t>)x2</a:t>
            </a:r>
          </a:p>
          <a:p>
            <a:r>
              <a:rPr lang="fr-FR" sz="3600" dirty="0"/>
              <a:t>			= (40+38)x2</a:t>
            </a:r>
          </a:p>
          <a:p>
            <a:r>
              <a:rPr lang="fr-FR" sz="3600" dirty="0"/>
              <a:t>			= 78x2</a:t>
            </a:r>
          </a:p>
          <a:p>
            <a:r>
              <a:rPr lang="fr-FR" sz="3600" dirty="0"/>
              <a:t>			= </a:t>
            </a:r>
            <a:r>
              <a:rPr lang="fr-FR" sz="3600" u="sng" dirty="0"/>
              <a:t>156 m</a:t>
            </a:r>
          </a:p>
          <a:p>
            <a:endParaRPr lang="fr-FR" sz="3600" dirty="0"/>
          </a:p>
          <a:p>
            <a:r>
              <a:rPr lang="fr-FR" sz="3600" dirty="0"/>
              <a:t>Je cherche la longueur d’un côté :</a:t>
            </a:r>
          </a:p>
          <a:p>
            <a:r>
              <a:rPr lang="fr-FR" sz="3600" dirty="0"/>
              <a:t>156 ÷ 4 = 39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4F8B08-616F-1A8D-1B86-85770BB5CD05}"/>
              </a:ext>
            </a:extLst>
          </p:cNvPr>
          <p:cNvSpPr txBox="1"/>
          <p:nvPr/>
        </p:nvSpPr>
        <p:spPr>
          <a:xfrm>
            <a:off x="7559596" y="1653701"/>
            <a:ext cx="43158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156 mètres</a:t>
            </a:r>
          </a:p>
          <a:p>
            <a:endParaRPr lang="fr-FR" sz="3600" dirty="0"/>
          </a:p>
          <a:p>
            <a:endParaRPr lang="fr-FR" sz="3600" dirty="0"/>
          </a:p>
          <a:p>
            <a:endParaRPr lang="fr-FR" sz="3600" dirty="0"/>
          </a:p>
          <a:p>
            <a:endParaRPr lang="fr-FR" sz="3600" dirty="0"/>
          </a:p>
          <a:p>
            <a:endParaRPr lang="fr-FR" sz="3600" dirty="0"/>
          </a:p>
          <a:p>
            <a:endParaRPr lang="fr-FR" sz="3600" dirty="0"/>
          </a:p>
          <a:p>
            <a:r>
              <a:rPr lang="fr-FR" sz="3600"/>
              <a:t>39 </a:t>
            </a:r>
            <a:r>
              <a:rPr lang="fr-FR" sz="3600" dirty="0"/>
              <a:t>mètres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C61D544-3A2F-C0F9-A375-E92352BE4341}"/>
              </a:ext>
            </a:extLst>
          </p:cNvPr>
          <p:cNvCxnSpPr>
            <a:cxnSpLocks/>
          </p:cNvCxnSpPr>
          <p:nvPr/>
        </p:nvCxnSpPr>
        <p:spPr>
          <a:xfrm>
            <a:off x="7324928" y="1809344"/>
            <a:ext cx="0" cy="504865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88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6187</TotalTime>
  <Words>777</Words>
  <Application>Microsoft Office PowerPoint</Application>
  <PresentationFormat>Grand écran</PresentationFormat>
  <Paragraphs>134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Cursive standard</vt:lpstr>
      <vt:lpstr>Thème Office</vt:lpstr>
      <vt:lpstr>Présentation PowerPoint</vt:lpstr>
      <vt:lpstr>Le vocabulaire à apprendre</vt:lpstr>
      <vt:lpstr>Les fonctions grammaticales</vt:lpstr>
      <vt:lpstr>Les classes grammaticales</vt:lpstr>
      <vt:lpstr>Conjugue le verbe « déclencher » au passé composé</vt:lpstr>
      <vt:lpstr>Problème pour s’entraîner</vt:lpstr>
      <vt:lpstr>Résolution du problème</vt:lpstr>
      <vt:lpstr>Le vocabulaire à apprendre</vt:lpstr>
      <vt:lpstr>Transposition</vt:lpstr>
      <vt:lpstr>Analyse grammaticale</vt:lpstr>
      <vt:lpstr>Conjugue le verbe « rester » au passé composé</vt:lpstr>
      <vt:lpstr>Présentation PowerPoint</vt:lpstr>
      <vt:lpstr>Le vocabulaire inconnu</vt:lpstr>
      <vt:lpstr>Problème</vt:lpstr>
      <vt:lpstr>Présentation PowerPoint</vt:lpstr>
      <vt:lpstr>Calcul mental</vt:lpstr>
      <vt:lpstr>Calcul mental</vt:lpstr>
      <vt:lpstr>Dictée</vt:lpstr>
      <vt:lpstr>Dictée – suite</vt:lpstr>
      <vt:lpstr>Dictée – fin</vt:lpstr>
      <vt:lpstr>Résolution du problème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escoin</dc:creator>
  <cp:lastModifiedBy>Stéphanie escoin</cp:lastModifiedBy>
  <cp:revision>34</cp:revision>
  <dcterms:created xsi:type="dcterms:W3CDTF">2024-09-15T19:35:32Z</dcterms:created>
  <dcterms:modified xsi:type="dcterms:W3CDTF">2025-01-17T12:31:01Z</dcterms:modified>
</cp:coreProperties>
</file>