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9" r:id="rId10"/>
    <p:sldId id="268" r:id="rId11"/>
    <p:sldId id="26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D4B1D-D30B-9D43-9478-5A79506E4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27BAB0-1EA1-8051-5D21-7D40074EB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B66E67-F2DF-2F09-922A-29C025235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319856-78E2-B054-7779-F954B878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7DA949-8B79-3489-BAEA-6A9905538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577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5915A6-A054-AA11-DD32-9BFCCC7A9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AA750A-7FD0-594F-03D9-5E1DC2995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B3DC63-5A71-13EA-8CE8-F3738432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BACA43-A956-5D56-D1BC-971DD8485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709489-5FB6-7BC4-F5B9-E0E4CBE08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1884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2D73D-9128-9644-A395-325D01292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C6927E-25F8-9C6F-6096-E809EF246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005382-C4FA-FAEA-8FEC-2D2F4EE7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72483F-BA49-CC56-A598-28B7CE652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115793-FAC2-53D9-C150-3DC4FD802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940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1CB36A-B243-F816-2F09-2735A9262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F61D37-6626-B1DC-8043-513F3FAAE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910573-59AC-73C7-E0B0-7534088CE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64DF79-6BF1-D21A-8DD9-D622135D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2ECB6F-4C6C-0097-981A-FFF6639D7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D22761-F085-2798-6108-499AE42C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217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49A31-3BA6-8A2F-D869-254112351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3C63FC-3068-A0E3-E7F3-0BC8575E0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ACAB43-D58E-1B05-C00A-5EF6FF28D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0F0597-9FDB-0390-1C59-98C3B99F9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DDB1D30-D831-9B11-0690-894A85049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D447C54-6CC0-5E73-2DFD-BE6F85A59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20E8B9-CEB3-A36F-C92F-7AA6FBDA5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3391232-6E77-F311-B36D-705C920F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800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0AD754-CEF0-F143-07D7-0CE91E11F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28D94BE-3B2B-F08D-D94A-4947D878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C0F89CF-4856-2258-24E5-49EA3E0D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FD6A69-6CFE-CDDA-F267-56F197C81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043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43A0ED2-52DD-2896-B591-8EE5F023F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322892-1B77-284C-9731-2E76E219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9F4E5F-B8E5-A7EB-D040-3334D477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628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68C18-2AAB-FEAE-186A-0F4DB38E3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0A049D-BE25-B5D7-F82B-F05179364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FE29DB6-DF09-6AE3-3B2E-A8DE764A3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B8E615-4F50-1F32-BCB6-807FD5A77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20BEBB-4E35-4CB0-C9EB-45256013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947CD5-C943-34C7-2793-FE13AD1B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554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D71B9-9AE6-FF64-48A8-2AFB7A61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14CFEB-2CD4-1558-F279-2F67BF5CA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640FA0-456C-D2CA-0716-26DF0B136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69E69E-5B30-0BF8-782C-A6D0CDC33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C932C8-6FF2-E551-3AF8-A2F4EB1B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0CD402-957D-9B9B-F745-4F80634C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292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CBEC3-FD24-1FDC-9CAB-C63E6AC4C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C256ED-F1ED-7F9C-34AD-47B1BD753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91E205-FBBB-09FB-EBEE-53C5C5E16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AAEBD5-6CB1-8B2C-794B-F8258B787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F71DD9-BD43-3330-B18B-80109391D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1432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ABE47ED-461D-534C-C86B-8F23D99D1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82E3C5-62B1-C86F-486B-0C8FB99B7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1CF974-6721-0076-ADB2-3677DDFB3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57965-C774-EA94-CA57-F60E613D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C23442-F293-4946-A07B-4CE6CCB12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7872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95C6CFE-6E41-CFD9-C497-768B4F22B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9E730A-F79B-162C-91CB-511081D39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101565-4BE3-C21D-0029-4B4C00C9A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F1E43-5246-41E2-A9E3-0EEB41006122}" type="datetimeFigureOut">
              <a:rPr lang="fr-FR" smtClean="0"/>
              <a:t>09/06/2024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0D6AC0-7B3C-FCAD-BD33-0541E625CF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3341C9-C281-058D-434A-C699DDEED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4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uJ4owcvz8hs?feature=oembed" TargetMode="Externa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sBNyt7F20Qw?feature=oembed" TargetMode="Externa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aG7SjtOw2zw?feature=oembed" TargetMode="Externa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kZBvGSpmQw?feature=oembed" TargetMode="Externa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tjPeo1IY05o?feature=oembed" TargetMode="Externa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yBHI2nL7apk?feature=oembed" TargetMode="Externa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GvFVEq-Mucg?feature=oembed" TargetMode="External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premier juin mille-neuf-cent-trente-huit, l’extra-terrestre Superman apparaît pour la première fois dans un magazine de comics.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5803178" y="387015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E0BE1B05-610F-8183-2B65-4F9C3EB83A89}"/>
              </a:ext>
            </a:extLst>
          </p:cNvPr>
          <p:cNvSpPr/>
          <p:nvPr/>
        </p:nvSpPr>
        <p:spPr>
          <a:xfrm>
            <a:off x="1691203" y="387014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5E228F-FCEF-832B-C6B9-1F137AB9FC41}"/>
              </a:ext>
            </a:extLst>
          </p:cNvPr>
          <p:cNvSpPr/>
          <p:nvPr/>
        </p:nvSpPr>
        <p:spPr>
          <a:xfrm>
            <a:off x="4651458" y="50504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4AD4018-A059-8F70-DA35-64123F089B37}"/>
              </a:ext>
            </a:extLst>
          </p:cNvPr>
          <p:cNvSpPr/>
          <p:nvPr/>
        </p:nvSpPr>
        <p:spPr>
          <a:xfrm>
            <a:off x="2494767" y="50504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0BE1ED7-FB84-C35F-E2A5-CB5B090FAB07}"/>
              </a:ext>
            </a:extLst>
          </p:cNvPr>
          <p:cNvSpPr/>
          <p:nvPr/>
        </p:nvSpPr>
        <p:spPr>
          <a:xfrm>
            <a:off x="10163670" y="387287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6148672-7CEA-6399-5C7B-32047B836761}"/>
              </a:ext>
            </a:extLst>
          </p:cNvPr>
          <p:cNvSpPr/>
          <p:nvPr/>
        </p:nvSpPr>
        <p:spPr>
          <a:xfrm>
            <a:off x="9273156" y="387014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434C29-BC21-F231-56C2-620AED279E4C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Superman - comics</a:t>
            </a:r>
          </a:p>
        </p:txBody>
      </p:sp>
    </p:spTree>
    <p:extLst>
      <p:ext uri="{BB962C8B-B14F-4D97-AF65-F5344CB8AC3E}">
        <p14:creationId xmlns:p14="http://schemas.microsoft.com/office/powerpoint/2010/main" val="312507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2" grpId="0" animBg="1"/>
      <p:bldP spid="3" grpId="0" animBg="1"/>
      <p:bldP spid="6" grpId="0" animBg="1"/>
      <p:bldP spid="7" grpId="0" animBg="1"/>
      <p:bldP spid="8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deux juin mille-huit-cent-soixante-quinze, Graham Bell transmet un son à travers un fil électrique.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751239" y="387487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E0BE1B05-610F-8183-2B65-4F9C3EB83A89}"/>
              </a:ext>
            </a:extLst>
          </p:cNvPr>
          <p:cNvSpPr/>
          <p:nvPr/>
        </p:nvSpPr>
        <p:spPr>
          <a:xfrm>
            <a:off x="3215203" y="387014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5E228F-FCEF-832B-C6B9-1F137AB9FC41}"/>
              </a:ext>
            </a:extLst>
          </p:cNvPr>
          <p:cNvSpPr/>
          <p:nvPr/>
        </p:nvSpPr>
        <p:spPr>
          <a:xfrm>
            <a:off x="6239637" y="387014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6148672-7CEA-6399-5C7B-32047B836761}"/>
              </a:ext>
            </a:extLst>
          </p:cNvPr>
          <p:cNvSpPr/>
          <p:nvPr/>
        </p:nvSpPr>
        <p:spPr>
          <a:xfrm>
            <a:off x="8496354" y="387014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434C29-BC21-F231-56C2-620AED279E4C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Graham Bell</a:t>
            </a:r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8AD5449B-2D31-190B-4A02-5A5BE5627337}"/>
              </a:ext>
            </a:extLst>
          </p:cNvPr>
          <p:cNvSpPr/>
          <p:nvPr/>
        </p:nvSpPr>
        <p:spPr>
          <a:xfrm>
            <a:off x="3603283" y="3870148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073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2" grpId="0" animBg="1"/>
      <p:bldP spid="3" grpId="0" animBg="1"/>
      <p:bldP spid="8" grpId="0" animBg="1"/>
      <p:bldP spid="9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trois juin mille-huit-cents, Washington devient la capitale des Etats-Unis.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9976846" y="262825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E0BE1B05-610F-8183-2B65-4F9C3EB83A89}"/>
              </a:ext>
            </a:extLst>
          </p:cNvPr>
          <p:cNvSpPr/>
          <p:nvPr/>
        </p:nvSpPr>
        <p:spPr>
          <a:xfrm>
            <a:off x="1438929" y="387014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5E228F-FCEF-832B-C6B9-1F137AB9FC41}"/>
              </a:ext>
            </a:extLst>
          </p:cNvPr>
          <p:cNvSpPr/>
          <p:nvPr/>
        </p:nvSpPr>
        <p:spPr>
          <a:xfrm>
            <a:off x="3414334" y="387014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6148672-7CEA-6399-5C7B-32047B836761}"/>
              </a:ext>
            </a:extLst>
          </p:cNvPr>
          <p:cNvSpPr/>
          <p:nvPr/>
        </p:nvSpPr>
        <p:spPr>
          <a:xfrm>
            <a:off x="4515482" y="387014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434C29-BC21-F231-56C2-620AED279E4C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Washington</a:t>
            </a:r>
          </a:p>
        </p:txBody>
      </p:sp>
    </p:spTree>
    <p:extLst>
      <p:ext uri="{BB962C8B-B14F-4D97-AF65-F5344CB8AC3E}">
        <p14:creationId xmlns:p14="http://schemas.microsoft.com/office/powerpoint/2010/main" val="320330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2" grpId="0" animBg="1"/>
      <p:bldP spid="3" grpId="0" animBg="1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484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quatre juin mille-sept-cent-quatre-vingt-trois, les frères Montgolfier parviennent à faire voler un objet. Leur « montgolfière » parcourra dix kilomètres pendant dix minutes à mille mètres d’altitude.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4764864" y="387014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E0BE1B05-610F-8183-2B65-4F9C3EB83A89}"/>
              </a:ext>
            </a:extLst>
          </p:cNvPr>
          <p:cNvSpPr/>
          <p:nvPr/>
        </p:nvSpPr>
        <p:spPr>
          <a:xfrm>
            <a:off x="11839075" y="262825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5E228F-FCEF-832B-C6B9-1F137AB9FC41}"/>
              </a:ext>
            </a:extLst>
          </p:cNvPr>
          <p:cNvSpPr/>
          <p:nvPr/>
        </p:nvSpPr>
        <p:spPr>
          <a:xfrm>
            <a:off x="9273156" y="387014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6148672-7CEA-6399-5C7B-32047B836761}"/>
              </a:ext>
            </a:extLst>
          </p:cNvPr>
          <p:cNvSpPr/>
          <p:nvPr/>
        </p:nvSpPr>
        <p:spPr>
          <a:xfrm>
            <a:off x="2917591" y="506986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434C29-BC21-F231-56C2-620AED279E4C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Montgolfier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25F0F4E-11F7-562B-5B72-BD738DA191C7}"/>
              </a:ext>
            </a:extLst>
          </p:cNvPr>
          <p:cNvSpPr/>
          <p:nvPr/>
        </p:nvSpPr>
        <p:spPr>
          <a:xfrm>
            <a:off x="6681409" y="628156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238E3FD-5585-6178-25E5-12E96A1C7183}"/>
              </a:ext>
            </a:extLst>
          </p:cNvPr>
          <p:cNvSpPr/>
          <p:nvPr/>
        </p:nvSpPr>
        <p:spPr>
          <a:xfrm>
            <a:off x="4580137" y="628156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70BA99F-D65A-28D8-50D3-F5C7555CEAB2}"/>
              </a:ext>
            </a:extLst>
          </p:cNvPr>
          <p:cNvSpPr/>
          <p:nvPr/>
        </p:nvSpPr>
        <p:spPr>
          <a:xfrm>
            <a:off x="1555228" y="628156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06F8D68-F128-CC34-41BC-3DFE018DE1E1}"/>
              </a:ext>
            </a:extLst>
          </p:cNvPr>
          <p:cNvSpPr/>
          <p:nvPr/>
        </p:nvSpPr>
        <p:spPr>
          <a:xfrm>
            <a:off x="8403991" y="506986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0CA2CD15-7427-83A4-387E-677AE76B9BAF}"/>
              </a:ext>
            </a:extLst>
          </p:cNvPr>
          <p:cNvSpPr/>
          <p:nvPr/>
        </p:nvSpPr>
        <p:spPr>
          <a:xfrm>
            <a:off x="5302774" y="387014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43C7ED-40FC-2075-BD58-4D4AFBE1B261}"/>
              </a:ext>
            </a:extLst>
          </p:cNvPr>
          <p:cNvSpPr/>
          <p:nvPr/>
        </p:nvSpPr>
        <p:spPr>
          <a:xfrm>
            <a:off x="7527637" y="385935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A408D5-AA1F-99EE-C31C-C7E8501F0902}"/>
              </a:ext>
            </a:extLst>
          </p:cNvPr>
          <p:cNvSpPr/>
          <p:nvPr/>
        </p:nvSpPr>
        <p:spPr>
          <a:xfrm>
            <a:off x="6354313" y="387014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45E237-BC0D-0C6F-EE1D-ADAF656D94FB}"/>
              </a:ext>
            </a:extLst>
          </p:cNvPr>
          <p:cNvSpPr/>
          <p:nvPr/>
        </p:nvSpPr>
        <p:spPr>
          <a:xfrm>
            <a:off x="5395137" y="506985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37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2" grpId="0" animBg="1"/>
      <p:bldP spid="3" grpId="0" animBg="1"/>
      <p:bldP spid="8" grpId="0" animBg="1"/>
      <p:bldP spid="9" grpId="0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cinq juin mille-huit-cent-quatre-vingt-trois, l’Orient Express est inauguré.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874678" y="387014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434C29-BC21-F231-56C2-620AED279E4C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Orient Express</a:t>
            </a:r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0CA2CD15-7427-83A4-387E-677AE76B9BAF}"/>
              </a:ext>
            </a:extLst>
          </p:cNvPr>
          <p:cNvSpPr/>
          <p:nvPr/>
        </p:nvSpPr>
        <p:spPr>
          <a:xfrm>
            <a:off x="2143938" y="387014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A408D5-AA1F-99EE-C31C-C7E8501F0902}"/>
              </a:ext>
            </a:extLst>
          </p:cNvPr>
          <p:cNvSpPr/>
          <p:nvPr/>
        </p:nvSpPr>
        <p:spPr>
          <a:xfrm>
            <a:off x="4114495" y="385935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E2B015B-EA5E-A7DE-3756-894710246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62" y="3137548"/>
            <a:ext cx="3899319" cy="2621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828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9" grpId="0"/>
      <p:bldP spid="12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484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six juin mille-neuf-cent-quarante-quatre, c’est l’opération Overlord.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Les Alliés débarquent en 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Normandie.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9429870" y="267038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434C29-BC21-F231-56C2-620AED279E4C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Overlord</a:t>
            </a:r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0CA2CD15-7427-83A4-387E-677AE76B9BAF}"/>
              </a:ext>
            </a:extLst>
          </p:cNvPr>
          <p:cNvSpPr/>
          <p:nvPr/>
        </p:nvSpPr>
        <p:spPr>
          <a:xfrm>
            <a:off x="9614597" y="267038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A408D5-AA1F-99EE-C31C-C7E8501F0902}"/>
              </a:ext>
            </a:extLst>
          </p:cNvPr>
          <p:cNvSpPr/>
          <p:nvPr/>
        </p:nvSpPr>
        <p:spPr>
          <a:xfrm>
            <a:off x="4179149" y="506986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Média en ligne 1" title="Qu’est-ce que le débarquement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72F23009-944B-0CAA-6CF1-20E6D107894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430982" y="3053559"/>
            <a:ext cx="6738793" cy="3804441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2087265" y="385935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49C7863-A617-6A60-7420-26064BD551DD}"/>
              </a:ext>
            </a:extLst>
          </p:cNvPr>
          <p:cNvSpPr/>
          <p:nvPr/>
        </p:nvSpPr>
        <p:spPr>
          <a:xfrm>
            <a:off x="1713192" y="506985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534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9" grpId="0"/>
      <p:bldP spid="12" grpId="0" animBg="1"/>
      <p:bldP spid="15" grpId="0" animBg="1"/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sept juin mille-neuf-cent-trente-six, la semaine de travail est désormais limitée à quarante heures et les travailleurs ont le droit à quinze jours de congés payés.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569725" y="385725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0CA2CD15-7427-83A4-387E-677AE76B9BAF}"/>
              </a:ext>
            </a:extLst>
          </p:cNvPr>
          <p:cNvSpPr/>
          <p:nvPr/>
        </p:nvSpPr>
        <p:spPr>
          <a:xfrm>
            <a:off x="2871584" y="5069858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A408D5-AA1F-99EE-C31C-C7E8501F0902}"/>
              </a:ext>
            </a:extLst>
          </p:cNvPr>
          <p:cNvSpPr/>
          <p:nvPr/>
        </p:nvSpPr>
        <p:spPr>
          <a:xfrm>
            <a:off x="2567325" y="506985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10085955" y="267038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49C7863-A617-6A60-7420-26064BD551DD}"/>
              </a:ext>
            </a:extLst>
          </p:cNvPr>
          <p:cNvSpPr/>
          <p:nvPr/>
        </p:nvSpPr>
        <p:spPr>
          <a:xfrm>
            <a:off x="4529974" y="506985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6EC8E27-5841-A47B-25A9-1C164846CC3C}"/>
              </a:ext>
            </a:extLst>
          </p:cNvPr>
          <p:cNvSpPr/>
          <p:nvPr/>
        </p:nvSpPr>
        <p:spPr>
          <a:xfrm>
            <a:off x="1066646" y="385725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53FEEB2-16B4-333F-B173-1E4A16937EEC}"/>
              </a:ext>
            </a:extLst>
          </p:cNvPr>
          <p:cNvSpPr/>
          <p:nvPr/>
        </p:nvSpPr>
        <p:spPr>
          <a:xfrm>
            <a:off x="11028064" y="506985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79A132D-6C12-F3C4-855E-22204A10F5D0}"/>
              </a:ext>
            </a:extLst>
          </p:cNvPr>
          <p:cNvSpPr/>
          <p:nvPr/>
        </p:nvSpPr>
        <p:spPr>
          <a:xfrm>
            <a:off x="9697569" y="506985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1E9B9C4-5C0E-9362-BE49-62950E4107A5}"/>
              </a:ext>
            </a:extLst>
          </p:cNvPr>
          <p:cNvSpPr/>
          <p:nvPr/>
        </p:nvSpPr>
        <p:spPr>
          <a:xfrm>
            <a:off x="7477301" y="506985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AFB65F4-09B3-238A-AD2B-C52AF451CB8F}"/>
              </a:ext>
            </a:extLst>
          </p:cNvPr>
          <p:cNvSpPr/>
          <p:nvPr/>
        </p:nvSpPr>
        <p:spPr>
          <a:xfrm>
            <a:off x="2165773" y="506985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905262C3-DAA0-F9E5-AE5A-FA35E656A4A3}"/>
              </a:ext>
            </a:extLst>
          </p:cNvPr>
          <p:cNvSpPr/>
          <p:nvPr/>
        </p:nvSpPr>
        <p:spPr>
          <a:xfrm>
            <a:off x="1859443" y="3857253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C471AA-EB39-DF65-D344-AE9AAB571CCE}"/>
              </a:ext>
            </a:extLst>
          </p:cNvPr>
          <p:cNvSpPr/>
          <p:nvPr/>
        </p:nvSpPr>
        <p:spPr>
          <a:xfrm>
            <a:off x="5536816" y="385725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6EC3100E-3F9F-9E8B-5310-A0D4D4EF1EED}"/>
              </a:ext>
            </a:extLst>
          </p:cNvPr>
          <p:cNvSpPr/>
          <p:nvPr/>
        </p:nvSpPr>
        <p:spPr>
          <a:xfrm>
            <a:off x="6052056" y="385725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44911D0-1154-C80A-746D-D832E2410057}"/>
              </a:ext>
            </a:extLst>
          </p:cNvPr>
          <p:cNvSpPr/>
          <p:nvPr/>
        </p:nvSpPr>
        <p:spPr>
          <a:xfrm>
            <a:off x="9513685" y="385725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7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2" grpId="0" animBg="1"/>
      <p:bldP spid="15" grpId="0" animBg="1"/>
      <p:bldP spid="3" grpId="0" animBg="1"/>
      <p:bldP spid="6" grpId="0" animBg="1"/>
      <p:bldP spid="7" grpId="0" animBg="1"/>
      <p:bldP spid="8" grpId="0" animBg="1"/>
      <p:bldP spid="10" grpId="0" animBg="1"/>
      <p:bldP spid="11" grpId="0" animBg="1"/>
      <p:bldP spid="13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huit juin sept-cent-quatre-vingt-treize, les vikings envahissent pour la première fois le nord de l’Angleterre.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2133293" y="385725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10594032" y="262825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6EC8E27-5841-A47B-25A9-1C164846CC3C}"/>
              </a:ext>
            </a:extLst>
          </p:cNvPr>
          <p:cNvSpPr/>
          <p:nvPr/>
        </p:nvSpPr>
        <p:spPr>
          <a:xfrm>
            <a:off x="5867329" y="385725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1E9B9C4-5C0E-9362-BE49-62950E4107A5}"/>
              </a:ext>
            </a:extLst>
          </p:cNvPr>
          <p:cNvSpPr/>
          <p:nvPr/>
        </p:nvSpPr>
        <p:spPr>
          <a:xfrm>
            <a:off x="6783609" y="385724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44911D0-1154-C80A-746D-D832E2410057}"/>
              </a:ext>
            </a:extLst>
          </p:cNvPr>
          <p:cNvSpPr/>
          <p:nvPr/>
        </p:nvSpPr>
        <p:spPr>
          <a:xfrm>
            <a:off x="8255031" y="385724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522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3" grpId="0" animBg="1"/>
      <p:bldP spid="7" grpId="0" animBg="1"/>
      <p:bldP spid="11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484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neuf juin mille-neuf-cent-trente-quatre, le célèbre personnage Donald Duck</a:t>
            </a:r>
            <a:br>
              <a:rPr lang="fr-FR" sz="4000" dirty="0"/>
            </a:br>
            <a:r>
              <a:rPr lang="fr-FR" sz="4000" dirty="0"/>
              <a:t>apparaît pour la première</a:t>
            </a:r>
            <a:br>
              <a:rPr lang="fr-FR" sz="4000" dirty="0"/>
            </a:br>
            <a:r>
              <a:rPr lang="fr-FR" sz="4000" dirty="0"/>
              <a:t>fois sur les écrans.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434C29-BC21-F231-56C2-620AED279E4C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Donald Duck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A408D5-AA1F-99EE-C31C-C7E8501F0902}"/>
              </a:ext>
            </a:extLst>
          </p:cNvPr>
          <p:cNvSpPr/>
          <p:nvPr/>
        </p:nvSpPr>
        <p:spPr>
          <a:xfrm>
            <a:off x="1575917" y="5056116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E2B015B-EA5E-A7DE-3756-894710246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809" y="3429000"/>
            <a:ext cx="2621860" cy="2621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A60CD839-1F18-2C79-6203-CF89F646E3DD}"/>
              </a:ext>
            </a:extLst>
          </p:cNvPr>
          <p:cNvSpPr/>
          <p:nvPr/>
        </p:nvSpPr>
        <p:spPr>
          <a:xfrm>
            <a:off x="2351166" y="385935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AB5A66D-F88F-695B-3489-72387581E6C4}"/>
              </a:ext>
            </a:extLst>
          </p:cNvPr>
          <p:cNvSpPr/>
          <p:nvPr/>
        </p:nvSpPr>
        <p:spPr>
          <a:xfrm>
            <a:off x="10778759" y="266114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B9D62A6-36B8-8D34-08E7-2CFEF80764D8}"/>
              </a:ext>
            </a:extLst>
          </p:cNvPr>
          <p:cNvSpPr/>
          <p:nvPr/>
        </p:nvSpPr>
        <p:spPr>
          <a:xfrm>
            <a:off x="3491856" y="628156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B14FFAF-84EC-3A20-6B6D-93F74D9B5EE5}"/>
              </a:ext>
            </a:extLst>
          </p:cNvPr>
          <p:cNvSpPr/>
          <p:nvPr/>
        </p:nvSpPr>
        <p:spPr>
          <a:xfrm>
            <a:off x="587021" y="628156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72F79D1-967F-1E96-EEF2-69179CD252AD}"/>
              </a:ext>
            </a:extLst>
          </p:cNvPr>
          <p:cNvSpPr/>
          <p:nvPr/>
        </p:nvSpPr>
        <p:spPr>
          <a:xfrm>
            <a:off x="5142524" y="508700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363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5" grpId="0" animBg="1"/>
      <p:bldP spid="2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 juin mille-sept-cent-quatre-vingt-quatorze, c’est le début de la Terreur.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0556245" y="264120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3805228" y="385935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E7E78A1-01DA-495B-EE1F-9A2C52413E54}"/>
              </a:ext>
            </a:extLst>
          </p:cNvPr>
          <p:cNvSpPr/>
          <p:nvPr/>
        </p:nvSpPr>
        <p:spPr>
          <a:xfrm>
            <a:off x="1039014" y="385935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1E68113E-4CCF-B6E8-F773-F82A7CBA3C58}"/>
              </a:ext>
            </a:extLst>
          </p:cNvPr>
          <p:cNvSpPr/>
          <p:nvPr/>
        </p:nvSpPr>
        <p:spPr>
          <a:xfrm>
            <a:off x="10852270" y="2641203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715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3" grpId="0" animBg="1"/>
      <p:bldP spid="13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onze juin mille-six-cent-quarante-quatre, </a:t>
            </a:r>
            <a:r>
              <a:rPr lang="fr-FR" sz="4000" dirty="0" err="1"/>
              <a:t>Toricelli</a:t>
            </a:r>
            <a:r>
              <a:rPr lang="fr-FR" sz="4000" dirty="0"/>
              <a:t> invente le premier baromètre.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413241" y="385935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434C29-BC21-F231-56C2-620AED279E4C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 err="1">
                <a:latin typeface="Cursive standard" pitchFamily="2" charset="0"/>
              </a:rPr>
              <a:t>Toricelli</a:t>
            </a:r>
            <a:endParaRPr lang="fr-FR" sz="6000" dirty="0">
              <a:latin typeface="Cursive standard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3643435" y="385935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39C57E-F50D-8428-1524-08C8A7DE2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6674" y="4369873"/>
            <a:ext cx="1766308" cy="2156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E7E78A1-01DA-495B-EE1F-9A2C52413E54}"/>
              </a:ext>
            </a:extLst>
          </p:cNvPr>
          <p:cNvSpPr/>
          <p:nvPr/>
        </p:nvSpPr>
        <p:spPr>
          <a:xfrm>
            <a:off x="5911272" y="385935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C09F4B8-DBC2-F929-0B41-715259DB6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939" y="3102407"/>
            <a:ext cx="2543175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54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9" grpId="0"/>
      <p:bldP spid="3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douze juin mille-neuf-cent-quatre-vingt-cinq, l’Espagne et le Portugal font leur entrée dans l’Europe des Douze, la CEE.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3336598" y="385935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E7E78A1-01DA-495B-EE1F-9A2C52413E54}"/>
              </a:ext>
            </a:extLst>
          </p:cNvPr>
          <p:cNvSpPr/>
          <p:nvPr/>
        </p:nvSpPr>
        <p:spPr>
          <a:xfrm>
            <a:off x="6003635" y="385935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1E68113E-4CCF-B6E8-F773-F82A7CBA3C58}"/>
              </a:ext>
            </a:extLst>
          </p:cNvPr>
          <p:cNvSpPr/>
          <p:nvPr/>
        </p:nvSpPr>
        <p:spPr>
          <a:xfrm>
            <a:off x="242416" y="385935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829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3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treize juin trois-cent-treize, grâce à l’Edit de Milan, les chrétiens ont le droit de pratiquer leur religion.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2216651" y="385935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E7E78A1-01DA-495B-EE1F-9A2C52413E54}"/>
              </a:ext>
            </a:extLst>
          </p:cNvPr>
          <p:cNvSpPr/>
          <p:nvPr/>
        </p:nvSpPr>
        <p:spPr>
          <a:xfrm>
            <a:off x="1789507" y="385935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1E68113E-4CCF-B6E8-F773-F82A7CBA3C58}"/>
              </a:ext>
            </a:extLst>
          </p:cNvPr>
          <p:cNvSpPr/>
          <p:nvPr/>
        </p:nvSpPr>
        <p:spPr>
          <a:xfrm>
            <a:off x="2537730" y="385935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ABA519-46EB-44B7-9CAA-C93D63371B24}"/>
              </a:ext>
            </a:extLst>
          </p:cNvPr>
          <p:cNvSpPr/>
          <p:nvPr/>
        </p:nvSpPr>
        <p:spPr>
          <a:xfrm>
            <a:off x="9469543" y="385935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89F7CB2-1B05-7DB3-1C71-6DF261B8B2D9}"/>
              </a:ext>
            </a:extLst>
          </p:cNvPr>
          <p:cNvSpPr/>
          <p:nvPr/>
        </p:nvSpPr>
        <p:spPr>
          <a:xfrm>
            <a:off x="4190961" y="385935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65DB78-163B-7917-A7E7-D983406DAE1C}"/>
              </a:ext>
            </a:extLst>
          </p:cNvPr>
          <p:cNvSpPr/>
          <p:nvPr/>
        </p:nvSpPr>
        <p:spPr>
          <a:xfrm>
            <a:off x="6793230" y="385935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637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3" grpId="0" animBg="1"/>
      <p:bldP spid="2" grpId="0" animBg="1"/>
      <p:bldP spid="3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22225" y="509227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quatorze juin mille-neuf-cent-quatre-vingt-cinq, les contrôles aux frontières de plusieurs états européens sont abolis.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1311765" y="273252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E7E78A1-01DA-495B-EE1F-9A2C52413E54}"/>
              </a:ext>
            </a:extLst>
          </p:cNvPr>
          <p:cNvSpPr/>
          <p:nvPr/>
        </p:nvSpPr>
        <p:spPr>
          <a:xfrm>
            <a:off x="1817216" y="273252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1E68113E-4CCF-B6E8-F773-F82A7CBA3C58}"/>
              </a:ext>
            </a:extLst>
          </p:cNvPr>
          <p:cNvSpPr/>
          <p:nvPr/>
        </p:nvSpPr>
        <p:spPr>
          <a:xfrm>
            <a:off x="11670631" y="273252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ABA519-46EB-44B7-9CAA-C93D63371B24}"/>
              </a:ext>
            </a:extLst>
          </p:cNvPr>
          <p:cNvSpPr/>
          <p:nvPr/>
        </p:nvSpPr>
        <p:spPr>
          <a:xfrm>
            <a:off x="10778759" y="273252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89F7CB2-1B05-7DB3-1C71-6DF261B8B2D9}"/>
              </a:ext>
            </a:extLst>
          </p:cNvPr>
          <p:cNvSpPr/>
          <p:nvPr/>
        </p:nvSpPr>
        <p:spPr>
          <a:xfrm>
            <a:off x="4817804" y="273569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65DB78-163B-7917-A7E7-D983406DAE1C}"/>
              </a:ext>
            </a:extLst>
          </p:cNvPr>
          <p:cNvSpPr/>
          <p:nvPr/>
        </p:nvSpPr>
        <p:spPr>
          <a:xfrm>
            <a:off x="1131339" y="394703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54B94E7-D76D-D73E-A509-36047E81DAD5}"/>
              </a:ext>
            </a:extLst>
          </p:cNvPr>
          <p:cNvSpPr/>
          <p:nvPr/>
        </p:nvSpPr>
        <p:spPr>
          <a:xfrm>
            <a:off x="8516014" y="27325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Média en ligne 8" title="C'est quoi l'espace Schengen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6B4E8DE8-9E62-3A88-07B2-E1BDE350A66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44049" y="2986923"/>
            <a:ext cx="6856824" cy="387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4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3" grpId="0" animBg="1"/>
      <p:bldP spid="2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quinze juin mille-sept-cent-cinquante-deux, Benjamin Franklin invente le paratonnerre.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434C29-BC21-F231-56C2-620AED279E4C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Benjamin Franklin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A408D5-AA1F-99EE-C31C-C7E8501F0902}"/>
              </a:ext>
            </a:extLst>
          </p:cNvPr>
          <p:cNvSpPr/>
          <p:nvPr/>
        </p:nvSpPr>
        <p:spPr>
          <a:xfrm>
            <a:off x="3205523" y="385935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6503410" y="385935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Média en ligne 6" title="D'où vient le tonnerre ? - C'est Pas Sorcier">
            <a:hlinkClick r:id="" action="ppaction://media"/>
            <a:extLst>
              <a:ext uri="{FF2B5EF4-FFF2-40B4-BE49-F238E27FC236}">
                <a16:creationId xmlns:a16="http://schemas.microsoft.com/office/drawing/2014/main" id="{B67CBEFA-6608-2FF4-06E3-10667EB831D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035113" y="2988775"/>
            <a:ext cx="5158967" cy="386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1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5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2351558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seize juin quatre-cent-cinquante-cinq, Rome est saccagée par les Vandales.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514687" y="464600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E7E78A1-01DA-495B-EE1F-9A2C52413E54}"/>
              </a:ext>
            </a:extLst>
          </p:cNvPr>
          <p:cNvSpPr/>
          <p:nvPr/>
        </p:nvSpPr>
        <p:spPr>
          <a:xfrm>
            <a:off x="5133070" y="464686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1E68113E-4CCF-B6E8-F773-F82A7CBA3C58}"/>
              </a:ext>
            </a:extLst>
          </p:cNvPr>
          <p:cNvSpPr/>
          <p:nvPr/>
        </p:nvSpPr>
        <p:spPr>
          <a:xfrm>
            <a:off x="9963767" y="342293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65DB78-163B-7917-A7E7-D983406DAE1C}"/>
              </a:ext>
            </a:extLst>
          </p:cNvPr>
          <p:cNvSpPr/>
          <p:nvPr/>
        </p:nvSpPr>
        <p:spPr>
          <a:xfrm>
            <a:off x="10256866" y="342293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895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3" grpId="0" animBg="1"/>
      <p:bldP spid="2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dix-sept juin mille-sept-cent-quatre-vingt-neuf, la première Assemblée nationale</a:t>
            </a:r>
            <a:br>
              <a:rPr lang="fr-FR" sz="4000" dirty="0"/>
            </a:br>
            <a:r>
              <a:rPr lang="fr-FR" sz="4000" dirty="0"/>
              <a:t>est constituée.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7A408D5-AA1F-99EE-C31C-C7E8501F0902}"/>
              </a:ext>
            </a:extLst>
          </p:cNvPr>
          <p:cNvSpPr/>
          <p:nvPr/>
        </p:nvSpPr>
        <p:spPr>
          <a:xfrm>
            <a:off x="166760" y="507303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1802101" y="385935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3A29E2F-FF8D-0894-F885-913CA5B4599A}"/>
              </a:ext>
            </a:extLst>
          </p:cNvPr>
          <p:cNvSpPr/>
          <p:nvPr/>
        </p:nvSpPr>
        <p:spPr>
          <a:xfrm>
            <a:off x="6187787" y="385935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AD76B80-4D11-9849-497F-1A4B26DBD497}"/>
              </a:ext>
            </a:extLst>
          </p:cNvPr>
          <p:cNvSpPr/>
          <p:nvPr/>
        </p:nvSpPr>
        <p:spPr>
          <a:xfrm>
            <a:off x="4093730" y="385935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E631BC-A2C8-E1F6-7EF0-73BCF3F6AC56}"/>
              </a:ext>
            </a:extLst>
          </p:cNvPr>
          <p:cNvSpPr/>
          <p:nvPr/>
        </p:nvSpPr>
        <p:spPr>
          <a:xfrm>
            <a:off x="2766796" y="507787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8F8A50BD-D5B0-28E0-4DC7-8A14B0A055BC}"/>
              </a:ext>
            </a:extLst>
          </p:cNvPr>
          <p:cNvSpPr/>
          <p:nvPr/>
        </p:nvSpPr>
        <p:spPr>
          <a:xfrm>
            <a:off x="425884" y="506986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Média en ligne 10" title="C'est quoi l'assemblée nationale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3BA6414F-8BB0-4292-0908-F11CD4D1FBF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529886" y="3244703"/>
            <a:ext cx="5652497" cy="319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8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5" grpId="0"/>
      <p:bldP spid="15" grpId="0" animBg="1"/>
      <p:bldP spid="3" grpId="0" animBg="1"/>
      <p:bldP spid="2" grpId="0" animBg="1"/>
      <p:bldP spid="6" grpId="0" animBg="1"/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dix-huit juin mille-neuf-cent-quarante, le Général de Gaulle lance son célèbre appel</a:t>
            </a:r>
            <a:br>
              <a:rPr lang="fr-FR" sz="4000" dirty="0"/>
            </a:br>
            <a:r>
              <a:rPr lang="fr-FR" sz="4000" dirty="0"/>
              <a:t>à la résistance.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4877345" y="385329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3A29E2F-FF8D-0894-F885-913CA5B4599A}"/>
              </a:ext>
            </a:extLst>
          </p:cNvPr>
          <p:cNvSpPr/>
          <p:nvPr/>
        </p:nvSpPr>
        <p:spPr>
          <a:xfrm>
            <a:off x="6187787" y="385935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AD76B80-4D11-9849-497F-1A4B26DBD497}"/>
              </a:ext>
            </a:extLst>
          </p:cNvPr>
          <p:cNvSpPr/>
          <p:nvPr/>
        </p:nvSpPr>
        <p:spPr>
          <a:xfrm>
            <a:off x="2782166" y="506985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E631BC-A2C8-E1F6-7EF0-73BCF3F6AC56}"/>
              </a:ext>
            </a:extLst>
          </p:cNvPr>
          <p:cNvSpPr/>
          <p:nvPr/>
        </p:nvSpPr>
        <p:spPr>
          <a:xfrm>
            <a:off x="2388105" y="3859356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8F8A50BD-D5B0-28E0-4DC7-8A14B0A055BC}"/>
              </a:ext>
            </a:extLst>
          </p:cNvPr>
          <p:cNvSpPr/>
          <p:nvPr/>
        </p:nvSpPr>
        <p:spPr>
          <a:xfrm>
            <a:off x="130826" y="506985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Média en ligne 6" title="Appel du 18 juin 1940 - DIscours enregistré le 22 juin 1940 par le Général de Gaulle">
            <a:hlinkClick r:id="" action="ppaction://media"/>
            <a:extLst>
              <a:ext uri="{FF2B5EF4-FFF2-40B4-BE49-F238E27FC236}">
                <a16:creationId xmlns:a16="http://schemas.microsoft.com/office/drawing/2014/main" id="{CD13C280-8D71-7654-71EE-5D63D10780D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779491" y="2798618"/>
            <a:ext cx="5412509" cy="405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1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5" grpId="0"/>
      <p:bldP spid="3" grpId="0" animBg="1"/>
      <p:bldP spid="2" grpId="0" animBg="1"/>
      <p:bldP spid="6" grpId="0" animBg="1"/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dix-neuf juin mille-neuf-cent-dix-sept, le droit de vote est accordé aux Anglaises de plus de trente ans.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5095658" y="385329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3A29E2F-FF8D-0894-F885-913CA5B4599A}"/>
              </a:ext>
            </a:extLst>
          </p:cNvPr>
          <p:cNvSpPr/>
          <p:nvPr/>
        </p:nvSpPr>
        <p:spPr>
          <a:xfrm>
            <a:off x="9568296" y="385329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AD76B80-4D11-9849-497F-1A4B26DBD497}"/>
              </a:ext>
            </a:extLst>
          </p:cNvPr>
          <p:cNvSpPr/>
          <p:nvPr/>
        </p:nvSpPr>
        <p:spPr>
          <a:xfrm>
            <a:off x="9875693" y="262825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E631BC-A2C8-E1F6-7EF0-73BCF3F6AC56}"/>
              </a:ext>
            </a:extLst>
          </p:cNvPr>
          <p:cNvSpPr/>
          <p:nvPr/>
        </p:nvSpPr>
        <p:spPr>
          <a:xfrm>
            <a:off x="223189" y="385329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8F8A50BD-D5B0-28E0-4DC7-8A14B0A055BC}"/>
              </a:ext>
            </a:extLst>
          </p:cNvPr>
          <p:cNvSpPr/>
          <p:nvPr/>
        </p:nvSpPr>
        <p:spPr>
          <a:xfrm>
            <a:off x="446379" y="385329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2185916" y="385329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B0CC6A5-86A2-0064-F014-A651AB314A7D}"/>
              </a:ext>
            </a:extLst>
          </p:cNvPr>
          <p:cNvSpPr/>
          <p:nvPr/>
        </p:nvSpPr>
        <p:spPr>
          <a:xfrm>
            <a:off x="11496675" y="262825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463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2" grpId="0" animBg="1"/>
      <p:bldP spid="6" grpId="0" animBg="1"/>
      <p:bldP spid="8" grpId="0" animBg="1"/>
      <p:bldP spid="10" grpId="0" animBg="1"/>
      <p:bldP spid="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 juin quatre-cent-cinquante-et-un, les Huns, avec, à leur tête, Attila, sont vaincus en Gaule.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5095658" y="385329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AD76B80-4D11-9849-497F-1A4B26DBD497}"/>
              </a:ext>
            </a:extLst>
          </p:cNvPr>
          <p:cNvSpPr/>
          <p:nvPr/>
        </p:nvSpPr>
        <p:spPr>
          <a:xfrm>
            <a:off x="9875693" y="262825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E631BC-A2C8-E1F6-7EF0-73BCF3F6AC56}"/>
              </a:ext>
            </a:extLst>
          </p:cNvPr>
          <p:cNvSpPr/>
          <p:nvPr/>
        </p:nvSpPr>
        <p:spPr>
          <a:xfrm>
            <a:off x="223189" y="385329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8F8A50BD-D5B0-28E0-4DC7-8A14B0A055BC}"/>
              </a:ext>
            </a:extLst>
          </p:cNvPr>
          <p:cNvSpPr/>
          <p:nvPr/>
        </p:nvSpPr>
        <p:spPr>
          <a:xfrm>
            <a:off x="446379" y="385329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2185916" y="385329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B0CC6A5-86A2-0064-F014-A651AB314A7D}"/>
              </a:ext>
            </a:extLst>
          </p:cNvPr>
          <p:cNvSpPr/>
          <p:nvPr/>
        </p:nvSpPr>
        <p:spPr>
          <a:xfrm>
            <a:off x="11496675" y="262825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F579E1-961C-D652-64E4-21402AA718FF}"/>
              </a:ext>
            </a:extLst>
          </p:cNvPr>
          <p:cNvSpPr txBox="1"/>
          <p:nvPr/>
        </p:nvSpPr>
        <p:spPr>
          <a:xfrm>
            <a:off x="129307" y="0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Huns – Attila</a:t>
            </a:r>
          </a:p>
        </p:txBody>
      </p:sp>
    </p:spTree>
    <p:extLst>
      <p:ext uri="{BB962C8B-B14F-4D97-AF65-F5344CB8AC3E}">
        <p14:creationId xmlns:p14="http://schemas.microsoft.com/office/powerpoint/2010/main" val="340721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6" grpId="0" animBg="1"/>
      <p:bldP spid="8" grpId="0" animBg="1"/>
      <p:bldP spid="10" grpId="0" animBg="1"/>
      <p:bldP spid="9" grpId="0" animBg="1"/>
      <p:bldP spid="11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vingt-et-un juin mille-neuf-cent-quatre-vingt-deux, Jack Lang instaure la Fête de la Musique.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4135076" y="385963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3A29E2F-FF8D-0894-F885-913CA5B4599A}"/>
              </a:ext>
            </a:extLst>
          </p:cNvPr>
          <p:cNvSpPr/>
          <p:nvPr/>
        </p:nvSpPr>
        <p:spPr>
          <a:xfrm>
            <a:off x="7166842" y="385329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2656682" y="385329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260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2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vingt-deux juin huit-cent-quarante-trois, l’empire de Charlemagne est partagé entre ses trois petits-fils.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9365520" y="385329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3A29E2F-FF8D-0894-F885-913CA5B4599A}"/>
              </a:ext>
            </a:extLst>
          </p:cNvPr>
          <p:cNvSpPr/>
          <p:nvPr/>
        </p:nvSpPr>
        <p:spPr>
          <a:xfrm>
            <a:off x="10113242" y="385963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3063082" y="385329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4B443391-CABC-BFF6-E531-28B0C5738061}"/>
              </a:ext>
            </a:extLst>
          </p:cNvPr>
          <p:cNvSpPr/>
          <p:nvPr/>
        </p:nvSpPr>
        <p:spPr>
          <a:xfrm>
            <a:off x="3280535" y="385329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7D533EF0-CF3C-F75A-CD88-33A72D2A0021}"/>
              </a:ext>
            </a:extLst>
          </p:cNvPr>
          <p:cNvSpPr/>
          <p:nvPr/>
        </p:nvSpPr>
        <p:spPr>
          <a:xfrm>
            <a:off x="6897979" y="385329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EB6BD5D-8A46-6A69-CCA2-104B4D41497F}"/>
              </a:ext>
            </a:extLst>
          </p:cNvPr>
          <p:cNvSpPr/>
          <p:nvPr/>
        </p:nvSpPr>
        <p:spPr>
          <a:xfrm>
            <a:off x="10524260" y="262825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221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2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vingt-trois juin deux-mille-seize, lors d’un référendum, les Anglais affirment leur désir</a:t>
            </a:r>
            <a:br>
              <a:rPr lang="fr-FR" sz="4000" dirty="0"/>
            </a:br>
            <a:r>
              <a:rPr lang="fr-FR" sz="4000" dirty="0"/>
              <a:t>de sortir de l’Union européenne.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434C29-BC21-F231-56C2-620AED279E4C}"/>
              </a:ext>
            </a:extLst>
          </p:cNvPr>
          <p:cNvSpPr txBox="1"/>
          <p:nvPr/>
        </p:nvSpPr>
        <p:spPr>
          <a:xfrm>
            <a:off x="-240147" y="-217129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référendum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A408D5-AA1F-99EE-C31C-C7E8501F0902}"/>
              </a:ext>
            </a:extLst>
          </p:cNvPr>
          <p:cNvSpPr/>
          <p:nvPr/>
        </p:nvSpPr>
        <p:spPr>
          <a:xfrm>
            <a:off x="4101450" y="385935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2033010" y="385935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9A8D4F4-60A9-5D15-01F1-88F0AD686AA9}"/>
              </a:ext>
            </a:extLst>
          </p:cNvPr>
          <p:cNvSpPr/>
          <p:nvPr/>
        </p:nvSpPr>
        <p:spPr>
          <a:xfrm>
            <a:off x="6095999" y="385935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CFBC36A-36F4-E6F8-797C-6576C556DBF1}"/>
              </a:ext>
            </a:extLst>
          </p:cNvPr>
          <p:cNvSpPr/>
          <p:nvPr/>
        </p:nvSpPr>
        <p:spPr>
          <a:xfrm>
            <a:off x="11411526" y="261339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CC6CBB0-9DD1-E92D-FB90-EAEE1682D522}"/>
              </a:ext>
            </a:extLst>
          </p:cNvPr>
          <p:cNvSpPr/>
          <p:nvPr/>
        </p:nvSpPr>
        <p:spPr>
          <a:xfrm>
            <a:off x="3792031" y="50504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863A6D1-66B3-0E83-9166-995BBDE076BF}"/>
              </a:ext>
            </a:extLst>
          </p:cNvPr>
          <p:cNvSpPr/>
          <p:nvPr/>
        </p:nvSpPr>
        <p:spPr>
          <a:xfrm>
            <a:off x="6473192" y="50504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10AD3B-3A94-9F4E-4D50-156511187E3B}"/>
              </a:ext>
            </a:extLst>
          </p:cNvPr>
          <p:cNvSpPr/>
          <p:nvPr/>
        </p:nvSpPr>
        <p:spPr>
          <a:xfrm>
            <a:off x="1554775" y="505045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Média en ligne 11" title="C'est quoi le Brexit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77D000B0-8469-536C-50A2-5333D8B7822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880512" y="2935720"/>
            <a:ext cx="5311487" cy="299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7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5" grpId="0" animBg="1"/>
      <p:bldP spid="3" grpId="0" animBg="1"/>
      <p:bldP spid="2" grpId="0" animBg="1"/>
      <p:bldP spid="6" grpId="0" animBg="1"/>
      <p:bldP spid="8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vingt-quatre juin mille-quatre-cent-quatre-vingt-dix-sept, Jean Cabot atteint le Labrador, une presqu’île du nord-est du Canada.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10351149" y="385329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4687741" y="385329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B0CC6A5-86A2-0064-F014-A651AB314A7D}"/>
              </a:ext>
            </a:extLst>
          </p:cNvPr>
          <p:cNvSpPr/>
          <p:nvPr/>
        </p:nvSpPr>
        <p:spPr>
          <a:xfrm>
            <a:off x="1567584" y="506986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F579E1-961C-D652-64E4-21402AA718FF}"/>
              </a:ext>
            </a:extLst>
          </p:cNvPr>
          <p:cNvSpPr txBox="1"/>
          <p:nvPr/>
        </p:nvSpPr>
        <p:spPr>
          <a:xfrm>
            <a:off x="129307" y="0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Jean Cabot - Labrador</a:t>
            </a:r>
          </a:p>
        </p:txBody>
      </p:sp>
    </p:spTree>
    <p:extLst>
      <p:ext uri="{BB962C8B-B14F-4D97-AF65-F5344CB8AC3E}">
        <p14:creationId xmlns:p14="http://schemas.microsoft.com/office/powerpoint/2010/main" val="344236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11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vingt-cinq juin mille-neuf-cent-quatre-vingt-onze, la Croatie et la Slovénie se déclarent indépendantes.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9963221" y="385329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6682795" y="385329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F579E1-961C-D652-64E4-21402AA718FF}"/>
              </a:ext>
            </a:extLst>
          </p:cNvPr>
          <p:cNvSpPr txBox="1"/>
          <p:nvPr/>
        </p:nvSpPr>
        <p:spPr>
          <a:xfrm>
            <a:off x="129307" y="0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Croatie - Slovénie</a:t>
            </a:r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1CB6982B-1F0F-796D-BCEC-09D92B2607FC}"/>
              </a:ext>
            </a:extLst>
          </p:cNvPr>
          <p:cNvSpPr/>
          <p:nvPr/>
        </p:nvSpPr>
        <p:spPr>
          <a:xfrm>
            <a:off x="4712171" y="385329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AEA87156-05E5-DA2D-F25A-8B4DD269D055}"/>
              </a:ext>
            </a:extLst>
          </p:cNvPr>
          <p:cNvSpPr/>
          <p:nvPr/>
        </p:nvSpPr>
        <p:spPr>
          <a:xfrm>
            <a:off x="1805532" y="385329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67C797E-37A4-B65B-9615-862670129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824" y="4269047"/>
            <a:ext cx="4549140" cy="2346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176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7" grpId="0"/>
      <p:bldP spid="2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vingt-six juin mille-neuf-cent-quarante-cinq, à San Francisco, cinquante-et-un états signent la charte des Nations unies.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9963221" y="385329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8068250" y="385039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F579E1-961C-D652-64E4-21402AA718FF}"/>
              </a:ext>
            </a:extLst>
          </p:cNvPr>
          <p:cNvSpPr txBox="1"/>
          <p:nvPr/>
        </p:nvSpPr>
        <p:spPr>
          <a:xfrm>
            <a:off x="129307" y="0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San Francisco</a:t>
            </a:r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1CB6982B-1F0F-796D-BCEC-09D92B2607FC}"/>
              </a:ext>
            </a:extLst>
          </p:cNvPr>
          <p:cNvSpPr/>
          <p:nvPr/>
        </p:nvSpPr>
        <p:spPr>
          <a:xfrm>
            <a:off x="4592099" y="3850398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AEA87156-05E5-DA2D-F25A-8B4DD269D055}"/>
              </a:ext>
            </a:extLst>
          </p:cNvPr>
          <p:cNvSpPr/>
          <p:nvPr/>
        </p:nvSpPr>
        <p:spPr>
          <a:xfrm>
            <a:off x="9870857" y="2656125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67C797E-37A4-B65B-9615-862670129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0285" y="4250574"/>
            <a:ext cx="3200400" cy="2346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4BD7B8E4-3672-1B43-1CF0-34C506D7F653}"/>
              </a:ext>
            </a:extLst>
          </p:cNvPr>
          <p:cNvSpPr/>
          <p:nvPr/>
        </p:nvSpPr>
        <p:spPr>
          <a:xfrm>
            <a:off x="2685415" y="508094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2DEA48D-5B73-9837-386D-FD58A40BB190}"/>
              </a:ext>
            </a:extLst>
          </p:cNvPr>
          <p:cNvSpPr/>
          <p:nvPr/>
        </p:nvSpPr>
        <p:spPr>
          <a:xfrm>
            <a:off x="1465766" y="508094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65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7" grpId="0"/>
      <p:bldP spid="2" grpId="0" animBg="1"/>
      <p:bldP spid="6" grpId="0" animBg="1"/>
      <p:bldP spid="8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1612649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vingt-sept juin mille-neuf-cent-cinquante-quatre, l’URSS met en service la 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première centrale nucléaire.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4269857" y="385039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2044052" y="385039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AEA87156-05E5-DA2D-F25A-8B4DD269D055}"/>
              </a:ext>
            </a:extLst>
          </p:cNvPr>
          <p:cNvSpPr/>
          <p:nvPr/>
        </p:nvSpPr>
        <p:spPr>
          <a:xfrm>
            <a:off x="1859325" y="385039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BD7B8E4-3672-1B43-1CF0-34C506D7F653}"/>
              </a:ext>
            </a:extLst>
          </p:cNvPr>
          <p:cNvSpPr/>
          <p:nvPr/>
        </p:nvSpPr>
        <p:spPr>
          <a:xfrm>
            <a:off x="3535984" y="50504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2DEA48D-5B73-9837-386D-FD58A40BB190}"/>
              </a:ext>
            </a:extLst>
          </p:cNvPr>
          <p:cNvSpPr/>
          <p:nvPr/>
        </p:nvSpPr>
        <p:spPr>
          <a:xfrm>
            <a:off x="1721810" y="50504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EBE6570-1AD2-92EF-9C78-C1715F51F4CD}"/>
              </a:ext>
            </a:extLst>
          </p:cNvPr>
          <p:cNvSpPr/>
          <p:nvPr/>
        </p:nvSpPr>
        <p:spPr>
          <a:xfrm>
            <a:off x="5591075" y="50504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Média en ligne 12" title="C'est quoi la Guerre Froide ? (EP. 621) - 1 jour, 1 question">
            <a:hlinkClick r:id="" action="ppaction://media"/>
            <a:extLst>
              <a:ext uri="{FF2B5EF4-FFF2-40B4-BE49-F238E27FC236}">
                <a16:creationId xmlns:a16="http://schemas.microsoft.com/office/drawing/2014/main" id="{62B4046D-5D09-765E-8D9E-1934920864A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991667" y="2911763"/>
            <a:ext cx="60737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35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5" grpId="0"/>
      <p:bldP spid="3" grpId="0" animBg="1"/>
      <p:bldP spid="9" grpId="0" animBg="1"/>
      <p:bldP spid="6" grpId="0" animBg="1"/>
      <p:bldP spid="8" grpId="0" animBg="1"/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vingt-huit juin mille-six-cent-trente-cinq, le Guadeloupe devient française.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6003636" y="38503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4066816" y="385039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6E82E2-1371-4213-6C5B-0F0A2CEA3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438" y="3007602"/>
            <a:ext cx="5350163" cy="2626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361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vingt-neuf juin mille-neuf-cent-vingt-neuf, Fleming découvre la pénicilline par inadvertance.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4479636" y="38503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1813143" y="385039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24CABD-1B83-C8F0-D00D-6F57B2FB806A}"/>
              </a:ext>
            </a:extLst>
          </p:cNvPr>
          <p:cNvSpPr txBox="1"/>
          <p:nvPr/>
        </p:nvSpPr>
        <p:spPr>
          <a:xfrm>
            <a:off x="129307" y="0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Fleming - pénicilline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07BD0A4-1D87-3472-FE9D-71BDF870610F}"/>
              </a:ext>
            </a:extLst>
          </p:cNvPr>
          <p:cNvSpPr/>
          <p:nvPr/>
        </p:nvSpPr>
        <p:spPr>
          <a:xfrm>
            <a:off x="8095672" y="38503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768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2" grpId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trente juin mille-six-cent-quarante-trois, Molière fonde l’illustre théâtre.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1533236" y="38503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11779180" y="265002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07BD0A4-1D87-3472-FE9D-71BDF870610F}"/>
              </a:ext>
            </a:extLst>
          </p:cNvPr>
          <p:cNvSpPr/>
          <p:nvPr/>
        </p:nvSpPr>
        <p:spPr>
          <a:xfrm>
            <a:off x="3187952" y="38503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455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8472" y="1591732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premier juillet de sept-cent-soixante-seize avant Jésus-Christ, les premiers jeux olympiques ont lieu à Olympe.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3879272" y="38503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7740072" y="385039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07BD0A4-1D87-3472-FE9D-71BDF870610F}"/>
              </a:ext>
            </a:extLst>
          </p:cNvPr>
          <p:cNvSpPr/>
          <p:nvPr/>
        </p:nvSpPr>
        <p:spPr>
          <a:xfrm>
            <a:off x="4850497" y="38503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1EFA532-7E09-4DFE-A639-6773F85A0953}"/>
              </a:ext>
            </a:extLst>
          </p:cNvPr>
          <p:cNvSpPr/>
          <p:nvPr/>
        </p:nvSpPr>
        <p:spPr>
          <a:xfrm>
            <a:off x="7293516" y="38503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42E78756-BA24-F1A7-4759-49FB02F35440}"/>
              </a:ext>
            </a:extLst>
          </p:cNvPr>
          <p:cNvSpPr/>
          <p:nvPr/>
        </p:nvSpPr>
        <p:spPr>
          <a:xfrm>
            <a:off x="9365520" y="385039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26941678-125E-BBB2-E93C-AFD0835A52E0}"/>
              </a:ext>
            </a:extLst>
          </p:cNvPr>
          <p:cNvSpPr/>
          <p:nvPr/>
        </p:nvSpPr>
        <p:spPr>
          <a:xfrm>
            <a:off x="8066164" y="385039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278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6" grpId="0" animBg="1"/>
      <p:bldP spid="2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8472" y="1591732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deux juillet mille-neuf-cent-quarante, le gouvernement du maréchal Pétain s’installe à Vichy.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2457026" y="385384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5701771" y="3850396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1EFA532-7E09-4DFE-A639-6773F85A0953}"/>
              </a:ext>
            </a:extLst>
          </p:cNvPr>
          <p:cNvSpPr/>
          <p:nvPr/>
        </p:nvSpPr>
        <p:spPr>
          <a:xfrm>
            <a:off x="11810098" y="260733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26941678-125E-BBB2-E93C-AFD0835A52E0}"/>
              </a:ext>
            </a:extLst>
          </p:cNvPr>
          <p:cNvSpPr/>
          <p:nvPr/>
        </p:nvSpPr>
        <p:spPr>
          <a:xfrm>
            <a:off x="6137564" y="3850396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9184A2-F3E5-74F9-AD8E-FDF7708B8BA8}"/>
              </a:ext>
            </a:extLst>
          </p:cNvPr>
          <p:cNvSpPr txBox="1"/>
          <p:nvPr/>
        </p:nvSpPr>
        <p:spPr>
          <a:xfrm>
            <a:off x="129307" y="0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Pétain - Vichy</a:t>
            </a:r>
          </a:p>
        </p:txBody>
      </p:sp>
    </p:spTree>
    <p:extLst>
      <p:ext uri="{BB962C8B-B14F-4D97-AF65-F5344CB8AC3E}">
        <p14:creationId xmlns:p14="http://schemas.microsoft.com/office/powerpoint/2010/main" val="66336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2" grpId="0" animBg="1"/>
      <p:bldP spid="8" grpId="0" animBg="1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8472" y="1591732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trois juillet mille-sept-cent-soixante-quatre, la bête du Gévaudan commence sa sinistre carrière.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6502554" y="379609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4353262" y="379609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1EFA532-7E09-4DFE-A639-6773F85A0953}"/>
              </a:ext>
            </a:extLst>
          </p:cNvPr>
          <p:cNvSpPr/>
          <p:nvPr/>
        </p:nvSpPr>
        <p:spPr>
          <a:xfrm>
            <a:off x="8254098" y="379609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26941678-125E-BBB2-E93C-AFD0835A52E0}"/>
              </a:ext>
            </a:extLst>
          </p:cNvPr>
          <p:cNvSpPr/>
          <p:nvPr/>
        </p:nvSpPr>
        <p:spPr>
          <a:xfrm>
            <a:off x="4816764" y="379843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9184A2-F3E5-74F9-AD8E-FDF7708B8BA8}"/>
              </a:ext>
            </a:extLst>
          </p:cNvPr>
          <p:cNvSpPr txBox="1"/>
          <p:nvPr/>
        </p:nvSpPr>
        <p:spPr>
          <a:xfrm>
            <a:off x="129307" y="0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Gévaudan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3C1D801-C011-17E2-79AC-7F44C582EFC9}"/>
              </a:ext>
            </a:extLst>
          </p:cNvPr>
          <p:cNvSpPr/>
          <p:nvPr/>
        </p:nvSpPr>
        <p:spPr>
          <a:xfrm>
            <a:off x="10955734" y="260733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0EC237D-8E3F-2A30-5772-B4E2C85C0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527" y="4089977"/>
            <a:ext cx="4608945" cy="2592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997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2" grpId="0" animBg="1"/>
      <p:bldP spid="8" grpId="0" animBg="1"/>
      <p:bldP spid="10" grpId="0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8472" y="1591732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quatre juillet mille-sept-cent-soixante-seize, les représentants des colonies anglaises d’Amérique adoptent leur déclaration d’indépendance.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7389245" y="379609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11760826" y="379609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1EFA532-7E09-4DFE-A639-6773F85A0953}"/>
              </a:ext>
            </a:extLst>
          </p:cNvPr>
          <p:cNvSpPr/>
          <p:nvPr/>
        </p:nvSpPr>
        <p:spPr>
          <a:xfrm>
            <a:off x="5454775" y="37960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26941678-125E-BBB2-E93C-AFD0835A52E0}"/>
              </a:ext>
            </a:extLst>
          </p:cNvPr>
          <p:cNvSpPr/>
          <p:nvPr/>
        </p:nvSpPr>
        <p:spPr>
          <a:xfrm>
            <a:off x="401782" y="5029538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3C1D801-C011-17E2-79AC-7F44C582EFC9}"/>
              </a:ext>
            </a:extLst>
          </p:cNvPr>
          <p:cNvSpPr/>
          <p:nvPr/>
        </p:nvSpPr>
        <p:spPr>
          <a:xfrm>
            <a:off x="2763387" y="37960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0FDDF28-ED03-C5FF-41BD-D1431A8DDCE2}"/>
              </a:ext>
            </a:extLst>
          </p:cNvPr>
          <p:cNvSpPr/>
          <p:nvPr/>
        </p:nvSpPr>
        <p:spPr>
          <a:xfrm>
            <a:off x="3135668" y="502953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8E6C249-E896-FDF2-5681-B94013D4E206}"/>
              </a:ext>
            </a:extLst>
          </p:cNvPr>
          <p:cNvSpPr/>
          <p:nvPr/>
        </p:nvSpPr>
        <p:spPr>
          <a:xfrm>
            <a:off x="6557972" y="502953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574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2" grpId="0" animBg="1"/>
      <p:bldP spid="8" grpId="0" animBg="1"/>
      <p:bldP spid="6" grpId="0" animBg="1"/>
      <p:bldP spid="7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8472" y="1591732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cinq juillet mille-neuf-cent-soixante-quatorze, la majorité passe de vingt-et-un ans à dix-huit ans.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9652154" y="37960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2931409" y="379609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1EFA532-7E09-4DFE-A639-6773F85A0953}"/>
              </a:ext>
            </a:extLst>
          </p:cNvPr>
          <p:cNvSpPr/>
          <p:nvPr/>
        </p:nvSpPr>
        <p:spPr>
          <a:xfrm>
            <a:off x="6757255" y="37960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26941678-125E-BBB2-E93C-AFD0835A52E0}"/>
              </a:ext>
            </a:extLst>
          </p:cNvPr>
          <p:cNvSpPr/>
          <p:nvPr/>
        </p:nvSpPr>
        <p:spPr>
          <a:xfrm>
            <a:off x="5250019" y="379609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3C1D801-C011-17E2-79AC-7F44C582EFC9}"/>
              </a:ext>
            </a:extLst>
          </p:cNvPr>
          <p:cNvSpPr/>
          <p:nvPr/>
        </p:nvSpPr>
        <p:spPr>
          <a:xfrm>
            <a:off x="1677025" y="37960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4E7BC143-CAE5-DF1E-1953-5B977F965273}"/>
              </a:ext>
            </a:extLst>
          </p:cNvPr>
          <p:cNvSpPr/>
          <p:nvPr/>
        </p:nvSpPr>
        <p:spPr>
          <a:xfrm>
            <a:off x="7186199" y="3796096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704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2" grpId="0" animBg="1"/>
      <p:bldP spid="8" grpId="0" animBg="1"/>
      <p:bldP spid="6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8472" y="1591732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six juillet mille-huit-cent-quatre-vingt-cinq, Pasteur expérimente pour la première fois sur l’homme le traitement contre la rage.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520" y="0"/>
            <a:ext cx="2826479" cy="103737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733C44-80EF-3A75-4607-0D810D961589}"/>
              </a:ext>
            </a:extLst>
          </p:cNvPr>
          <p:cNvSpPr/>
          <p:nvPr/>
        </p:nvSpPr>
        <p:spPr>
          <a:xfrm>
            <a:off x="6943748" y="379609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1CB4B-089F-1C00-41FE-CED4B23A1B4D}"/>
              </a:ext>
            </a:extLst>
          </p:cNvPr>
          <p:cNvSpPr/>
          <p:nvPr/>
        </p:nvSpPr>
        <p:spPr>
          <a:xfrm>
            <a:off x="2519422" y="3796096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1EFA532-7E09-4DFE-A639-6773F85A0953}"/>
              </a:ext>
            </a:extLst>
          </p:cNvPr>
          <p:cNvSpPr/>
          <p:nvPr/>
        </p:nvSpPr>
        <p:spPr>
          <a:xfrm>
            <a:off x="6112342" y="379609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3C1D801-C011-17E2-79AC-7F44C582EFC9}"/>
              </a:ext>
            </a:extLst>
          </p:cNvPr>
          <p:cNvSpPr/>
          <p:nvPr/>
        </p:nvSpPr>
        <p:spPr>
          <a:xfrm>
            <a:off x="2138843" y="502953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50331A8-F22C-2823-18FD-1986A33E2D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199" y="4141210"/>
            <a:ext cx="2182091" cy="2483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0FAA919-4064-5373-4E6F-89F43F6356FC}"/>
              </a:ext>
            </a:extLst>
          </p:cNvPr>
          <p:cNvSpPr/>
          <p:nvPr/>
        </p:nvSpPr>
        <p:spPr>
          <a:xfrm>
            <a:off x="5005802" y="502953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F23BFC3-5A3B-FB31-539F-369C54FE0117}"/>
              </a:ext>
            </a:extLst>
          </p:cNvPr>
          <p:cNvSpPr/>
          <p:nvPr/>
        </p:nvSpPr>
        <p:spPr>
          <a:xfrm>
            <a:off x="9612898" y="379609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89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2" grpId="0" animBg="1"/>
      <p:bldP spid="6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617</Words>
  <Application>Microsoft Office PowerPoint</Application>
  <PresentationFormat>Grand écran</PresentationFormat>
  <Paragraphs>56</Paragraphs>
  <Slides>36</Slides>
  <Notes>0</Notes>
  <HiddenSlides>0</HiddenSlides>
  <MMClips>7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Cursive standard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</dc:creator>
  <cp:lastModifiedBy>Stéphanie escoin</cp:lastModifiedBy>
  <cp:revision>5</cp:revision>
  <dcterms:created xsi:type="dcterms:W3CDTF">2024-02-29T13:01:54Z</dcterms:created>
  <dcterms:modified xsi:type="dcterms:W3CDTF">2024-06-09T20:00:03Z</dcterms:modified>
</cp:coreProperties>
</file>