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D4B1D-D30B-9D43-9478-5A79506E4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27BAB0-1EA1-8051-5D21-7D40074EB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B66E67-F2DF-2F09-922A-29C025235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319856-78E2-B054-7779-F954B878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7DA949-8B79-3489-BAEA-6A9905538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577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5915A6-A054-AA11-DD32-9BFCCC7A9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AA750A-7FD0-594F-03D9-5E1DC2995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B3DC63-5A71-13EA-8CE8-F3738432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BACA43-A956-5D56-D1BC-971DD8485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709489-5FB6-7BC4-F5B9-E0E4CBE08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1884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2D73D-9128-9644-A395-325D01292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C6927E-25F8-9C6F-6096-E809EF246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005382-C4FA-FAEA-8FEC-2D2F4EE7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72483F-BA49-CC56-A598-28B7CE652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115793-FAC2-53D9-C150-3DC4FD802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940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1CB36A-B243-F816-2F09-2735A9262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F61D37-6626-B1DC-8043-513F3FAAE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910573-59AC-73C7-E0B0-7534088CE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64DF79-6BF1-D21A-8DD9-D622135D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2ECB6F-4C6C-0097-981A-FFF6639D7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D22761-F085-2798-6108-499AE42C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217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49A31-3BA6-8A2F-D869-254112351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3C63FC-3068-A0E3-E7F3-0BC8575E0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ACAB43-D58E-1B05-C00A-5EF6FF28D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0F0597-9FDB-0390-1C59-98C3B99F9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DDB1D30-D831-9B11-0690-894A85049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D447C54-6CC0-5E73-2DFD-BE6F85A59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20E8B9-CEB3-A36F-C92F-7AA6FBDA5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3391232-6E77-F311-B36D-705C920F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800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0AD754-CEF0-F143-07D7-0CE91E11F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28D94BE-3B2B-F08D-D94A-4947D878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C0F89CF-4856-2258-24E5-49EA3E0D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FD6A69-6CFE-CDDA-F267-56F197C81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043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43A0ED2-52DD-2896-B591-8EE5F023F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322892-1B77-284C-9731-2E76E219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9F4E5F-B8E5-A7EB-D040-3334D477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628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68C18-2AAB-FEAE-186A-0F4DB38E3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0A049D-BE25-B5D7-F82B-F05179364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FE29DB6-DF09-6AE3-3B2E-A8DE764A3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B8E615-4F50-1F32-BCB6-807FD5A77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20BEBB-4E35-4CB0-C9EB-45256013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947CD5-C943-34C7-2793-FE13AD1B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554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D71B9-9AE6-FF64-48A8-2AFB7A61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14CFEB-2CD4-1558-F279-2F67BF5CA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640FA0-456C-D2CA-0716-26DF0B136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69E69E-5B30-0BF8-782C-A6D0CDC33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C932C8-6FF2-E551-3AF8-A2F4EB1B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0CD402-957D-9B9B-F745-4F80634C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292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CBEC3-FD24-1FDC-9CAB-C63E6AC4C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C256ED-F1ED-7F9C-34AD-47B1BD753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91E205-FBBB-09FB-EBEE-53C5C5E16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AAEBD5-6CB1-8B2C-794B-F8258B787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F71DD9-BD43-3330-B18B-80109391D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1432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ABE47ED-461D-534C-C86B-8F23D99D1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82E3C5-62B1-C86F-486B-0C8FB99B7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1CF974-6721-0076-ADB2-3677DDFB3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57965-C774-EA94-CA57-F60E613D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C23442-F293-4946-A07B-4CE6CCB12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7872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95C6CFE-6E41-CFD9-C497-768B4F22B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9E730A-F79B-162C-91CB-511081D39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101565-4BE3-C21D-0029-4B4C00C9A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F1E43-5246-41E2-A9E3-0EEB41006122}" type="datetimeFigureOut">
              <a:rPr lang="fr-FR" smtClean="0"/>
              <a:t>22/04/2024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0D6AC0-7B3C-FCAD-BD33-0541E625CF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3341C9-C281-058D-434A-C699DDEED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256F1-F5DD-42B2-9116-250CD1E817E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4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rqbjeITSu4?feature=oembed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RJgDeqlh8Kk?feature=oembed" TargetMode="Externa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YAOTCtW9v0M?feature=oembed" TargetMode="Externa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_wfcvlvTmRQ?feature=oembed" TargetMode="Externa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0y_CPJErY1A?feature=oembed" TargetMode="Externa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TAK3zEIMh3Y?feature=oembed" TargetMode="Externa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bYiGR0YAAk?feature=oembed" TargetMode="Externa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moymtl3YhRA?feature=oembed" TargetMode="Externa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Gd9W9U_32kg?feature=oembed" TargetMode="Externa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ZZJrZTpIfg0?feature=oembed" TargetMode="Externa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zKYV3RwUhDs?feature=oembed" TargetMode="Externa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yWGJ33amdQ?feature=oembed" TargetMode="External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HLib4lIbdks?feature=oembed" TargetMode="Externa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1" y="1612649"/>
            <a:ext cx="12192000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/>
              <a:t>Le deux mai mille-cinq-cent-dix-neuf, Léonard de Vinci s’éteint.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434378" y="390709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7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2" y="1088379"/>
            <a:ext cx="12099638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/>
              <a:t>Le trois mai mille-quatre-cent-quatre-vingt-quatorze, Christophe Colomb découvre l’île de la Jamaïque.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2BC7B19-0CD5-0019-779A-16546BC79369}"/>
              </a:ext>
            </a:extLst>
          </p:cNvPr>
          <p:cNvSpPr/>
          <p:nvPr/>
        </p:nvSpPr>
        <p:spPr>
          <a:xfrm>
            <a:off x="6817386" y="279653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5957454" y="279739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814AFA-FC71-A042-1FE4-507EA5225007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Colomb    Jamaïque</a:t>
            </a:r>
          </a:p>
        </p:txBody>
      </p:sp>
      <p:pic>
        <p:nvPicPr>
          <p:cNvPr id="3" name="Média en ligne 2" title="Histoire   Christophe Colomb">
            <a:hlinkClick r:id="" action="ppaction://media"/>
            <a:extLst>
              <a:ext uri="{FF2B5EF4-FFF2-40B4-BE49-F238E27FC236}">
                <a16:creationId xmlns:a16="http://schemas.microsoft.com/office/drawing/2014/main" id="{C2D07A30-52C5-6C5F-F17C-A9EA510744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15949" y="3267352"/>
            <a:ext cx="6360102" cy="359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6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4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1" y="1511630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quatre mai mille-huit-cent-quatre-vingt-dix-sept, cent-soixante personnes meurent dans l’incendie du bazar de la charité.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2BC7B19-0CD5-0019-779A-16546BC79369}"/>
              </a:ext>
            </a:extLst>
          </p:cNvPr>
          <p:cNvSpPr/>
          <p:nvPr/>
        </p:nvSpPr>
        <p:spPr>
          <a:xfrm>
            <a:off x="3917168" y="430292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5818908" y="430292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814AFA-FC71-A042-1FE4-507EA5225007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Bazar</a:t>
            </a:r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2EE37963-A8D9-8EC5-BBB5-E03B746C45F8}"/>
              </a:ext>
            </a:extLst>
          </p:cNvPr>
          <p:cNvSpPr/>
          <p:nvPr/>
        </p:nvSpPr>
        <p:spPr>
          <a:xfrm>
            <a:off x="6068289" y="556763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B64E2B3-C4D7-F6F7-893D-CCFF81490702}"/>
              </a:ext>
            </a:extLst>
          </p:cNvPr>
          <p:cNvSpPr/>
          <p:nvPr/>
        </p:nvSpPr>
        <p:spPr>
          <a:xfrm>
            <a:off x="1871314" y="583446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3FDB5BE-5A20-1356-9999-310B65B01BEC}"/>
              </a:ext>
            </a:extLst>
          </p:cNvPr>
          <p:cNvSpPr/>
          <p:nvPr/>
        </p:nvSpPr>
        <p:spPr>
          <a:xfrm>
            <a:off x="10926615" y="430292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5990F7D-6CDD-FE90-8E49-06A14B17A8BF}"/>
              </a:ext>
            </a:extLst>
          </p:cNvPr>
          <p:cNvSpPr/>
          <p:nvPr/>
        </p:nvSpPr>
        <p:spPr>
          <a:xfrm>
            <a:off x="9024875" y="430292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571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4" grpId="0" animBg="1"/>
      <p:bldP spid="2" grpId="0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1434325"/>
            <a:ext cx="12099638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cinq mai mille-huit-cent-vingt-et-un, Napoléon s’éteint sur l’île de Sainte-Hélène.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1555638" y="272130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814AFA-FC71-A042-1FE4-507EA5225007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Sainte-Hélène</a:t>
            </a:r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2EE37963-A8D9-8EC5-BBB5-E03B746C45F8}"/>
              </a:ext>
            </a:extLst>
          </p:cNvPr>
          <p:cNvSpPr/>
          <p:nvPr/>
        </p:nvSpPr>
        <p:spPr>
          <a:xfrm>
            <a:off x="7039057" y="272130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5990F7D-6CDD-FE90-8E49-06A14B17A8BF}"/>
              </a:ext>
            </a:extLst>
          </p:cNvPr>
          <p:cNvSpPr/>
          <p:nvPr/>
        </p:nvSpPr>
        <p:spPr>
          <a:xfrm>
            <a:off x="1358694" y="43029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Média en ligne 2" title="Napoléon (2 minutes d'histoire)">
            <a:hlinkClick r:id="" action="ppaction://media"/>
            <a:extLst>
              <a:ext uri="{FF2B5EF4-FFF2-40B4-BE49-F238E27FC236}">
                <a16:creationId xmlns:a16="http://schemas.microsoft.com/office/drawing/2014/main" id="{F3EC6AF9-2F54-69EC-B4A9-1CEE1A48D57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04873" y="3095274"/>
            <a:ext cx="6664902" cy="376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86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2" grpId="0"/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1434325"/>
            <a:ext cx="12099638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six mai mille-deux-cent-onze, la première pierre de la cathédrale de Reims est posée.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4771057" y="430291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814AFA-FC71-A042-1FE4-507EA5225007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Reims</a:t>
            </a:r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2EE37963-A8D9-8EC5-BBB5-E03B746C45F8}"/>
              </a:ext>
            </a:extLst>
          </p:cNvPr>
          <p:cNvSpPr/>
          <p:nvPr/>
        </p:nvSpPr>
        <p:spPr>
          <a:xfrm>
            <a:off x="4499057" y="4302919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5990F7D-6CDD-FE90-8E49-06A14B17A8BF}"/>
              </a:ext>
            </a:extLst>
          </p:cNvPr>
          <p:cNvSpPr/>
          <p:nvPr/>
        </p:nvSpPr>
        <p:spPr>
          <a:xfrm>
            <a:off x="1999917" y="430291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53EB8A-C8AE-35D8-EC44-990682848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197" y="2989810"/>
            <a:ext cx="4470168" cy="3795545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870A63C6-8268-8A85-6485-E97DDE39F4C8}"/>
              </a:ext>
            </a:extLst>
          </p:cNvPr>
          <p:cNvSpPr/>
          <p:nvPr/>
        </p:nvSpPr>
        <p:spPr>
          <a:xfrm>
            <a:off x="10340584" y="270359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6C3748B-588C-2F58-A864-3F42A927AD9B}"/>
              </a:ext>
            </a:extLst>
          </p:cNvPr>
          <p:cNvSpPr/>
          <p:nvPr/>
        </p:nvSpPr>
        <p:spPr>
          <a:xfrm>
            <a:off x="8950985" y="270359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D65FCB-C718-6A59-8443-D88106BD83D5}"/>
              </a:ext>
            </a:extLst>
          </p:cNvPr>
          <p:cNvSpPr/>
          <p:nvPr/>
        </p:nvSpPr>
        <p:spPr>
          <a:xfrm>
            <a:off x="6132948" y="430291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394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2" grpId="0"/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0" y="649241"/>
            <a:ext cx="12099638" cy="599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sept mai mille-huit-cent-vingt-quatre, Beethoven fait jouer pour la première fois 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sa « neuvième symphonie 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en ré mineur ».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937966" y="347303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814AFA-FC71-A042-1FE4-507EA5225007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Beethoven</a:t>
            </a:r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2EE37963-A8D9-8EC5-BBB5-E03B746C45F8}"/>
              </a:ext>
            </a:extLst>
          </p:cNvPr>
          <p:cNvSpPr/>
          <p:nvPr/>
        </p:nvSpPr>
        <p:spPr>
          <a:xfrm>
            <a:off x="278039" y="4957263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5990F7D-6CDD-FE90-8E49-06A14B17A8BF}"/>
              </a:ext>
            </a:extLst>
          </p:cNvPr>
          <p:cNvSpPr/>
          <p:nvPr/>
        </p:nvSpPr>
        <p:spPr>
          <a:xfrm>
            <a:off x="4499056" y="347303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0A63C6-8268-8A85-6485-E97DDE39F4C8}"/>
              </a:ext>
            </a:extLst>
          </p:cNvPr>
          <p:cNvSpPr/>
          <p:nvPr/>
        </p:nvSpPr>
        <p:spPr>
          <a:xfrm>
            <a:off x="2840657" y="495726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6C3748B-588C-2F58-A864-3F42A927AD9B}"/>
              </a:ext>
            </a:extLst>
          </p:cNvPr>
          <p:cNvSpPr/>
          <p:nvPr/>
        </p:nvSpPr>
        <p:spPr>
          <a:xfrm>
            <a:off x="5330331" y="347303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D65FCB-C718-6A59-8443-D88106BD83D5}"/>
              </a:ext>
            </a:extLst>
          </p:cNvPr>
          <p:cNvSpPr/>
          <p:nvPr/>
        </p:nvSpPr>
        <p:spPr>
          <a:xfrm>
            <a:off x="11360729" y="193426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Média en ligne 2" title="Beethoven Symphony No.9">
            <a:hlinkClick r:id="" action="ppaction://media"/>
            <a:extLst>
              <a:ext uri="{FF2B5EF4-FFF2-40B4-BE49-F238E27FC236}">
                <a16:creationId xmlns:a16="http://schemas.microsoft.com/office/drawing/2014/main" id="{8E49A60B-1A13-3A7A-E452-A767377DC97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98836" y="2251362"/>
            <a:ext cx="5846620" cy="4384965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49FEDEBF-F841-0B1F-7DB5-19BCF423EF09}"/>
              </a:ext>
            </a:extLst>
          </p:cNvPr>
          <p:cNvSpPr/>
          <p:nvPr/>
        </p:nvSpPr>
        <p:spPr>
          <a:xfrm>
            <a:off x="937965" y="647231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233FA19-B26D-E9EE-80DE-ABE0ECDC7F37}"/>
              </a:ext>
            </a:extLst>
          </p:cNvPr>
          <p:cNvSpPr/>
          <p:nvPr/>
        </p:nvSpPr>
        <p:spPr>
          <a:xfrm>
            <a:off x="2466587" y="647231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DBBC28E-5206-DF9C-FF3A-5965AAFF6D1B}"/>
              </a:ext>
            </a:extLst>
          </p:cNvPr>
          <p:cNvSpPr/>
          <p:nvPr/>
        </p:nvSpPr>
        <p:spPr>
          <a:xfrm>
            <a:off x="5233825" y="495726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585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" grpId="0"/>
      <p:bldP spid="14" grpId="0" animBg="1"/>
      <p:bldP spid="2" grpId="0"/>
      <p:bldP spid="6" grpId="0" animBg="1"/>
      <p:bldP spid="9" grpId="0" animBg="1"/>
      <p:bldP spid="10" grpId="0" animBg="1"/>
      <p:bldP spid="11" grpId="0" animBg="1"/>
      <p:bldP spid="12" grpId="0" animBg="1"/>
      <p:bldP spid="7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1" y="1900737"/>
            <a:ext cx="12099638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neuf mai mille-neuf-cent-dix-huit, l’As des as, René Fonck abat dans la même journée trois avions allemands.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2240294" y="468048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814AFA-FC71-A042-1FE4-507EA5225007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Fonck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5990F7D-6CDD-FE90-8E49-06A14B17A8BF}"/>
              </a:ext>
            </a:extLst>
          </p:cNvPr>
          <p:cNvSpPr/>
          <p:nvPr/>
        </p:nvSpPr>
        <p:spPr>
          <a:xfrm>
            <a:off x="11570920" y="468048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0A63C6-8268-8A85-6485-E97DDE39F4C8}"/>
              </a:ext>
            </a:extLst>
          </p:cNvPr>
          <p:cNvSpPr/>
          <p:nvPr/>
        </p:nvSpPr>
        <p:spPr>
          <a:xfrm>
            <a:off x="5194030" y="468275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6C3748B-588C-2F58-A864-3F42A927AD9B}"/>
              </a:ext>
            </a:extLst>
          </p:cNvPr>
          <p:cNvSpPr/>
          <p:nvPr/>
        </p:nvSpPr>
        <p:spPr>
          <a:xfrm>
            <a:off x="9656617" y="317864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9FEDEBF-F841-0B1F-7DB5-19BCF423EF09}"/>
              </a:ext>
            </a:extLst>
          </p:cNvPr>
          <p:cNvSpPr/>
          <p:nvPr/>
        </p:nvSpPr>
        <p:spPr>
          <a:xfrm>
            <a:off x="9406113" y="468048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233FA19-B26D-E9EE-80DE-ABE0ECDC7F37}"/>
              </a:ext>
            </a:extLst>
          </p:cNvPr>
          <p:cNvSpPr/>
          <p:nvPr/>
        </p:nvSpPr>
        <p:spPr>
          <a:xfrm>
            <a:off x="8303969" y="317865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DBBC28E-5206-DF9C-FF3A-5965AAFF6D1B}"/>
              </a:ext>
            </a:extLst>
          </p:cNvPr>
          <p:cNvSpPr/>
          <p:nvPr/>
        </p:nvSpPr>
        <p:spPr>
          <a:xfrm>
            <a:off x="6905607" y="468048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09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2" grpId="0"/>
      <p:bldP spid="9" grpId="0" animBg="1"/>
      <p:bldP spid="10" grpId="0" animBg="1"/>
      <p:bldP spid="11" grpId="0" animBg="1"/>
      <p:bldP spid="7" grpId="0" animBg="1"/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1" y="1900737"/>
            <a:ext cx="12099638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 mai mille-neuf-cent-quarante, Hitler et ses troupes envahissent la Belgique.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2018621" y="464831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26C3748B-588C-2F58-A864-3F42A927AD9B}"/>
              </a:ext>
            </a:extLst>
          </p:cNvPr>
          <p:cNvSpPr/>
          <p:nvPr/>
        </p:nvSpPr>
        <p:spPr>
          <a:xfrm>
            <a:off x="11677136" y="317864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B5E640FA-4437-4300-ACDD-0BECD6D71EA3}"/>
              </a:ext>
            </a:extLst>
          </p:cNvPr>
          <p:cNvSpPr/>
          <p:nvPr/>
        </p:nvSpPr>
        <p:spPr>
          <a:xfrm>
            <a:off x="9221386" y="3178648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B9DA7970-D241-7718-44D1-E21DAE69D19D}"/>
              </a:ext>
            </a:extLst>
          </p:cNvPr>
          <p:cNvSpPr/>
          <p:nvPr/>
        </p:nvSpPr>
        <p:spPr>
          <a:xfrm>
            <a:off x="9862125" y="3185646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126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1" grpId="0" animBg="1"/>
      <p:bldP spid="3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70137" y="540746"/>
            <a:ext cx="12099638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onze mai mille-neuf-cent-dix, la comète de Halley traverse le ciel.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590703" y="331140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814AFA-FC71-A042-1FE4-507EA5225007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Halley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0A63C6-8268-8A85-6485-E97DDE39F4C8}"/>
              </a:ext>
            </a:extLst>
          </p:cNvPr>
          <p:cNvSpPr/>
          <p:nvPr/>
        </p:nvSpPr>
        <p:spPr>
          <a:xfrm>
            <a:off x="2986539" y="331140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233FA19-B26D-E9EE-80DE-ABE0ECDC7F37}"/>
              </a:ext>
            </a:extLst>
          </p:cNvPr>
          <p:cNvSpPr/>
          <p:nvPr/>
        </p:nvSpPr>
        <p:spPr>
          <a:xfrm>
            <a:off x="8672412" y="182576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Média en ligne 2" title="Comète de Halley : poussée ou tirée par les cheveux ?">
            <a:hlinkClick r:id="" action="ppaction://media"/>
            <a:extLst>
              <a:ext uri="{FF2B5EF4-FFF2-40B4-BE49-F238E27FC236}">
                <a16:creationId xmlns:a16="http://schemas.microsoft.com/office/drawing/2014/main" id="{6A47FF19-EB1E-4B64-8181-2D25EF92CAE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912465" y="2161160"/>
            <a:ext cx="8279535" cy="467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86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" grpId="0"/>
      <p:bldP spid="14" grpId="0" animBg="1"/>
      <p:bldP spid="2" grpId="0"/>
      <p:bldP spid="10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70137" y="540746"/>
            <a:ext cx="12099638" cy="599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douze mai mille-neuf-cent-trente,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l’aviateur français, Jean Mermoz,</a:t>
            </a:r>
            <a:br>
              <a:rPr lang="fr-FR" sz="4000" dirty="0"/>
            </a:br>
            <a:r>
              <a:rPr lang="fr-FR" sz="4000" dirty="0"/>
              <a:t>réussit la première traversée postale</a:t>
            </a:r>
            <a:br>
              <a:rPr lang="fr-FR" sz="4000" dirty="0"/>
            </a:br>
            <a:r>
              <a:rPr lang="fr-FR" sz="4000" dirty="0"/>
              <a:t>sans escale de l’Atlantique Sud.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369031" y="485388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814AFA-FC71-A042-1FE4-507EA5225007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Jean Mermoz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0A63C6-8268-8A85-6485-E97DDE39F4C8}"/>
              </a:ext>
            </a:extLst>
          </p:cNvPr>
          <p:cNvSpPr/>
          <p:nvPr/>
        </p:nvSpPr>
        <p:spPr>
          <a:xfrm>
            <a:off x="1822757" y="334125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233FA19-B26D-E9EE-80DE-ABE0ECDC7F37}"/>
              </a:ext>
            </a:extLst>
          </p:cNvPr>
          <p:cNvSpPr/>
          <p:nvPr/>
        </p:nvSpPr>
        <p:spPr>
          <a:xfrm>
            <a:off x="3552246" y="334125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261F150-BC50-E7C0-CA88-00C303BFE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991" y="1037378"/>
            <a:ext cx="3880147" cy="5626213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963D88A4-3875-1E5F-AEC6-165D46C17DF0}"/>
              </a:ext>
            </a:extLst>
          </p:cNvPr>
          <p:cNvSpPr/>
          <p:nvPr/>
        </p:nvSpPr>
        <p:spPr>
          <a:xfrm>
            <a:off x="2245301" y="63638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AF50D71-880A-91C3-0C4D-C3BF87E4953B}"/>
              </a:ext>
            </a:extLst>
          </p:cNvPr>
          <p:cNvSpPr/>
          <p:nvPr/>
        </p:nvSpPr>
        <p:spPr>
          <a:xfrm>
            <a:off x="7435274" y="485388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46C2FFE-BB23-D957-AB7B-5CE9D3D2AE8C}"/>
              </a:ext>
            </a:extLst>
          </p:cNvPr>
          <p:cNvSpPr/>
          <p:nvPr/>
        </p:nvSpPr>
        <p:spPr>
          <a:xfrm>
            <a:off x="5815292" y="485388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B01B44C-CEC8-9B3A-F7C9-CF8CCB209BF7}"/>
              </a:ext>
            </a:extLst>
          </p:cNvPr>
          <p:cNvSpPr/>
          <p:nvPr/>
        </p:nvSpPr>
        <p:spPr>
          <a:xfrm>
            <a:off x="3797009" y="485388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19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2" grpId="0"/>
      <p:bldP spid="10" grpId="0" animBg="1"/>
      <p:bldP spid="13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70137" y="540746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treize mai mille-neuf-cent-soixante-huit, les syndicats ouvriers déclenchent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 une grève générale.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4281221" y="331617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870A63C6-8268-8A85-6485-E97DDE39F4C8}"/>
              </a:ext>
            </a:extLst>
          </p:cNvPr>
          <p:cNvSpPr/>
          <p:nvPr/>
        </p:nvSpPr>
        <p:spPr>
          <a:xfrm>
            <a:off x="11511703" y="176624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Média en ligne 2" title="C'est quoi Mai 68 ? (EP. 611) - 1 jour, 1 question">
            <a:hlinkClick r:id="" action="ppaction://media"/>
            <a:extLst>
              <a:ext uri="{FF2B5EF4-FFF2-40B4-BE49-F238E27FC236}">
                <a16:creationId xmlns:a16="http://schemas.microsoft.com/office/drawing/2014/main" id="{CDA715FA-B17F-09C7-024A-E34E1CB2A0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559902" y="2299854"/>
            <a:ext cx="7632098" cy="4308764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68F91948-2C17-9A8C-5B24-709432212B75}"/>
              </a:ext>
            </a:extLst>
          </p:cNvPr>
          <p:cNvSpPr/>
          <p:nvPr/>
        </p:nvSpPr>
        <p:spPr>
          <a:xfrm>
            <a:off x="4002539" y="485388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2BDE4FA-4993-3B2E-6B33-ACD235345863}"/>
              </a:ext>
            </a:extLst>
          </p:cNvPr>
          <p:cNvSpPr/>
          <p:nvPr/>
        </p:nvSpPr>
        <p:spPr>
          <a:xfrm>
            <a:off x="2130292" y="485388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AD081DA-9DEC-D206-1D77-98C9C3B5D4AA}"/>
              </a:ext>
            </a:extLst>
          </p:cNvPr>
          <p:cNvSpPr/>
          <p:nvPr/>
        </p:nvSpPr>
        <p:spPr>
          <a:xfrm>
            <a:off x="1633412" y="329077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904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0" grpId="0" animBg="1"/>
      <p:bldP spid="6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70137" y="540746"/>
            <a:ext cx="12099638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quatorze mai mille-six-cent-dix, Henri IV est assassiné par Ravaillac.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9259622" y="182565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pic>
        <p:nvPicPr>
          <p:cNvPr id="8" name="Média en ligne 7" title="Henri IV - Le roi de Légendes // The King of Legends">
            <a:hlinkClick r:id="" action="ppaction://media"/>
            <a:extLst>
              <a:ext uri="{FF2B5EF4-FFF2-40B4-BE49-F238E27FC236}">
                <a16:creationId xmlns:a16="http://schemas.microsoft.com/office/drawing/2014/main" id="{7C89F030-14FC-600B-2B6B-F04A1A7A26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418360" y="2156719"/>
            <a:ext cx="8173276" cy="46142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8388C21-BF98-2C05-D365-19E894DD20E4}"/>
              </a:ext>
            </a:extLst>
          </p:cNvPr>
          <p:cNvSpPr/>
          <p:nvPr/>
        </p:nvSpPr>
        <p:spPr>
          <a:xfrm>
            <a:off x="11499272" y="182817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07368C31-7BF9-8A0C-E227-3169B555D390}"/>
              </a:ext>
            </a:extLst>
          </p:cNvPr>
          <p:cNvSpPr/>
          <p:nvPr/>
        </p:nvSpPr>
        <p:spPr>
          <a:xfrm>
            <a:off x="9502509" y="1825655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FD01E6-BE3D-E4DB-E3E2-65A62C0B56EF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Ravaillac</a:t>
            </a:r>
          </a:p>
        </p:txBody>
      </p:sp>
    </p:spTree>
    <p:extLst>
      <p:ext uri="{BB962C8B-B14F-4D97-AF65-F5344CB8AC3E}">
        <p14:creationId xmlns:p14="http://schemas.microsoft.com/office/powerpoint/2010/main" val="365104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5" grpId="0"/>
      <p:bldP spid="14" grpId="0" animBg="1"/>
      <p:bldP spid="9" grpId="0" animBg="1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70137" y="540746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quinze mai mille-neuf-cent-cinquante-cinq, le rock’n’roll déferle</a:t>
            </a:r>
            <a:br>
              <a:rPr lang="fr-FR" sz="4000" dirty="0"/>
            </a:br>
            <a:r>
              <a:rPr lang="fr-FR" sz="4000" dirty="0"/>
              <a:t>sur le monde.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3592945" y="334125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1FD01E6-BE3D-E4DB-E3E2-65A62C0B56EF}"/>
              </a:ext>
            </a:extLst>
          </p:cNvPr>
          <p:cNvSpPr txBox="1"/>
          <p:nvPr/>
        </p:nvSpPr>
        <p:spPr>
          <a:xfrm>
            <a:off x="-64656" y="-335391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Rock’n’roll</a:t>
            </a:r>
          </a:p>
        </p:txBody>
      </p:sp>
      <p:pic>
        <p:nvPicPr>
          <p:cNvPr id="2" name="Média en ligne 1" title="Bill Haley - Rock Around The Clock">
            <a:hlinkClick r:id="" action="ppaction://media"/>
            <a:extLst>
              <a:ext uri="{FF2B5EF4-FFF2-40B4-BE49-F238E27FC236}">
                <a16:creationId xmlns:a16="http://schemas.microsoft.com/office/drawing/2014/main" id="{759CCA00-9F15-EAD2-B7FB-30294658249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372996" y="2364509"/>
            <a:ext cx="7501215" cy="4234873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3CD5D8F6-E388-6A0E-42FE-2348DB72CDB4}"/>
              </a:ext>
            </a:extLst>
          </p:cNvPr>
          <p:cNvSpPr/>
          <p:nvPr/>
        </p:nvSpPr>
        <p:spPr>
          <a:xfrm>
            <a:off x="2036839" y="334125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B10714D-308C-3444-6C27-56C2E7038828}"/>
              </a:ext>
            </a:extLst>
          </p:cNvPr>
          <p:cNvSpPr/>
          <p:nvPr/>
        </p:nvSpPr>
        <p:spPr>
          <a:xfrm>
            <a:off x="2663267" y="482493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866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2" grpId="0"/>
      <p:bldP spid="3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2" y="1187291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seize mai deux-mille-sept, Nicolas</a:t>
            </a:r>
            <a:br>
              <a:rPr lang="fr-FR" sz="4000" dirty="0"/>
            </a:br>
            <a:r>
              <a:rPr lang="fr-FR" sz="4000" dirty="0"/>
              <a:t>Sarkozy est le nouveau président de</a:t>
            </a:r>
            <a:br>
              <a:rPr lang="fr-FR" sz="4000" dirty="0"/>
            </a:br>
            <a:r>
              <a:rPr lang="fr-FR" sz="4000" dirty="0"/>
              <a:t>la république.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1942906" y="402264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07368C31-7BF9-8A0C-E227-3169B555D390}"/>
              </a:ext>
            </a:extLst>
          </p:cNvPr>
          <p:cNvSpPr/>
          <p:nvPr/>
        </p:nvSpPr>
        <p:spPr>
          <a:xfrm>
            <a:off x="2272145" y="4022643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FD01E6-BE3D-E4DB-E3E2-65A62C0B56EF}"/>
              </a:ext>
            </a:extLst>
          </p:cNvPr>
          <p:cNvSpPr txBox="1"/>
          <p:nvPr/>
        </p:nvSpPr>
        <p:spPr>
          <a:xfrm>
            <a:off x="2456872" y="-190359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Sarkozy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CC8267-59F9-A10A-EEFC-A78C7F211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68" y="1187290"/>
            <a:ext cx="4253032" cy="5670709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B718EB29-6DA2-B858-FB2D-FBA5805FF146}"/>
              </a:ext>
            </a:extLst>
          </p:cNvPr>
          <p:cNvSpPr/>
          <p:nvPr/>
        </p:nvSpPr>
        <p:spPr>
          <a:xfrm>
            <a:off x="2695594" y="547148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6742239" y="402264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E9791AA-DD18-0535-CBC6-E458351FAAE1}"/>
              </a:ext>
            </a:extLst>
          </p:cNvPr>
          <p:cNvSpPr/>
          <p:nvPr/>
        </p:nvSpPr>
        <p:spPr>
          <a:xfrm>
            <a:off x="4591590" y="402264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623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1" grpId="0" animBg="1"/>
      <p:bldP spid="12" grpId="0"/>
      <p:bldP spid="6" grpId="0" animBg="1"/>
      <p:bldP spid="7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2" y="1187291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dix-sept mai mille-six-cent-quarante-deux, une cinquantaine de Français fondent la communauté catholique de Montréal.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6726308" y="402264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1FD01E6-BE3D-E4DB-E3E2-65A62C0B56EF}"/>
              </a:ext>
            </a:extLst>
          </p:cNvPr>
          <p:cNvSpPr txBox="1"/>
          <p:nvPr/>
        </p:nvSpPr>
        <p:spPr>
          <a:xfrm>
            <a:off x="-330666" y="-23735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Montréal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718EB29-6DA2-B858-FB2D-FBA5805FF146}"/>
              </a:ext>
            </a:extLst>
          </p:cNvPr>
          <p:cNvSpPr/>
          <p:nvPr/>
        </p:nvSpPr>
        <p:spPr>
          <a:xfrm>
            <a:off x="2649412" y="402264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10150457" y="402284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E9791AA-DD18-0535-CBC6-E458351FAAE1}"/>
              </a:ext>
            </a:extLst>
          </p:cNvPr>
          <p:cNvSpPr/>
          <p:nvPr/>
        </p:nvSpPr>
        <p:spPr>
          <a:xfrm>
            <a:off x="5029046" y="402264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419DE7-54E5-C257-1091-D32F0E5C7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4319291"/>
            <a:ext cx="4701310" cy="2538707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00ECFC15-14E7-7085-6047-85BE63564620}"/>
              </a:ext>
            </a:extLst>
          </p:cNvPr>
          <p:cNvSpPr/>
          <p:nvPr/>
        </p:nvSpPr>
        <p:spPr>
          <a:xfrm>
            <a:off x="2118321" y="551787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30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2" grpId="0"/>
      <p:bldP spid="6" grpId="0" animBg="1"/>
      <p:bldP spid="7" grpId="0" animBg="1"/>
      <p:bldP spid="10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2" y="1187291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dix-huit mai mille-neuf-cent-quatre-vingt, le volcan du mont </a:t>
            </a:r>
            <a:r>
              <a:rPr lang="fr-FR" sz="4000" dirty="0" err="1"/>
              <a:t>Saint-Helens</a:t>
            </a:r>
            <a:r>
              <a:rPr lang="fr-FR" sz="4000" dirty="0"/>
              <a:t> entre en 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éruption aux Etats-Unis.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5014480" y="3978218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1FD01E6-BE3D-E4DB-E3E2-65A62C0B56EF}"/>
              </a:ext>
            </a:extLst>
          </p:cNvPr>
          <p:cNvSpPr txBox="1"/>
          <p:nvPr/>
        </p:nvSpPr>
        <p:spPr>
          <a:xfrm>
            <a:off x="-330666" y="-23735"/>
            <a:ext cx="7684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 err="1">
                <a:latin typeface="Cursive standard" pitchFamily="2" charset="0"/>
              </a:rPr>
              <a:t>Saint-Helens</a:t>
            </a:r>
            <a:endParaRPr lang="fr-FR" sz="6000" dirty="0">
              <a:latin typeface="Cursive standard" pitchFamily="2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718EB29-6DA2-B858-FB2D-FBA5805FF146}"/>
              </a:ext>
            </a:extLst>
          </p:cNvPr>
          <p:cNvSpPr/>
          <p:nvPr/>
        </p:nvSpPr>
        <p:spPr>
          <a:xfrm>
            <a:off x="1629717" y="546862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4829753" y="546777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E9791AA-DD18-0535-CBC6-E458351FAAE1}"/>
              </a:ext>
            </a:extLst>
          </p:cNvPr>
          <p:cNvSpPr/>
          <p:nvPr/>
        </p:nvSpPr>
        <p:spPr>
          <a:xfrm>
            <a:off x="1125104" y="397821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0ECFC15-14E7-7085-6047-85BE63564620}"/>
              </a:ext>
            </a:extLst>
          </p:cNvPr>
          <p:cNvSpPr/>
          <p:nvPr/>
        </p:nvSpPr>
        <p:spPr>
          <a:xfrm>
            <a:off x="3721390" y="546777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Média en ligne 1" title="L eruption du Mont St Helens">
            <a:hlinkClick r:id="" action="ppaction://media"/>
            <a:extLst>
              <a:ext uri="{FF2B5EF4-FFF2-40B4-BE49-F238E27FC236}">
                <a16:creationId xmlns:a16="http://schemas.microsoft.com/office/drawing/2014/main" id="{E4A66153-B773-A8CD-2567-663A46E22AC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687129" y="2783294"/>
            <a:ext cx="5412509" cy="4059382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4F728595-9BEB-8F60-6FE8-D16AC507A36C}"/>
              </a:ext>
            </a:extLst>
          </p:cNvPr>
          <p:cNvSpPr/>
          <p:nvPr/>
        </p:nvSpPr>
        <p:spPr>
          <a:xfrm>
            <a:off x="11013499" y="245789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647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14" grpId="0" animBg="1"/>
      <p:bldP spid="12" grpId="0"/>
      <p:bldP spid="6" grpId="0" animBg="1"/>
      <p:bldP spid="7" grpId="0" animBg="1"/>
      <p:bldP spid="10" grpId="0" animBg="1"/>
      <p:bldP spid="9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2" y="1187291"/>
            <a:ext cx="12099638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dix-neuf mai mille-huit-cent-soixante-quatorze, il est interdit d’employer un enfant de moins de douze ans.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4DF02E-D8A6-B3EC-E6A9-0F578615F33E}"/>
              </a:ext>
            </a:extLst>
          </p:cNvPr>
          <p:cNvSpPr/>
          <p:nvPr/>
        </p:nvSpPr>
        <p:spPr>
          <a:xfrm>
            <a:off x="3865850" y="397821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10048298" y="397821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0ECFC15-14E7-7085-6047-85BE63564620}"/>
              </a:ext>
            </a:extLst>
          </p:cNvPr>
          <p:cNvSpPr/>
          <p:nvPr/>
        </p:nvSpPr>
        <p:spPr>
          <a:xfrm>
            <a:off x="10844358" y="397821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F728595-9BEB-8F60-6FE8-D16AC507A36C}"/>
              </a:ext>
            </a:extLst>
          </p:cNvPr>
          <p:cNvSpPr/>
          <p:nvPr/>
        </p:nvSpPr>
        <p:spPr>
          <a:xfrm>
            <a:off x="6049817" y="397821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A63041-2CD8-E6D3-2B80-FED52ED5F482}"/>
              </a:ext>
            </a:extLst>
          </p:cNvPr>
          <p:cNvSpPr/>
          <p:nvPr/>
        </p:nvSpPr>
        <p:spPr>
          <a:xfrm>
            <a:off x="11029085" y="244219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5833A3-B136-3B32-046A-59FEDB158D4E}"/>
              </a:ext>
            </a:extLst>
          </p:cNvPr>
          <p:cNvSpPr/>
          <p:nvPr/>
        </p:nvSpPr>
        <p:spPr>
          <a:xfrm>
            <a:off x="1523134" y="397821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692D150F-5741-0FBB-2052-3374B99FBEC9}"/>
              </a:ext>
            </a:extLst>
          </p:cNvPr>
          <p:cNvSpPr/>
          <p:nvPr/>
        </p:nvSpPr>
        <p:spPr>
          <a:xfrm>
            <a:off x="11333018" y="2442193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2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7" grpId="0" animBg="1"/>
      <p:bldP spid="9" grpId="0" animBg="1"/>
      <p:bldP spid="3" grpId="0" animBg="1"/>
      <p:bldP spid="8" grpId="0" animBg="1"/>
      <p:bldP spid="11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1" y="859435"/>
            <a:ext cx="12099638" cy="599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 mai mille-quatre-cent-quatre-vingt-dix-huit, le navigateur portugais,</a:t>
            </a:r>
            <a:br>
              <a:rPr lang="fr-FR" sz="4000" dirty="0"/>
            </a:br>
            <a:r>
              <a:rPr lang="fr-FR" sz="4000" dirty="0"/>
              <a:t>Vasco de Gama, arrive</a:t>
            </a:r>
            <a:br>
              <a:rPr lang="fr-FR" sz="4000" dirty="0"/>
            </a:br>
            <a:r>
              <a:rPr lang="fr-FR" sz="4000" dirty="0"/>
              <a:t>en Inde.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00ECFC15-14E7-7085-6047-85BE63564620}"/>
              </a:ext>
            </a:extLst>
          </p:cNvPr>
          <p:cNvSpPr/>
          <p:nvPr/>
        </p:nvSpPr>
        <p:spPr>
          <a:xfrm>
            <a:off x="2079104" y="368322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A63041-2CD8-E6D3-2B80-FED52ED5F482}"/>
              </a:ext>
            </a:extLst>
          </p:cNvPr>
          <p:cNvSpPr/>
          <p:nvPr/>
        </p:nvSpPr>
        <p:spPr>
          <a:xfrm>
            <a:off x="4559013" y="5155597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AD81597-96FB-2D3B-9BC3-CD1A97B408FD}"/>
              </a:ext>
            </a:extLst>
          </p:cNvPr>
          <p:cNvSpPr txBox="1"/>
          <p:nvPr/>
        </p:nvSpPr>
        <p:spPr>
          <a:xfrm>
            <a:off x="240145" y="-335391"/>
            <a:ext cx="506337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6000" dirty="0">
                <a:latin typeface="Cursive standard" pitchFamily="2" charset="0"/>
              </a:rPr>
              <a:t>Vasco de Gama</a:t>
            </a:r>
          </a:p>
        </p:txBody>
      </p:sp>
      <p:pic>
        <p:nvPicPr>
          <p:cNvPr id="6" name="Média en ligne 5" title="Histoire - Vasco de Gama">
            <a:hlinkClick r:id="" action="ppaction://media"/>
            <a:extLst>
              <a:ext uri="{FF2B5EF4-FFF2-40B4-BE49-F238E27FC236}">
                <a16:creationId xmlns:a16="http://schemas.microsoft.com/office/drawing/2014/main" id="{B8FBB372-70C0-B2B4-F280-EA6A1789C84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765964" y="2678118"/>
            <a:ext cx="7403811" cy="4179882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854A45E9-70D0-376C-BD64-4705D5148C88}"/>
              </a:ext>
            </a:extLst>
          </p:cNvPr>
          <p:cNvSpPr/>
          <p:nvPr/>
        </p:nvSpPr>
        <p:spPr>
          <a:xfrm>
            <a:off x="4084319" y="368322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539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  <p:bldP spid="9" grpId="0" animBg="1"/>
      <p:bldP spid="8" grpId="0" animBg="1"/>
      <p:bldP spid="2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53239" y="849126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vingt-et-un mai mille-cinq-cent-trente-neuf, François Ier introduit la première</a:t>
            </a:r>
            <a:br>
              <a:rPr lang="fr-FR" sz="4000" dirty="0"/>
            </a:br>
            <a:r>
              <a:rPr lang="fr-FR" sz="4000" dirty="0"/>
              <a:t>loterie en France.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4876600" y="367303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0ECFC15-14E7-7085-6047-85BE63564620}"/>
              </a:ext>
            </a:extLst>
          </p:cNvPr>
          <p:cNvSpPr/>
          <p:nvPr/>
        </p:nvSpPr>
        <p:spPr>
          <a:xfrm>
            <a:off x="1294012" y="515944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5833A3-B136-3B32-046A-59FEDB158D4E}"/>
              </a:ext>
            </a:extLst>
          </p:cNvPr>
          <p:cNvSpPr/>
          <p:nvPr/>
        </p:nvSpPr>
        <p:spPr>
          <a:xfrm>
            <a:off x="2387932" y="367303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A9F3F92-4614-C51C-2214-325447526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526" y="2359035"/>
            <a:ext cx="3327494" cy="430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4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53239" y="849126"/>
            <a:ext cx="12099638" cy="599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vingt-deux mai mille-neuf-cent-soixante, un séisme provoque un tsunami qui touche 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à la fois le Chili et les côtes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japonaises.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4510759" y="367291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0ECFC15-14E7-7085-6047-85BE63564620}"/>
              </a:ext>
            </a:extLst>
          </p:cNvPr>
          <p:cNvSpPr/>
          <p:nvPr/>
        </p:nvSpPr>
        <p:spPr>
          <a:xfrm>
            <a:off x="1598812" y="517791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5833A3-B136-3B32-046A-59FEDB158D4E}"/>
              </a:ext>
            </a:extLst>
          </p:cNvPr>
          <p:cNvSpPr/>
          <p:nvPr/>
        </p:nvSpPr>
        <p:spPr>
          <a:xfrm>
            <a:off x="2009241" y="367303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CEA8D9-25D4-DBFD-F94A-6F311691B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622" y="2240095"/>
            <a:ext cx="4922580" cy="398521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A6BC36-76AF-3510-D8C9-B6374B28C297}"/>
              </a:ext>
            </a:extLst>
          </p:cNvPr>
          <p:cNvSpPr/>
          <p:nvPr/>
        </p:nvSpPr>
        <p:spPr>
          <a:xfrm>
            <a:off x="6768947" y="3673039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B175CF2-D1EB-6F1F-B04D-51E993E178B7}"/>
              </a:ext>
            </a:extLst>
          </p:cNvPr>
          <p:cNvSpPr/>
          <p:nvPr/>
        </p:nvSpPr>
        <p:spPr>
          <a:xfrm>
            <a:off x="2104317" y="667220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54C29D9-0296-9D82-FB68-A8ECF818E96E}"/>
              </a:ext>
            </a:extLst>
          </p:cNvPr>
          <p:cNvSpPr/>
          <p:nvPr/>
        </p:nvSpPr>
        <p:spPr>
          <a:xfrm>
            <a:off x="5459612" y="517791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E0209BC3-8FBE-E5D9-C36E-AC6401CF1A07}"/>
              </a:ext>
            </a:extLst>
          </p:cNvPr>
          <p:cNvSpPr/>
          <p:nvPr/>
        </p:nvSpPr>
        <p:spPr>
          <a:xfrm>
            <a:off x="3550955" y="5177914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5C41A2AD-DD65-0047-BBC1-5F986D359033}"/>
              </a:ext>
            </a:extLst>
          </p:cNvPr>
          <p:cNvSpPr/>
          <p:nvPr/>
        </p:nvSpPr>
        <p:spPr>
          <a:xfrm>
            <a:off x="237017" y="5177914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991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 animBg="1"/>
      <p:bldP spid="11" grpId="0" animBg="1"/>
      <p:bldP spid="6" grpId="0" animBg="1"/>
      <p:bldP spid="8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53239" y="849126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vingt-trois mai mille-quatre-cent-trente, Jeanne d’Arc est arrêtée et livrée 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aux Anglais.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2352144" y="5161127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5833A3-B136-3B32-046A-59FEDB158D4E}"/>
              </a:ext>
            </a:extLst>
          </p:cNvPr>
          <p:cNvSpPr/>
          <p:nvPr/>
        </p:nvSpPr>
        <p:spPr>
          <a:xfrm>
            <a:off x="329380" y="362872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A6BC36-76AF-3510-D8C9-B6374B28C297}"/>
              </a:ext>
            </a:extLst>
          </p:cNvPr>
          <p:cNvSpPr/>
          <p:nvPr/>
        </p:nvSpPr>
        <p:spPr>
          <a:xfrm>
            <a:off x="2252108" y="362872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E0209BC3-8FBE-E5D9-C36E-AC6401CF1A07}"/>
              </a:ext>
            </a:extLst>
          </p:cNvPr>
          <p:cNvSpPr/>
          <p:nvPr/>
        </p:nvSpPr>
        <p:spPr>
          <a:xfrm>
            <a:off x="2730834" y="362872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5C41A2AD-DD65-0047-BBC1-5F986D359033}"/>
              </a:ext>
            </a:extLst>
          </p:cNvPr>
          <p:cNvSpPr/>
          <p:nvPr/>
        </p:nvSpPr>
        <p:spPr>
          <a:xfrm>
            <a:off x="529451" y="362872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Média en ligne 1" title="Jeanne d'Arc (2 minutes d'histoire)">
            <a:hlinkClick r:id="" action="ppaction://media"/>
            <a:extLst>
              <a:ext uri="{FF2B5EF4-FFF2-40B4-BE49-F238E27FC236}">
                <a16:creationId xmlns:a16="http://schemas.microsoft.com/office/drawing/2014/main" id="{C7FCBF59-C799-3263-C66D-F49CF03182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359564" y="2448681"/>
            <a:ext cx="7810211" cy="44093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780A82-D698-4D34-D594-7F541875A50D}"/>
              </a:ext>
            </a:extLst>
          </p:cNvPr>
          <p:cNvSpPr/>
          <p:nvPr/>
        </p:nvSpPr>
        <p:spPr>
          <a:xfrm>
            <a:off x="3998910" y="362872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970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7" grpId="0" animBg="1"/>
      <p:bldP spid="11" grpId="0" animBg="1"/>
      <p:bldP spid="6" grpId="0" animBg="1"/>
      <p:bldP spid="13" grpId="0" animBg="1"/>
      <p:bldP spid="14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53239" y="849126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vingt-quatre mai mille-huit-cent-quarante-quatre, le premier message télégraphique en morse est envoyé de Washington à Baltimore.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1585526" y="36287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A6BC36-76AF-3510-D8C9-B6374B28C297}"/>
              </a:ext>
            </a:extLst>
          </p:cNvPr>
          <p:cNvSpPr/>
          <p:nvPr/>
        </p:nvSpPr>
        <p:spPr>
          <a:xfrm>
            <a:off x="10915817" y="362872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E0209BC3-8FBE-E5D9-C36E-AC6401CF1A07}"/>
              </a:ext>
            </a:extLst>
          </p:cNvPr>
          <p:cNvSpPr/>
          <p:nvPr/>
        </p:nvSpPr>
        <p:spPr>
          <a:xfrm>
            <a:off x="2844401" y="5161127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5C41A2AD-DD65-0047-BBC1-5F986D359033}"/>
              </a:ext>
            </a:extLst>
          </p:cNvPr>
          <p:cNvSpPr/>
          <p:nvPr/>
        </p:nvSpPr>
        <p:spPr>
          <a:xfrm>
            <a:off x="9017669" y="362872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80A82-D698-4D34-D594-7F541875A50D}"/>
              </a:ext>
            </a:extLst>
          </p:cNvPr>
          <p:cNvSpPr/>
          <p:nvPr/>
        </p:nvSpPr>
        <p:spPr>
          <a:xfrm>
            <a:off x="9249782" y="362872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D5F480-0948-49D7-BFE2-852947528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3879674"/>
            <a:ext cx="3962400" cy="2913888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66E6B018-BC7F-C4B6-3E6A-908EB4F901CC}"/>
              </a:ext>
            </a:extLst>
          </p:cNvPr>
          <p:cNvSpPr/>
          <p:nvPr/>
        </p:nvSpPr>
        <p:spPr>
          <a:xfrm>
            <a:off x="6587016" y="3628719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31BCF65-2C1F-11EB-C780-DA1FE2CDEB26}"/>
              </a:ext>
            </a:extLst>
          </p:cNvPr>
          <p:cNvSpPr/>
          <p:nvPr/>
        </p:nvSpPr>
        <p:spPr>
          <a:xfrm>
            <a:off x="3543710" y="36287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B277D5A-CC9D-20C0-D902-D451966C2BA8}"/>
              </a:ext>
            </a:extLst>
          </p:cNvPr>
          <p:cNvSpPr/>
          <p:nvPr/>
        </p:nvSpPr>
        <p:spPr>
          <a:xfrm>
            <a:off x="8568177" y="3628718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40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6" grpId="0" animBg="1"/>
      <p:bldP spid="13" grpId="0" animBg="1"/>
      <p:bldP spid="14" grpId="0" animBg="1"/>
      <p:bldP spid="10" grpId="0" animBg="1"/>
      <p:bldP spid="9" grpId="0" animBg="1"/>
      <p:bldP spid="12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153239" y="849126"/>
            <a:ext cx="12099638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vingt-cinq mai mille-sept-cent-vingt, un bateau amène la peste à Marseille.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1585526" y="362872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A6BC36-76AF-3510-D8C9-B6374B28C297}"/>
              </a:ext>
            </a:extLst>
          </p:cNvPr>
          <p:cNvSpPr/>
          <p:nvPr/>
        </p:nvSpPr>
        <p:spPr>
          <a:xfrm>
            <a:off x="11737853" y="212824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5C41A2AD-DD65-0047-BBC1-5F986D359033}"/>
              </a:ext>
            </a:extLst>
          </p:cNvPr>
          <p:cNvSpPr/>
          <p:nvPr/>
        </p:nvSpPr>
        <p:spPr>
          <a:xfrm>
            <a:off x="1967268" y="362872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31BCF65-2C1F-11EB-C780-DA1FE2CDEB26}"/>
              </a:ext>
            </a:extLst>
          </p:cNvPr>
          <p:cNvSpPr/>
          <p:nvPr/>
        </p:nvSpPr>
        <p:spPr>
          <a:xfrm>
            <a:off x="10221600" y="212824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D147E6-942C-873F-6EE7-C24C44D5F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23" y="2911516"/>
            <a:ext cx="3721829" cy="349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0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6" grpId="0" animBg="1"/>
      <p:bldP spid="14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2" y="286332"/>
            <a:ext cx="12099638" cy="599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vingt-six mai mille-neuf-cent-quatre-vingt, pour la première fois, l’OMS 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annonce qu’une maladie 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est éradiquée : la variole.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5002740" y="457219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A6BC36-76AF-3510-D8C9-B6374B28C297}"/>
              </a:ext>
            </a:extLst>
          </p:cNvPr>
          <p:cNvSpPr/>
          <p:nvPr/>
        </p:nvSpPr>
        <p:spPr>
          <a:xfrm>
            <a:off x="1742467" y="457798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5C41A2AD-DD65-0047-BBC1-5F986D359033}"/>
              </a:ext>
            </a:extLst>
          </p:cNvPr>
          <p:cNvSpPr/>
          <p:nvPr/>
        </p:nvSpPr>
        <p:spPr>
          <a:xfrm>
            <a:off x="593953" y="6109404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31BCF65-2C1F-11EB-C780-DA1FE2CDEB26}"/>
              </a:ext>
            </a:extLst>
          </p:cNvPr>
          <p:cNvSpPr/>
          <p:nvPr/>
        </p:nvSpPr>
        <p:spPr>
          <a:xfrm>
            <a:off x="4962740" y="610940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Média en ligne 1" title="Santé : que fait l'OMS ?">
            <a:hlinkClick r:id="" action="ppaction://media"/>
            <a:extLst>
              <a:ext uri="{FF2B5EF4-FFF2-40B4-BE49-F238E27FC236}">
                <a16:creationId xmlns:a16="http://schemas.microsoft.com/office/drawing/2014/main" id="{FD26CC11-148F-379E-3A1A-B8E495AA43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264485" y="2117085"/>
            <a:ext cx="6835153" cy="38588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7B6864-C038-5CB7-C30A-727D7D7BBC83}"/>
              </a:ext>
            </a:extLst>
          </p:cNvPr>
          <p:cNvSpPr/>
          <p:nvPr/>
        </p:nvSpPr>
        <p:spPr>
          <a:xfrm>
            <a:off x="296976" y="6109406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3AC857-FBF2-FF54-E695-5974CF541177}"/>
              </a:ext>
            </a:extLst>
          </p:cNvPr>
          <p:cNvSpPr/>
          <p:nvPr/>
        </p:nvSpPr>
        <p:spPr>
          <a:xfrm>
            <a:off x="2578358" y="6109405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38CF996-A73B-45EB-AC18-17DF975DD792}"/>
              </a:ext>
            </a:extLst>
          </p:cNvPr>
          <p:cNvSpPr/>
          <p:nvPr/>
        </p:nvSpPr>
        <p:spPr>
          <a:xfrm>
            <a:off x="2678151" y="304655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51F51DD-34D7-CD55-E287-9461C35D5B23}"/>
              </a:ext>
            </a:extLst>
          </p:cNvPr>
          <p:cNvSpPr/>
          <p:nvPr/>
        </p:nvSpPr>
        <p:spPr>
          <a:xfrm>
            <a:off x="1834830" y="304655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149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7" grpId="0" animBg="1"/>
      <p:bldP spid="6" grpId="0" animBg="1"/>
      <p:bldP spid="14" grpId="0" animBg="1"/>
      <p:bldP spid="12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-64656" y="1761646"/>
            <a:ext cx="12099638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vingt-sept mai mille-neuf-cent-vingt-et-un, le code de la route est inventé.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1400558" y="457219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A6BC36-76AF-3510-D8C9-B6374B28C297}"/>
              </a:ext>
            </a:extLst>
          </p:cNvPr>
          <p:cNvSpPr/>
          <p:nvPr/>
        </p:nvSpPr>
        <p:spPr>
          <a:xfrm>
            <a:off x="1834829" y="457219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5C41A2AD-DD65-0047-BBC1-5F986D359033}"/>
              </a:ext>
            </a:extLst>
          </p:cNvPr>
          <p:cNvSpPr/>
          <p:nvPr/>
        </p:nvSpPr>
        <p:spPr>
          <a:xfrm>
            <a:off x="2154898" y="4572191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31BCF65-2C1F-11EB-C780-DA1FE2CDEB26}"/>
              </a:ext>
            </a:extLst>
          </p:cNvPr>
          <p:cNvSpPr/>
          <p:nvPr/>
        </p:nvSpPr>
        <p:spPr>
          <a:xfrm>
            <a:off x="10800122" y="304655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3AC857-FBF2-FF54-E695-5974CF541177}"/>
              </a:ext>
            </a:extLst>
          </p:cNvPr>
          <p:cNvSpPr/>
          <p:nvPr/>
        </p:nvSpPr>
        <p:spPr>
          <a:xfrm>
            <a:off x="3826677" y="457219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61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6" grpId="0" animBg="1"/>
      <p:bldP spid="14" grpId="0" animBg="1"/>
      <p:bldP spid="12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2" y="213499"/>
            <a:ext cx="12099638" cy="599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vingt-huit mai mille-neuf-cent-quatre-vingt-seize, Jacques Chirac 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supprime le service</a:t>
            </a:r>
          </a:p>
          <a:p>
            <a:pPr>
              <a:lnSpc>
                <a:spcPct val="250000"/>
              </a:lnSpc>
            </a:pPr>
            <a:r>
              <a:rPr lang="fr-FR" sz="4000" dirty="0"/>
              <a:t>militaire.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1695397" y="6068906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31BCF65-2C1F-11EB-C780-DA1FE2CDEB26}"/>
              </a:ext>
            </a:extLst>
          </p:cNvPr>
          <p:cNvSpPr/>
          <p:nvPr/>
        </p:nvSpPr>
        <p:spPr>
          <a:xfrm>
            <a:off x="4015115" y="457892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3AC857-FBF2-FF54-E695-5974CF541177}"/>
              </a:ext>
            </a:extLst>
          </p:cNvPr>
          <p:cNvSpPr/>
          <p:nvPr/>
        </p:nvSpPr>
        <p:spPr>
          <a:xfrm>
            <a:off x="1880124" y="4578926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Média en ligne 1" title="C'est quoi le service universel national ? (EP. 738) - 1 jour, 1 question">
            <a:hlinkClick r:id="" action="ppaction://media"/>
            <a:extLst>
              <a:ext uri="{FF2B5EF4-FFF2-40B4-BE49-F238E27FC236}">
                <a16:creationId xmlns:a16="http://schemas.microsoft.com/office/drawing/2014/main" id="{8116596C-8A7A-26E2-E50A-4EB0DE1790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222067" y="2475345"/>
            <a:ext cx="7762981" cy="438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3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7" grpId="0" animBg="1"/>
      <p:bldP spid="12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2" y="213499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vingt-neuf mai mille-neuf-cent-cinquante-trois, pour la première fois, un drapeau est planté sur le « toit du monde », le mont Everest.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1436779" y="457676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31BCF65-2C1F-11EB-C780-DA1FE2CDEB26}"/>
              </a:ext>
            </a:extLst>
          </p:cNvPr>
          <p:cNvSpPr/>
          <p:nvPr/>
        </p:nvSpPr>
        <p:spPr>
          <a:xfrm>
            <a:off x="3667886" y="457676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3AC857-FBF2-FF54-E695-5974CF541177}"/>
              </a:ext>
            </a:extLst>
          </p:cNvPr>
          <p:cNvSpPr/>
          <p:nvPr/>
        </p:nvSpPr>
        <p:spPr>
          <a:xfrm>
            <a:off x="5750161" y="3008744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4002D7-9029-4900-3F0E-106814A7F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3429000"/>
            <a:ext cx="3400425" cy="229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906FD1E-D2FC-D314-E168-083DCAAF500E}"/>
              </a:ext>
            </a:extLst>
          </p:cNvPr>
          <p:cNvSpPr/>
          <p:nvPr/>
        </p:nvSpPr>
        <p:spPr>
          <a:xfrm>
            <a:off x="9869577" y="300874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6862279-3973-1E6F-C799-CAAE2FD2249B}"/>
              </a:ext>
            </a:extLst>
          </p:cNvPr>
          <p:cNvSpPr/>
          <p:nvPr/>
        </p:nvSpPr>
        <p:spPr>
          <a:xfrm>
            <a:off x="5297579" y="3008741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89F0A4A-FFC5-EB27-5B33-EF1823DCB2C2}"/>
              </a:ext>
            </a:extLst>
          </p:cNvPr>
          <p:cNvSpPr/>
          <p:nvPr/>
        </p:nvSpPr>
        <p:spPr>
          <a:xfrm>
            <a:off x="2736534" y="300874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112280A-D982-EAEC-F21F-0E63D7A1B4A0}"/>
              </a:ext>
            </a:extLst>
          </p:cNvPr>
          <p:cNvSpPr/>
          <p:nvPr/>
        </p:nvSpPr>
        <p:spPr>
          <a:xfrm>
            <a:off x="1893979" y="3008743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5B8C52-2EBB-073F-A5BC-ECD028ABDB93}"/>
              </a:ext>
            </a:extLst>
          </p:cNvPr>
          <p:cNvSpPr/>
          <p:nvPr/>
        </p:nvSpPr>
        <p:spPr>
          <a:xfrm>
            <a:off x="7481452" y="3008740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5EA629BA-B478-6599-69B4-6CF26F83EC58}"/>
              </a:ext>
            </a:extLst>
          </p:cNvPr>
          <p:cNvSpPr/>
          <p:nvPr/>
        </p:nvSpPr>
        <p:spPr>
          <a:xfrm>
            <a:off x="6013395" y="3008740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758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2" grpId="0" animBg="1"/>
      <p:bldP spid="9" grpId="0" animBg="1"/>
      <p:bldP spid="8" grpId="0" animBg="1"/>
      <p:bldP spid="10" grpId="0" animBg="1"/>
      <p:bldP spid="11" grpId="0" animBg="1"/>
      <p:bldP spid="13" grpId="0" animBg="1"/>
      <p:bldP spid="1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2" y="213499"/>
            <a:ext cx="12099638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trente mai mille-neuf-cent-quarante-trois, le « Chant des Partisans » est composé, il deviendra l’hymne de la résistance.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1997152" y="449769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3AC857-FBF2-FF54-E695-5974CF541177}"/>
              </a:ext>
            </a:extLst>
          </p:cNvPr>
          <p:cNvSpPr/>
          <p:nvPr/>
        </p:nvSpPr>
        <p:spPr>
          <a:xfrm>
            <a:off x="3483748" y="3008743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8906FD1E-D2FC-D314-E168-083DCAAF500E}"/>
              </a:ext>
            </a:extLst>
          </p:cNvPr>
          <p:cNvSpPr/>
          <p:nvPr/>
        </p:nvSpPr>
        <p:spPr>
          <a:xfrm>
            <a:off x="10119715" y="300874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89F0A4A-FFC5-EB27-5B33-EF1823DCB2C2}"/>
              </a:ext>
            </a:extLst>
          </p:cNvPr>
          <p:cNvSpPr/>
          <p:nvPr/>
        </p:nvSpPr>
        <p:spPr>
          <a:xfrm>
            <a:off x="11464898" y="1479635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112280A-D982-EAEC-F21F-0E63D7A1B4A0}"/>
              </a:ext>
            </a:extLst>
          </p:cNvPr>
          <p:cNvSpPr/>
          <p:nvPr/>
        </p:nvSpPr>
        <p:spPr>
          <a:xfrm>
            <a:off x="2688831" y="3008742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5B8C52-2EBB-073F-A5BC-ECD028ABDB93}"/>
              </a:ext>
            </a:extLst>
          </p:cNvPr>
          <p:cNvSpPr/>
          <p:nvPr/>
        </p:nvSpPr>
        <p:spPr>
          <a:xfrm>
            <a:off x="5698541" y="3008742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5EA629BA-B478-6599-69B4-6CF26F83EC58}"/>
              </a:ext>
            </a:extLst>
          </p:cNvPr>
          <p:cNvSpPr/>
          <p:nvPr/>
        </p:nvSpPr>
        <p:spPr>
          <a:xfrm>
            <a:off x="3760838" y="3008742"/>
            <a:ext cx="184727" cy="1754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Média en ligne 1" title="&quot;Le Chant des Partisans&quot; (Résistance française)">
            <a:hlinkClick r:id="" action="ppaction://media"/>
            <a:extLst>
              <a:ext uri="{FF2B5EF4-FFF2-40B4-BE49-F238E27FC236}">
                <a16:creationId xmlns:a16="http://schemas.microsoft.com/office/drawing/2014/main" id="{ADCF362D-8B69-A28F-278C-9CDC99F1F1D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900173" y="3318444"/>
            <a:ext cx="6269602" cy="353955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6A33E0-38CC-0103-BD91-3470DEC7AEFF}"/>
              </a:ext>
            </a:extLst>
          </p:cNvPr>
          <p:cNvSpPr/>
          <p:nvPr/>
        </p:nvSpPr>
        <p:spPr>
          <a:xfrm>
            <a:off x="8431163" y="300874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291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7" grpId="0" animBg="1"/>
      <p:bldP spid="9" grpId="0" animBg="1"/>
      <p:bldP spid="8" grpId="0" animBg="1"/>
      <p:bldP spid="11" grpId="0" animBg="1"/>
      <p:bldP spid="13" grpId="0" animBg="1"/>
      <p:bldP spid="16" grpId="0" animBg="1"/>
      <p:bldP spid="17" grpId="0" animBg="1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A9C1E0-494D-17FC-747F-11283404CE3D}"/>
              </a:ext>
            </a:extLst>
          </p:cNvPr>
          <p:cNvSpPr txBox="1"/>
          <p:nvPr/>
        </p:nvSpPr>
        <p:spPr>
          <a:xfrm>
            <a:off x="92362" y="238465"/>
            <a:ext cx="12099638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trente-et-un mai mille-huit-cent-cinquante-neuf, Big Ben, la célèbre horloge de Londres, entre en service.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EE812F-210B-8EBF-2CEC-F73D1EC8F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0" y="0"/>
            <a:ext cx="4701309" cy="103737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0D2366F-B21F-2465-7737-BED6783EA0A2}"/>
              </a:ext>
            </a:extLst>
          </p:cNvPr>
          <p:cNvSpPr/>
          <p:nvPr/>
        </p:nvSpPr>
        <p:spPr>
          <a:xfrm>
            <a:off x="4693792" y="2983774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8906FD1E-D2FC-D314-E168-083DCAAF500E}"/>
              </a:ext>
            </a:extLst>
          </p:cNvPr>
          <p:cNvSpPr/>
          <p:nvPr/>
        </p:nvSpPr>
        <p:spPr>
          <a:xfrm>
            <a:off x="10636952" y="300874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112280A-D982-EAEC-F21F-0E63D7A1B4A0}"/>
              </a:ext>
            </a:extLst>
          </p:cNvPr>
          <p:cNvSpPr/>
          <p:nvPr/>
        </p:nvSpPr>
        <p:spPr>
          <a:xfrm>
            <a:off x="3013659" y="3008740"/>
            <a:ext cx="184727" cy="17549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6A33E0-38CC-0103-BD91-3470DEC7AEFF}"/>
              </a:ext>
            </a:extLst>
          </p:cNvPr>
          <p:cNvSpPr/>
          <p:nvPr/>
        </p:nvSpPr>
        <p:spPr>
          <a:xfrm>
            <a:off x="8431163" y="3008741"/>
            <a:ext cx="184727" cy="1754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96B987-689A-6BB6-72C3-A4BEE9037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339773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13" grpId="0" animBg="1"/>
      <p:bldP spid="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</TotalTime>
  <Words>490</Words>
  <Application>Microsoft Office PowerPoint</Application>
  <PresentationFormat>Grand écran</PresentationFormat>
  <Paragraphs>55</Paragraphs>
  <Slides>29</Slides>
  <Notes>0</Notes>
  <HiddenSlides>0</HiddenSlides>
  <MMClips>13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Cursive standard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</dc:creator>
  <cp:lastModifiedBy>Stéphanie escoin</cp:lastModifiedBy>
  <cp:revision>4</cp:revision>
  <dcterms:created xsi:type="dcterms:W3CDTF">2024-02-29T13:01:54Z</dcterms:created>
  <dcterms:modified xsi:type="dcterms:W3CDTF">2024-04-22T19:53:54Z</dcterms:modified>
</cp:coreProperties>
</file>