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96" y="7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D4B1D-D30B-9D43-9478-5A79506E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27BAB0-1EA1-8051-5D21-7D40074EB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66E67-F2DF-2F09-922A-29C02523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19856-78E2-B054-7779-F954B878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7DA949-8B79-3489-BAEA-6A990553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77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915A6-A054-AA11-DD32-9BFCCC7A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AA750A-7FD0-594F-03D9-5E1DC2995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B3DC63-5A71-13EA-8CE8-F3738432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BACA43-A956-5D56-D1BC-971DD848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09489-5FB6-7BC4-F5B9-E0E4CBE0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8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2D73D-9128-9644-A395-325D0129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6927E-25F8-9C6F-6096-E809EF246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005382-C4FA-FAEA-8FEC-2D2F4EE7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2483F-BA49-CC56-A598-28B7CE65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115793-FAC2-53D9-C150-3DC4FD80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40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1CB36A-B243-F816-2F09-2735A92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61D37-6626-B1DC-8043-513F3FAAE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10573-59AC-73C7-E0B0-7534088CE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4DF79-6BF1-D21A-8DD9-D622135D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ECB6F-4C6C-0097-981A-FFF6639D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D22761-F085-2798-6108-499AE42C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1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49A31-3BA6-8A2F-D869-25411235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C63FC-3068-A0E3-E7F3-0BC8575E0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CAB43-D58E-1B05-C00A-5EF6FF28D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0F0597-9FDB-0390-1C59-98C3B99F9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DDB1D30-D831-9B11-0690-894A85049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447C54-6CC0-5E73-2DFD-BE6F85A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20E8B9-CEB3-A36F-C92F-7AA6FBDA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391232-6E77-F311-B36D-705C920F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0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AD754-CEF0-F143-07D7-0CE91E11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8D94BE-3B2B-F08D-D94A-4947D878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0F89CF-4856-2258-24E5-49EA3E0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FD6A69-6CFE-CDDA-F267-56F197C8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43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3A0ED2-52DD-2896-B591-8EE5F023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322892-1B77-284C-9731-2E76E219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9F4E5F-B8E5-A7EB-D040-3334D477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8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68C18-2AAB-FEAE-186A-0F4DB38E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A049D-BE25-B5D7-F82B-F0517936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E29DB6-DF09-6AE3-3B2E-A8DE764A3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B8E615-4F50-1F32-BCB6-807FD5A7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20BEBB-4E35-4CB0-C9EB-4525601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947CD5-C943-34C7-2793-FE13AD1B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5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71B9-9AE6-FF64-48A8-2AFB7A61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14CFEB-2CD4-1558-F279-2F67BF5CA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640FA0-456C-D2CA-0716-26DF0B13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9E69E-5B30-0BF8-782C-A6D0CDC3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932C8-6FF2-E551-3AF8-A2F4EB1B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0CD402-957D-9B9B-F745-4F80634C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92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CBEC3-FD24-1FDC-9CAB-C63E6AC4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C256ED-F1ED-7F9C-34AD-47B1BD75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1E205-FBBB-09FB-EBEE-53C5C5E1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AAEBD5-6CB1-8B2C-794B-F8258B78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F71DD9-BD43-3330-B18B-8010939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43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BE47ED-461D-534C-C86B-8F23D99D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82E3C5-62B1-C86F-486B-0C8FB99B7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1CF974-6721-0076-ADB2-3677DDFB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57965-C774-EA94-CA57-F60E613D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C23442-F293-4946-A07B-4CE6CCB1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8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95C6CFE-6E41-CFD9-C497-768B4F22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E730A-F79B-162C-91CB-511081D39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01565-4BE3-C21D-0029-4B4C00C9A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1E43-5246-41E2-A9E3-0EEB4100612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D6AC0-7B3C-FCAD-BD33-0541E625C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3341C9-C281-058D-434A-C699DDEED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R0z24vm4fo?feature=oembed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n37Q_iVYpY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DuHzmJQJAcg?feature=oembed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BmcZFrj18A?feature=oembed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YIg3x3-cbU?feature=oembe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JSdHDqMswE?feature=oembed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1YD3kY6VeQY?feature=oembed" TargetMode="Externa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maol83GU5Q?feature=oembed" TargetMode="Externa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Nvih7GwgUw?feature=oembed" TargetMode="Externa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688lRoDMhU?feature=oembed" TargetMode="Externa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gTcmasv5Po?feature=oembed" TargetMode="Externa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lm3sXyIw_g?feature=oembed" TargetMode="Externa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MDhP8T81kM?feature=oembed" TargetMode="Externa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471448"/>
            <a:ext cx="1219200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premier avril, la tradition veut que ce soit le jour des farces :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les poissons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d’avril.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642EE40-7E7E-1581-ED22-A8F28ABF9698}"/>
              </a:ext>
            </a:extLst>
          </p:cNvPr>
          <p:cNvSpPr/>
          <p:nvPr/>
        </p:nvSpPr>
        <p:spPr>
          <a:xfrm>
            <a:off x="5579715" y="149960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8092762" y="149960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72F0936-8F43-DC8D-E4F7-B3A64E39D3B8}"/>
              </a:ext>
            </a:extLst>
          </p:cNvPr>
          <p:cNvSpPr/>
          <p:nvPr/>
        </p:nvSpPr>
        <p:spPr>
          <a:xfrm>
            <a:off x="10468961" y="149960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482924-CA45-3C67-036D-CC6AAB2E5E98}"/>
              </a:ext>
            </a:extLst>
          </p:cNvPr>
          <p:cNvSpPr/>
          <p:nvPr/>
        </p:nvSpPr>
        <p:spPr>
          <a:xfrm>
            <a:off x="1117005" y="26940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2BC7B19-0CD5-0019-779A-16546BC79369}"/>
              </a:ext>
            </a:extLst>
          </p:cNvPr>
          <p:cNvSpPr/>
          <p:nvPr/>
        </p:nvSpPr>
        <p:spPr>
          <a:xfrm>
            <a:off x="2334836" y="390709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6619759" y="149960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9008196" y="149982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707" y="83128"/>
            <a:ext cx="3444637" cy="868218"/>
          </a:xfrm>
          <a:prstGeom prst="rect">
            <a:avLst/>
          </a:prstGeom>
        </p:spPr>
      </p:pic>
      <p:pic>
        <p:nvPicPr>
          <p:cNvPr id="7" name="Média en ligne 6" title="Pourquoi on fait des poissons d'avril ? (EP. 598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184A879B-E083-1238-22F6-7047627C6E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99761" y="1687711"/>
            <a:ext cx="9305359" cy="525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680680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deux avril mille-huit-cent</a:t>
            </a:r>
            <a:r>
              <a:rPr lang="fr-FR" sz="40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, Beethoven crée sa première symphonie.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642EE40-7E7E-1581-ED22-A8F28ABF9698}"/>
              </a:ext>
            </a:extLst>
          </p:cNvPr>
          <p:cNvSpPr/>
          <p:nvPr/>
        </p:nvSpPr>
        <p:spPr>
          <a:xfrm>
            <a:off x="5848930" y="27705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9806707" y="277050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72F0936-8F43-DC8D-E4F7-B3A64E39D3B8}"/>
              </a:ext>
            </a:extLst>
          </p:cNvPr>
          <p:cNvSpPr/>
          <p:nvPr/>
        </p:nvSpPr>
        <p:spPr>
          <a:xfrm>
            <a:off x="11790223" y="278402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482924-CA45-3C67-036D-CC6AAB2E5E98}"/>
              </a:ext>
            </a:extLst>
          </p:cNvPr>
          <p:cNvSpPr/>
          <p:nvPr/>
        </p:nvSpPr>
        <p:spPr>
          <a:xfrm>
            <a:off x="2122054" y="390585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9266378" y="277051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102C88-0E18-4C60-40E6-550AEC949EC6}"/>
              </a:ext>
            </a:extLst>
          </p:cNvPr>
          <p:cNvSpPr txBox="1"/>
          <p:nvPr/>
        </p:nvSpPr>
        <p:spPr>
          <a:xfrm>
            <a:off x="3269673" y="646545"/>
            <a:ext cx="332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Beethoven</a:t>
            </a:r>
          </a:p>
        </p:txBody>
      </p:sp>
      <p:pic>
        <p:nvPicPr>
          <p:cNvPr id="7" name="Média en ligne 6" title="Les Dissonances - Beethoven - Symphonie #1 - extrait">
            <a:hlinkClick r:id="" action="ppaction://media"/>
            <a:extLst>
              <a:ext uri="{FF2B5EF4-FFF2-40B4-BE49-F238E27FC236}">
                <a16:creationId xmlns:a16="http://schemas.microsoft.com/office/drawing/2014/main" id="{F88CEAF3-3C50-9653-7DAF-8002089523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82062" y="2959520"/>
            <a:ext cx="6827876" cy="385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3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  <p:bldP spid="1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4341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trois avril mille-trois-cent-soixante-neuf, le tir à l’arc sportif fait son </a:t>
            </a:r>
            <a:r>
              <a:rPr lang="fr-FR" sz="4000" b="1" dirty="0">
                <a:solidFill>
                  <a:srgbClr val="FF0000"/>
                </a:solidFill>
              </a:rPr>
              <a:t>app</a:t>
            </a:r>
            <a:r>
              <a:rPr lang="fr-FR" sz="4000" dirty="0"/>
              <a:t>arition.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642EE40-7E7E-1581-ED22-A8F28ABF9698}"/>
              </a:ext>
            </a:extLst>
          </p:cNvPr>
          <p:cNvSpPr/>
          <p:nvPr/>
        </p:nvSpPr>
        <p:spPr>
          <a:xfrm>
            <a:off x="5113639" y="269628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10127219" y="147340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72F0936-8F43-DC8D-E4F7-B3A64E39D3B8}"/>
              </a:ext>
            </a:extLst>
          </p:cNvPr>
          <p:cNvSpPr/>
          <p:nvPr/>
        </p:nvSpPr>
        <p:spPr>
          <a:xfrm>
            <a:off x="11067245" y="14764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482924-CA45-3C67-036D-CC6AAB2E5E98}"/>
              </a:ext>
            </a:extLst>
          </p:cNvPr>
          <p:cNvSpPr/>
          <p:nvPr/>
        </p:nvSpPr>
        <p:spPr>
          <a:xfrm>
            <a:off x="1106175" y="26827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2075880" y="268276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1E4C7D4-D1BB-7FB1-9099-016E587A15F8}"/>
              </a:ext>
            </a:extLst>
          </p:cNvPr>
          <p:cNvSpPr/>
          <p:nvPr/>
        </p:nvSpPr>
        <p:spPr>
          <a:xfrm>
            <a:off x="2625054" y="270269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CB27F1B-D4A0-535E-2639-05C1B28021CB}"/>
              </a:ext>
            </a:extLst>
          </p:cNvPr>
          <p:cNvSpPr/>
          <p:nvPr/>
        </p:nvSpPr>
        <p:spPr>
          <a:xfrm>
            <a:off x="9739636" y="147340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52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  <p:bldP spid="13" grpId="0" animBg="1"/>
      <p:bldP spid="4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374890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quatre avril mille-neuf-cent-soixante-huit, Martin Luther King est assassiné.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2674685" y="258159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2859412" y="258159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4D39F7-63A2-6233-6664-8A694012E5F6}"/>
              </a:ext>
            </a:extLst>
          </p:cNvPr>
          <p:cNvSpPr/>
          <p:nvPr/>
        </p:nvSpPr>
        <p:spPr>
          <a:xfrm>
            <a:off x="4965888" y="258158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2367C3-1F03-2861-D9ED-5506470C2FEB}"/>
              </a:ext>
            </a:extLst>
          </p:cNvPr>
          <p:cNvSpPr txBox="1"/>
          <p:nvPr/>
        </p:nvSpPr>
        <p:spPr>
          <a:xfrm>
            <a:off x="1214746" y="3607591"/>
            <a:ext cx="3190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Martin</a:t>
            </a:r>
          </a:p>
          <a:p>
            <a:pPr algn="ctr"/>
            <a:r>
              <a:rPr lang="fr-FR" sz="6000" dirty="0">
                <a:latin typeface="Cursive standard" pitchFamily="2" charset="0"/>
              </a:rPr>
              <a:t>Luther</a:t>
            </a:r>
          </a:p>
          <a:p>
            <a:pPr algn="ctr"/>
            <a:r>
              <a:rPr lang="fr-FR" sz="6000" dirty="0">
                <a:latin typeface="Cursive standard" pitchFamily="2" charset="0"/>
              </a:rPr>
              <a:t>King</a:t>
            </a:r>
          </a:p>
        </p:txBody>
      </p:sp>
      <p:pic>
        <p:nvPicPr>
          <p:cNvPr id="12" name="Média en ligne 11" title="L'assassinat de Martin Luther King - La Grand Explication (1968)">
            <a:hlinkClick r:id="" action="ppaction://media"/>
            <a:extLst>
              <a:ext uri="{FF2B5EF4-FFF2-40B4-BE49-F238E27FC236}">
                <a16:creationId xmlns:a16="http://schemas.microsoft.com/office/drawing/2014/main" id="{9ACF65C3-3123-7E06-D7EF-9611676B8FF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41453" y="2811283"/>
            <a:ext cx="7126893" cy="402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6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5" grpId="0"/>
      <p:bldP spid="8" grpId="0" animBg="1"/>
      <p:bldP spid="13" grpId="0" animBg="1"/>
      <p:bldP spid="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374890"/>
            <a:ext cx="1219200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cinq avril deux-mille-treize, pour la protéger,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l’état met en place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un Observatoire de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la laïcité.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1515188" y="258158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1709575" y="258158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pic>
        <p:nvPicPr>
          <p:cNvPr id="4" name="Média en ligne 3" title="La laïcité, c'est quoi ? (Les clés de la République)">
            <a:hlinkClick r:id="" action="ppaction://media"/>
            <a:extLst>
              <a:ext uri="{FF2B5EF4-FFF2-40B4-BE49-F238E27FC236}">
                <a16:creationId xmlns:a16="http://schemas.microsoft.com/office/drawing/2014/main" id="{12CB9059-C4E2-733A-8460-726E9F8072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49861" y="1648685"/>
            <a:ext cx="8193151" cy="462551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B6DE622-21D2-2227-19D8-F016E4B477AF}"/>
              </a:ext>
            </a:extLst>
          </p:cNvPr>
          <p:cNvSpPr/>
          <p:nvPr/>
        </p:nvSpPr>
        <p:spPr>
          <a:xfrm>
            <a:off x="985487" y="258158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4D9FF7-CAF9-755B-DFF1-230B6801D87D}"/>
              </a:ext>
            </a:extLst>
          </p:cNvPr>
          <p:cNvSpPr/>
          <p:nvPr/>
        </p:nvSpPr>
        <p:spPr>
          <a:xfrm>
            <a:off x="3712098" y="258158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CFB9251-E79E-73B5-5C29-186EA5DF492F}"/>
              </a:ext>
            </a:extLst>
          </p:cNvPr>
          <p:cNvSpPr/>
          <p:nvPr/>
        </p:nvSpPr>
        <p:spPr>
          <a:xfrm>
            <a:off x="1602600" y="504380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239F0CE-D67F-9F0E-8EF8-F69563B29CBD}"/>
              </a:ext>
            </a:extLst>
          </p:cNvPr>
          <p:cNvSpPr/>
          <p:nvPr/>
        </p:nvSpPr>
        <p:spPr>
          <a:xfrm>
            <a:off x="3194212" y="382202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9459979" y="136886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1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3" grpId="0" animBg="1"/>
      <p:bldP spid="6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374890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six avril mille-sept-cent-quatre-vingt-treize, le Comité de Salut public est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fondé.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3602627" y="260686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1077850" y="382904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B6DE622-21D2-2227-19D8-F016E4B477AF}"/>
              </a:ext>
            </a:extLst>
          </p:cNvPr>
          <p:cNvSpPr/>
          <p:nvPr/>
        </p:nvSpPr>
        <p:spPr>
          <a:xfrm>
            <a:off x="1597106" y="26068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4D9FF7-CAF9-755B-DFF1-230B6801D87D}"/>
              </a:ext>
            </a:extLst>
          </p:cNvPr>
          <p:cNvSpPr/>
          <p:nvPr/>
        </p:nvSpPr>
        <p:spPr>
          <a:xfrm>
            <a:off x="11394944" y="135614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239F0CE-D67F-9F0E-8EF8-F69563B29CBD}"/>
              </a:ext>
            </a:extLst>
          </p:cNvPr>
          <p:cNvSpPr/>
          <p:nvPr/>
        </p:nvSpPr>
        <p:spPr>
          <a:xfrm>
            <a:off x="2943503" y="261475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3378939" y="261475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République, Terreur et Directoire">
            <a:hlinkClick r:id="" action="ppaction://media"/>
            <a:extLst>
              <a:ext uri="{FF2B5EF4-FFF2-40B4-BE49-F238E27FC236}">
                <a16:creationId xmlns:a16="http://schemas.microsoft.com/office/drawing/2014/main" id="{39A266F5-EC9B-9EDC-9F87-BF26241C34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41799" y="2004416"/>
            <a:ext cx="7933094" cy="447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7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3" grpId="0" animBg="1"/>
      <p:bldP spid="6" grpId="0" animBg="1"/>
      <p:bldP spid="9" grpId="0" animBg="1"/>
      <p:bldP spid="11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374890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sept avril mille-neuf-cent-six, le Vésuve entre en éruption et détruit une commune.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2085260" y="260686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9693949" y="139049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B6DE622-21D2-2227-19D8-F016E4B477AF}"/>
              </a:ext>
            </a:extLst>
          </p:cNvPr>
          <p:cNvSpPr/>
          <p:nvPr/>
        </p:nvSpPr>
        <p:spPr>
          <a:xfrm>
            <a:off x="1597106" y="26068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4D9FF7-CAF9-755B-DFF1-230B6801D87D}"/>
              </a:ext>
            </a:extLst>
          </p:cNvPr>
          <p:cNvSpPr/>
          <p:nvPr/>
        </p:nvSpPr>
        <p:spPr>
          <a:xfrm>
            <a:off x="6802189" y="261475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3770843" y="261475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3D2259-4EB7-B3A0-962C-7EA5EACDC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106" y="2894273"/>
            <a:ext cx="6931843" cy="380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3" grpId="0" animBg="1"/>
      <p:bldP spid="6" grpId="0" animBg="1"/>
      <p:bldP spid="9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3144417" y="1390494"/>
            <a:ext cx="9047583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huit avril mille-huit-cent-vingt, on découvre, dans la mer Egée, le buste de la 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énus de </a:t>
            </a:r>
            <a:r>
              <a:rPr lang="fr-FR" sz="4000" b="1" dirty="0">
                <a:solidFill>
                  <a:srgbClr val="FF0000"/>
                </a:solidFill>
              </a:rPr>
              <a:t>M</a:t>
            </a:r>
            <a:r>
              <a:rPr lang="fr-FR" sz="4000" dirty="0"/>
              <a:t>ilo.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10377316" y="243137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B6DE622-21D2-2227-19D8-F016E4B477AF}"/>
              </a:ext>
            </a:extLst>
          </p:cNvPr>
          <p:cNvSpPr/>
          <p:nvPr/>
        </p:nvSpPr>
        <p:spPr>
          <a:xfrm>
            <a:off x="1597106" y="26068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4D9FF7-CAF9-755B-DFF1-230B6801D87D}"/>
              </a:ext>
            </a:extLst>
          </p:cNvPr>
          <p:cNvSpPr/>
          <p:nvPr/>
        </p:nvSpPr>
        <p:spPr>
          <a:xfrm>
            <a:off x="7575844" y="36411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4926492" y="364111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AC8CD8-36F0-262D-B7D9-64FA803F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7" y="650708"/>
            <a:ext cx="3123267" cy="570955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0821A7F3-36AF-23E4-5130-285294AD4583}"/>
              </a:ext>
            </a:extLst>
          </p:cNvPr>
          <p:cNvSpPr/>
          <p:nvPr/>
        </p:nvSpPr>
        <p:spPr>
          <a:xfrm>
            <a:off x="10562043" y="364111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30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4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2078651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neuf avril mille-neuf-cent-soixante-huit, pour la première fois, une fusée est lancée depuis la base spatiale de Kourou.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5542888" y="432761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B6DE622-21D2-2227-19D8-F016E4B477AF}"/>
              </a:ext>
            </a:extLst>
          </p:cNvPr>
          <p:cNvSpPr/>
          <p:nvPr/>
        </p:nvSpPr>
        <p:spPr>
          <a:xfrm>
            <a:off x="1747935" y="434140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4D9FF7-CAF9-755B-DFF1-230B6801D87D}"/>
              </a:ext>
            </a:extLst>
          </p:cNvPr>
          <p:cNvSpPr/>
          <p:nvPr/>
        </p:nvSpPr>
        <p:spPr>
          <a:xfrm>
            <a:off x="2617345" y="434139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5327053" y="4341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821A7F3-36AF-23E4-5130-285294AD4583}"/>
              </a:ext>
            </a:extLst>
          </p:cNvPr>
          <p:cNvSpPr/>
          <p:nvPr/>
        </p:nvSpPr>
        <p:spPr>
          <a:xfrm>
            <a:off x="4926491" y="432761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ABB460-9337-F557-3997-465AABF59FF8}"/>
              </a:ext>
            </a:extLst>
          </p:cNvPr>
          <p:cNvSpPr txBox="1"/>
          <p:nvPr/>
        </p:nvSpPr>
        <p:spPr>
          <a:xfrm>
            <a:off x="4478137" y="868218"/>
            <a:ext cx="3190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Kourou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11819056" y="43276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10097745" y="432761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6956000" y="434139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39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6" grpId="0" animBg="1"/>
      <p:bldP spid="9" grpId="0" animBg="1"/>
      <p:bldP spid="14" grpId="0" animBg="1"/>
      <p:bldP spid="10" grpId="0" animBg="1"/>
      <p:bldP spid="2" grpId="0"/>
      <p:bldP spid="7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69653" y="700077"/>
            <a:ext cx="1191551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 avril deux-mille-dix-neuf, un trou noir est enfin photographié.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9691051" y="171568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F7B54B0-1523-5C37-A012-FF90C6FD0854}"/>
              </a:ext>
            </a:extLst>
          </p:cNvPr>
          <p:cNvSpPr/>
          <p:nvPr/>
        </p:nvSpPr>
        <p:spPr>
          <a:xfrm>
            <a:off x="2833232" y="290677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8086556" y="17156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8984631" y="17156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452095" y="171568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Média en ligne 3" title="UN TROU NOIR, C'EST QUOI EXACTEMENT ?">
            <a:hlinkClick r:id="" action="ppaction://media"/>
            <a:extLst>
              <a:ext uri="{FF2B5EF4-FFF2-40B4-BE49-F238E27FC236}">
                <a16:creationId xmlns:a16="http://schemas.microsoft.com/office/drawing/2014/main" id="{27EA33B4-DCD9-F326-04E0-8C1F967EAF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40381" y="1998925"/>
            <a:ext cx="8483130" cy="478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6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4" grpId="0" animBg="1"/>
      <p:bldP spid="7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69653" y="700077"/>
            <a:ext cx="11915510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onze avril mille-huit-cent-soixante-cinq, Louis Pasteur dépose un brevet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sur une méthode :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la pasteurisation.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3643493" y="415788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3647521" y="294678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1590230" y="294678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C’est qui Pasteur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1C0EA46A-A7E9-4E16-3C42-4792B61056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68597" y="2090721"/>
            <a:ext cx="7916566" cy="4469363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06079A8-C527-2C49-F0C7-8A78766B7F90}"/>
              </a:ext>
            </a:extLst>
          </p:cNvPr>
          <p:cNvSpPr/>
          <p:nvPr/>
        </p:nvSpPr>
        <p:spPr>
          <a:xfrm>
            <a:off x="3458766" y="536898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87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542877" y="2081008"/>
            <a:ext cx="1191551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douze avril mille-neuf-cent-quatre-vingt-douze, Eurodisney ouvre ses portes.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6226437" y="428770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3647521" y="294678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012918" y="428770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8762BB-336D-224F-1E11-8027339C61DF}"/>
              </a:ext>
            </a:extLst>
          </p:cNvPr>
          <p:cNvSpPr txBox="1"/>
          <p:nvPr/>
        </p:nvSpPr>
        <p:spPr>
          <a:xfrm>
            <a:off x="4344804" y="1065345"/>
            <a:ext cx="3502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Eurodisney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6BD75C02-59AC-8DDE-2943-C115F091774B}"/>
              </a:ext>
            </a:extLst>
          </p:cNvPr>
          <p:cNvSpPr/>
          <p:nvPr/>
        </p:nvSpPr>
        <p:spPr>
          <a:xfrm>
            <a:off x="4591150" y="428770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7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4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542877" y="2081008"/>
            <a:ext cx="1191551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treize avril mille-neuf-cent-soixante-dix, l’explosion d’un réservoir met à mal la mission Apollo 13.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3228713" y="428770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11464396" y="30966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012918" y="428770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8762BB-336D-224F-1E11-8027339C61DF}"/>
              </a:ext>
            </a:extLst>
          </p:cNvPr>
          <p:cNvSpPr txBox="1"/>
          <p:nvPr/>
        </p:nvSpPr>
        <p:spPr>
          <a:xfrm>
            <a:off x="4344804" y="1065345"/>
            <a:ext cx="3502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Apollo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6BD75C02-59AC-8DDE-2943-C115F091774B}"/>
              </a:ext>
            </a:extLst>
          </p:cNvPr>
          <p:cNvSpPr/>
          <p:nvPr/>
        </p:nvSpPr>
        <p:spPr>
          <a:xfrm>
            <a:off x="4591150" y="428770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BA77F3B7-74AC-F2AD-BEB9-03EDF7425BF7}"/>
              </a:ext>
            </a:extLst>
          </p:cNvPr>
          <p:cNvSpPr/>
          <p:nvPr/>
        </p:nvSpPr>
        <p:spPr>
          <a:xfrm>
            <a:off x="3782009" y="428770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7575322" y="428770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05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4" grpId="0"/>
      <p:bldP spid="8" grpId="0" animBg="1"/>
      <p:bldP spid="2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542877" y="2081008"/>
            <a:ext cx="1191551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quatorze avril mille-neuf-cent-trente-et-un, pour la première fois, une image de télévision est transmise en France.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2289923" y="428770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3151421" y="428770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8731786" y="428770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6BD75C02-59AC-8DDE-2943-C115F091774B}"/>
              </a:ext>
            </a:extLst>
          </p:cNvPr>
          <p:cNvSpPr/>
          <p:nvPr/>
        </p:nvSpPr>
        <p:spPr>
          <a:xfrm>
            <a:off x="8927859" y="428770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5527552" y="428770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8243755" y="428770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7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8" grpId="0" animBg="1"/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317991" y="438424"/>
            <a:ext cx="11874007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quinze avril mille-neuf-cent-douze, après avoir heurté un iceberg, le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Titanic sombre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au fond de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l’océan.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1737112" y="515281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1620118" y="63384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921680" y="146765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5527552" y="428770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4530187" y="43754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Pourquoi le Titanic a-t-il coulé ? - C'est Pas Sorcier">
            <a:hlinkClick r:id="" action="ppaction://media"/>
            <a:extLst>
              <a:ext uri="{FF2B5EF4-FFF2-40B4-BE49-F238E27FC236}">
                <a16:creationId xmlns:a16="http://schemas.microsoft.com/office/drawing/2014/main" id="{2914FDE6-61AE-2597-2FA5-AA15EA85CB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76426" y="1950098"/>
            <a:ext cx="8693349" cy="49079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E3B56E-FE20-8FD6-5F3F-A0FBBF752978}"/>
              </a:ext>
            </a:extLst>
          </p:cNvPr>
          <p:cNvSpPr/>
          <p:nvPr/>
        </p:nvSpPr>
        <p:spPr>
          <a:xfrm>
            <a:off x="11781645" y="146764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690C2D-93CA-444D-25A2-D1A36B4957E0}"/>
              </a:ext>
            </a:extLst>
          </p:cNvPr>
          <p:cNvSpPr/>
          <p:nvPr/>
        </p:nvSpPr>
        <p:spPr>
          <a:xfrm>
            <a:off x="3237595" y="387944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7C2C390-1D69-308B-F1AD-5BCAFFD767D2}"/>
              </a:ext>
            </a:extLst>
          </p:cNvPr>
          <p:cNvSpPr/>
          <p:nvPr/>
        </p:nvSpPr>
        <p:spPr>
          <a:xfrm>
            <a:off x="2361398" y="273929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1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6" grpId="0" animBg="1"/>
      <p:bldP spid="9" grpId="0" animBg="1"/>
      <p:bldP spid="4" grpId="0" animBg="1"/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317991" y="438424"/>
            <a:ext cx="11874007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seize avril mille-neuf-cent-dix-sept, la bataille du Chemin des Dames commence à six heures du matin.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B17EB68-F754-6B8E-0BDB-4CCAC2DD9505}"/>
              </a:ext>
            </a:extLst>
          </p:cNvPr>
          <p:cNvSpPr/>
          <p:nvPr/>
        </p:nvSpPr>
        <p:spPr>
          <a:xfrm>
            <a:off x="10974418" y="264512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4135890" y="264512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6534668" y="264512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1737112" y="264512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9027542" y="264512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7C2C390-1D69-308B-F1AD-5BCAFFD767D2}"/>
              </a:ext>
            </a:extLst>
          </p:cNvPr>
          <p:cNvSpPr/>
          <p:nvPr/>
        </p:nvSpPr>
        <p:spPr>
          <a:xfrm>
            <a:off x="10126856" y="146764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38E16CF7-3C4D-D81E-E135-CE9E90E86C83}"/>
              </a:ext>
            </a:extLst>
          </p:cNvPr>
          <p:cNvSpPr/>
          <p:nvPr/>
        </p:nvSpPr>
        <p:spPr>
          <a:xfrm>
            <a:off x="6872191" y="264512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Média en ligne 13" title="Chemin des Dames - Carnets 14-18">
            <a:hlinkClick r:id="" action="ppaction://media"/>
            <a:extLst>
              <a:ext uri="{FF2B5EF4-FFF2-40B4-BE49-F238E27FC236}">
                <a16:creationId xmlns:a16="http://schemas.microsoft.com/office/drawing/2014/main" id="{5CB7099C-DC33-854E-C395-736CB1C383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77031" y="2884674"/>
            <a:ext cx="7037938" cy="397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2" grpId="0" animBg="1"/>
      <p:bldP spid="6" grpId="0" animBg="1"/>
      <p:bldP spid="9" grpId="0" animBg="1"/>
      <p:bldP spid="13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01966" y="2645120"/>
            <a:ext cx="11874007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Voyons si ce dicton est juste : «  A la Saint-Anicet, le soleil réapparait ».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6003635" y="366072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602173" y="366072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4144260" y="366072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1184441" y="48518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38E16CF7-3C4D-D81E-E135-CE9E90E86C83}"/>
              </a:ext>
            </a:extLst>
          </p:cNvPr>
          <p:cNvSpPr/>
          <p:nvPr/>
        </p:nvSpPr>
        <p:spPr>
          <a:xfrm>
            <a:off x="4875359" y="366072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9D2411-22E0-4CB3-50D2-D66A35C5003D}"/>
              </a:ext>
            </a:extLst>
          </p:cNvPr>
          <p:cNvSpPr txBox="1"/>
          <p:nvPr/>
        </p:nvSpPr>
        <p:spPr>
          <a:xfrm>
            <a:off x="3720445" y="1248838"/>
            <a:ext cx="4751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Saint-Anicet</a:t>
            </a: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F19186A5-56D7-7F24-B95D-4F8A0F4C0F62}"/>
              </a:ext>
            </a:extLst>
          </p:cNvPr>
          <p:cNvSpPr/>
          <p:nvPr/>
        </p:nvSpPr>
        <p:spPr>
          <a:xfrm>
            <a:off x="7188065" y="366072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7CCF0-62F8-F4EF-BA6B-559A4BB1FBB5}"/>
              </a:ext>
            </a:extLst>
          </p:cNvPr>
          <p:cNvSpPr/>
          <p:nvPr/>
        </p:nvSpPr>
        <p:spPr>
          <a:xfrm>
            <a:off x="1690862" y="36607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2680625" y="366072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68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6" grpId="0" animBg="1"/>
      <p:bldP spid="9" grpId="0" animBg="1"/>
      <p:bldP spid="8" grpId="0" animBg="1"/>
      <p:bldP spid="2" grpId="0"/>
      <p:bldP spid="4" grpId="0" animBg="1"/>
      <p:bldP spid="10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01966" y="2645120"/>
            <a:ext cx="11874007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dix-huit mille-neuf-cent-quinze, Roland Garros, l’aviateur, est fait prisonnier de guerre.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5911271" y="48518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3788489" y="485181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1966916" y="48518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8126416" y="48518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9D2411-22E0-4CB3-50D2-D66A35C5003D}"/>
              </a:ext>
            </a:extLst>
          </p:cNvPr>
          <p:cNvSpPr txBox="1"/>
          <p:nvPr/>
        </p:nvSpPr>
        <p:spPr>
          <a:xfrm>
            <a:off x="3240539" y="955934"/>
            <a:ext cx="5526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Roland Garros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7CCF0-62F8-F4EF-BA6B-559A4BB1FBB5}"/>
              </a:ext>
            </a:extLst>
          </p:cNvPr>
          <p:cNvSpPr/>
          <p:nvPr/>
        </p:nvSpPr>
        <p:spPr>
          <a:xfrm>
            <a:off x="2691034" y="485182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2941883" y="485182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41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6" grpId="0" animBg="1"/>
      <p:bldP spid="9" grpId="0" animBg="1"/>
      <p:bldP spid="2" grpId="0"/>
      <p:bldP spid="10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01966" y="2645120"/>
            <a:ext cx="11874007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dix-neuf avril mille-neuf-cent-quatre-vingt-sept, les Simpson </a:t>
            </a:r>
            <a:r>
              <a:rPr lang="fr-FR" sz="4000" b="1" dirty="0">
                <a:solidFill>
                  <a:srgbClr val="FF0000"/>
                </a:solidFill>
              </a:rPr>
              <a:t>app</a:t>
            </a:r>
            <a:r>
              <a:rPr lang="fr-FR" sz="4000" dirty="0"/>
              <a:t>araissent pour la première fois à la télévision.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8B47F19-4B9F-8D11-71DB-555DC5742CFC}"/>
              </a:ext>
            </a:extLst>
          </p:cNvPr>
          <p:cNvSpPr/>
          <p:nvPr/>
        </p:nvSpPr>
        <p:spPr>
          <a:xfrm>
            <a:off x="2110866" y="608292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606218" y="485181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9246742" y="48518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AC110A-9FBB-9495-7035-DB37E5753B1D}"/>
              </a:ext>
            </a:extLst>
          </p:cNvPr>
          <p:cNvSpPr/>
          <p:nvPr/>
        </p:nvSpPr>
        <p:spPr>
          <a:xfrm>
            <a:off x="8126416" y="48518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9D2411-22E0-4CB3-50D2-D66A35C5003D}"/>
              </a:ext>
            </a:extLst>
          </p:cNvPr>
          <p:cNvSpPr txBox="1"/>
          <p:nvPr/>
        </p:nvSpPr>
        <p:spPr>
          <a:xfrm>
            <a:off x="4131146" y="868218"/>
            <a:ext cx="3560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Simpson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9548667" y="485181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1CFB67-6B98-F9C2-B8E4-AD3920A6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920" y="4970779"/>
            <a:ext cx="2527680" cy="187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6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6" grpId="0" animBg="1"/>
      <p:bldP spid="9" grpId="0" animBg="1"/>
      <p:bldP spid="2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317993" y="3381390"/>
            <a:ext cx="11874007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 avril mille-cinq-cent-trente-quatre, Jacques Cartier découvre le Canada et le Labrador.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3646098" y="566001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9D2411-22E0-4CB3-50D2-D66A35C5003D}"/>
              </a:ext>
            </a:extLst>
          </p:cNvPr>
          <p:cNvSpPr txBox="1"/>
          <p:nvPr/>
        </p:nvSpPr>
        <p:spPr>
          <a:xfrm>
            <a:off x="0" y="91751"/>
            <a:ext cx="5882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Jacques Cartier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6254996" y="567474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6D43CE-4300-8DC9-7DF8-A6B57C220A26}"/>
              </a:ext>
            </a:extLst>
          </p:cNvPr>
          <p:cNvSpPr txBox="1"/>
          <p:nvPr/>
        </p:nvSpPr>
        <p:spPr>
          <a:xfrm>
            <a:off x="-274320" y="974459"/>
            <a:ext cx="5882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Labrador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DC6602-18F1-496F-A907-E79F44ABE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294" y="1104174"/>
            <a:ext cx="315277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3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2" grpId="0"/>
      <p:bldP spid="15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12" y="599582"/>
            <a:ext cx="12191588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En sept-cent-cinquante-trois avant Jésus-Christ, le vingt-et-un avril, selon                                                                           la légende, Rome                                                                           est fondée par                                                                               Romulus.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245946" y="528440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1963755" y="40958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491480" y="528440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6D43CE-4300-8DC9-7DF8-A6B57C220A26}"/>
              </a:ext>
            </a:extLst>
          </p:cNvPr>
          <p:cNvSpPr txBox="1"/>
          <p:nvPr/>
        </p:nvSpPr>
        <p:spPr>
          <a:xfrm>
            <a:off x="-1091695" y="91751"/>
            <a:ext cx="5882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Cursive standard" pitchFamily="2" charset="0"/>
              </a:rPr>
              <a:t>Romulus</a:t>
            </a:r>
          </a:p>
        </p:txBody>
      </p:sp>
      <p:pic>
        <p:nvPicPr>
          <p:cNvPr id="7" name="Média en ligne 6" title="Romulus et remus, Les Fondateurs de Rome (Mythologie Romaine)">
            <a:hlinkClick r:id="" action="ppaction://media"/>
            <a:extLst>
              <a:ext uri="{FF2B5EF4-FFF2-40B4-BE49-F238E27FC236}">
                <a16:creationId xmlns:a16="http://schemas.microsoft.com/office/drawing/2014/main" id="{54235E7A-A2CA-51B4-BEBE-D18DBAD579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63821" y="1966168"/>
            <a:ext cx="8290388" cy="46804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027A79-4504-3869-98CC-41FA4A1A0BA1}"/>
              </a:ext>
            </a:extLst>
          </p:cNvPr>
          <p:cNvSpPr/>
          <p:nvPr/>
        </p:nvSpPr>
        <p:spPr>
          <a:xfrm>
            <a:off x="1920829" y="528439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8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6" grpId="0" animBg="1"/>
      <p:bldP spid="15" grpId="0" animBg="1"/>
      <p:bldP spid="4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2812" y="4183558"/>
            <a:ext cx="12191588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vingt-deux avril mille-trois-cent-soixante-dix, la première pierre de la forteresse de la Bastille est posée.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11213963" y="640092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9262941" y="639495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9934726" y="638299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027A79-4504-3869-98CC-41FA4A1A0BA1}"/>
              </a:ext>
            </a:extLst>
          </p:cNvPr>
          <p:cNvSpPr/>
          <p:nvPr/>
        </p:nvSpPr>
        <p:spPr>
          <a:xfrm>
            <a:off x="9749999" y="640092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0720D0C-5F1C-DAC5-FD92-49895E68AB2F}"/>
              </a:ext>
            </a:extLst>
          </p:cNvPr>
          <p:cNvSpPr/>
          <p:nvPr/>
        </p:nvSpPr>
        <p:spPr>
          <a:xfrm>
            <a:off x="1887911" y="641898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20903C4-C5FB-3B8B-3F65-9D4CC6597BBB}"/>
              </a:ext>
            </a:extLst>
          </p:cNvPr>
          <p:cNvSpPr/>
          <p:nvPr/>
        </p:nvSpPr>
        <p:spPr>
          <a:xfrm>
            <a:off x="6550937" y="639025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D980BE4-CE8D-3822-9173-6D15216A2407}"/>
              </a:ext>
            </a:extLst>
          </p:cNvPr>
          <p:cNvSpPr/>
          <p:nvPr/>
        </p:nvSpPr>
        <p:spPr>
          <a:xfrm>
            <a:off x="3259511" y="64189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59A8F56-08E4-A9BB-E16C-28470305F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808" y="462056"/>
            <a:ext cx="6972300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07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6" grpId="0" animBg="1"/>
      <p:bldP spid="15" grpId="0" animBg="1"/>
      <p:bldP spid="8" grpId="0" animBg="1"/>
      <p:bldP spid="2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12" y="2992464"/>
            <a:ext cx="12191588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vingt-trois avril deux-mille-cinq, une vidéo est mise en ligne pour la première fois sur un site appelé … </a:t>
            </a:r>
            <a:r>
              <a:rPr lang="fr-FR" sz="4000" dirty="0" err="1"/>
              <a:t>Youtube</a:t>
            </a:r>
            <a:r>
              <a:rPr lang="fr-FR" sz="4000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786181" y="400806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F00A6B-A1DC-5B49-AF8A-ABD568E21115}"/>
              </a:ext>
            </a:extLst>
          </p:cNvPr>
          <p:cNvSpPr/>
          <p:nvPr/>
        </p:nvSpPr>
        <p:spPr>
          <a:xfrm>
            <a:off x="9111315" y="40080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9551133" y="400806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6D43CE-4300-8DC9-7DF8-A6B57C220A26}"/>
              </a:ext>
            </a:extLst>
          </p:cNvPr>
          <p:cNvSpPr txBox="1"/>
          <p:nvPr/>
        </p:nvSpPr>
        <p:spPr>
          <a:xfrm>
            <a:off x="3700527" y="1483345"/>
            <a:ext cx="4790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err="1">
                <a:latin typeface="Cursive standard" pitchFamily="2" charset="0"/>
              </a:rPr>
              <a:t>Youtube</a:t>
            </a:r>
            <a:endParaRPr lang="fr-FR" sz="6000" dirty="0">
              <a:latin typeface="Cursive standar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027A79-4504-3869-98CC-41FA4A1A0BA1}"/>
              </a:ext>
            </a:extLst>
          </p:cNvPr>
          <p:cNvSpPr/>
          <p:nvPr/>
        </p:nvSpPr>
        <p:spPr>
          <a:xfrm>
            <a:off x="10942909" y="400806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0720D0C-5F1C-DAC5-FD92-49895E68AB2F}"/>
              </a:ext>
            </a:extLst>
          </p:cNvPr>
          <p:cNvSpPr/>
          <p:nvPr/>
        </p:nvSpPr>
        <p:spPr>
          <a:xfrm>
            <a:off x="882071" y="519916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20903C4-C5FB-3B8B-3F65-9D4CC6597BBB}"/>
              </a:ext>
            </a:extLst>
          </p:cNvPr>
          <p:cNvSpPr/>
          <p:nvPr/>
        </p:nvSpPr>
        <p:spPr>
          <a:xfrm>
            <a:off x="5271191" y="51991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D980BE4-CE8D-3822-9173-6D15216A2407}"/>
              </a:ext>
            </a:extLst>
          </p:cNvPr>
          <p:cNvSpPr/>
          <p:nvPr/>
        </p:nvSpPr>
        <p:spPr>
          <a:xfrm>
            <a:off x="4448231" y="519916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5AD6CA4-D8B4-C743-94DA-3B89C6762BEE}"/>
              </a:ext>
            </a:extLst>
          </p:cNvPr>
          <p:cNvSpPr/>
          <p:nvPr/>
        </p:nvSpPr>
        <p:spPr>
          <a:xfrm>
            <a:off x="9064670" y="51991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38A7079-8329-2121-051B-D3C73140A320}"/>
              </a:ext>
            </a:extLst>
          </p:cNvPr>
          <p:cNvSpPr/>
          <p:nvPr/>
        </p:nvSpPr>
        <p:spPr>
          <a:xfrm>
            <a:off x="7559044" y="51991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12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6" grpId="0" animBg="1"/>
      <p:bldP spid="15" grpId="0" animBg="1"/>
      <p:bldP spid="4" grpId="0"/>
      <p:bldP spid="8" grpId="0" animBg="1"/>
      <p:bldP spid="2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412" y="2992464"/>
            <a:ext cx="12191588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vingt-quatre avril mille-neuf-cent-dix-huit, pour la première fois, des chars d’assaut sont utilisés lors des combats.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018951" y="519916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7480587" y="519916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027A79-4504-3869-98CC-41FA4A1A0BA1}"/>
              </a:ext>
            </a:extLst>
          </p:cNvPr>
          <p:cNvSpPr/>
          <p:nvPr/>
        </p:nvSpPr>
        <p:spPr>
          <a:xfrm>
            <a:off x="7056709" y="519916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0720D0C-5F1C-DAC5-FD92-49895E68AB2F}"/>
              </a:ext>
            </a:extLst>
          </p:cNvPr>
          <p:cNvSpPr/>
          <p:nvPr/>
        </p:nvSpPr>
        <p:spPr>
          <a:xfrm>
            <a:off x="2587792" y="51991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20903C4-C5FB-3B8B-3F65-9D4CC6597BBB}"/>
              </a:ext>
            </a:extLst>
          </p:cNvPr>
          <p:cNvSpPr/>
          <p:nvPr/>
        </p:nvSpPr>
        <p:spPr>
          <a:xfrm>
            <a:off x="6540467" y="521559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D980BE4-CE8D-3822-9173-6D15216A2407}"/>
              </a:ext>
            </a:extLst>
          </p:cNvPr>
          <p:cNvSpPr/>
          <p:nvPr/>
        </p:nvSpPr>
        <p:spPr>
          <a:xfrm>
            <a:off x="4820401" y="521559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5AD6CA4-D8B4-C743-94DA-3B89C6762BEE}"/>
              </a:ext>
            </a:extLst>
          </p:cNvPr>
          <p:cNvSpPr/>
          <p:nvPr/>
        </p:nvSpPr>
        <p:spPr>
          <a:xfrm>
            <a:off x="1628114" y="644413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38A7079-8329-2121-051B-D3C73140A320}"/>
              </a:ext>
            </a:extLst>
          </p:cNvPr>
          <p:cNvSpPr/>
          <p:nvPr/>
        </p:nvSpPr>
        <p:spPr>
          <a:xfrm>
            <a:off x="1720478" y="51991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5FDD0DB-278B-9354-B9F1-F97B02CF5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943" y="408694"/>
            <a:ext cx="4250576" cy="2858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6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5" grpId="0" animBg="1"/>
      <p:bldP spid="8" grpId="0" animBg="1"/>
      <p:bldP spid="2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765103"/>
            <a:ext cx="12169775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vingt-cinq avril mille-neuf-cent-cinquante-trois, la structure de l’ADN est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 découverte.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017620" y="397763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4282486" y="397739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Média en ligne 3" title="Comment expliquer les liens entre deux espèces grâce à l'ADN ? - C'est Pas Sorcier">
            <a:hlinkClick r:id="" action="ppaction://media"/>
            <a:extLst>
              <a:ext uri="{FF2B5EF4-FFF2-40B4-BE49-F238E27FC236}">
                <a16:creationId xmlns:a16="http://schemas.microsoft.com/office/drawing/2014/main" id="{01BD8507-402C-975C-65FD-16E6630272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998720" y="2809522"/>
            <a:ext cx="7171055" cy="40484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8A5D9B-F0F4-40E5-018C-6934ED48F815}"/>
              </a:ext>
            </a:extLst>
          </p:cNvPr>
          <p:cNvSpPr/>
          <p:nvPr/>
        </p:nvSpPr>
        <p:spPr>
          <a:xfrm>
            <a:off x="2307250" y="520290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1799663" y="401181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41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22225" y="1717368"/>
            <a:ext cx="12169775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vingt-six avril deux-mille-un, la première émission de téléréalité est diffusée à la télévision.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362" y="0"/>
            <a:ext cx="3444637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4459737" y="397739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7A964D78-BD87-81BB-B568-ECB65AC724DA}"/>
              </a:ext>
            </a:extLst>
          </p:cNvPr>
          <p:cNvSpPr/>
          <p:nvPr/>
        </p:nvSpPr>
        <p:spPr>
          <a:xfrm>
            <a:off x="2676750" y="396189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A5D9B-F0F4-40E5-018C-6934ED48F815}"/>
              </a:ext>
            </a:extLst>
          </p:cNvPr>
          <p:cNvSpPr/>
          <p:nvPr/>
        </p:nvSpPr>
        <p:spPr>
          <a:xfrm>
            <a:off x="2421762" y="397739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8724726" y="273798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51AD23B-E019-ED39-237C-262290D7002A}"/>
              </a:ext>
            </a:extLst>
          </p:cNvPr>
          <p:cNvSpPr/>
          <p:nvPr/>
        </p:nvSpPr>
        <p:spPr>
          <a:xfrm>
            <a:off x="7306881" y="396190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2598603-15B1-CF29-E1EA-A0C2506F91BF}"/>
              </a:ext>
            </a:extLst>
          </p:cNvPr>
          <p:cNvSpPr/>
          <p:nvPr/>
        </p:nvSpPr>
        <p:spPr>
          <a:xfrm>
            <a:off x="1982047" y="39773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73E8893-FF6F-6842-3E9E-1B8C2834A097}"/>
              </a:ext>
            </a:extLst>
          </p:cNvPr>
          <p:cNvSpPr/>
          <p:nvPr/>
        </p:nvSpPr>
        <p:spPr>
          <a:xfrm>
            <a:off x="10720641" y="273798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031E2374-6689-C969-7D07-0F51A3FE222C}"/>
              </a:ext>
            </a:extLst>
          </p:cNvPr>
          <p:cNvSpPr/>
          <p:nvPr/>
        </p:nvSpPr>
        <p:spPr>
          <a:xfrm>
            <a:off x="4864321" y="397738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63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5" grpId="0" animBg="1"/>
      <p:bldP spid="6" grpId="0" animBg="1"/>
      <p:bldP spid="7" grpId="0" animBg="1"/>
      <p:bldP spid="2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-184297"/>
            <a:ext cx="12169775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vingt-sept avril mille-neuf-cent-soixante-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huit, la première transplantation cardiaque est réalisée par le professeur 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Cabrol.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760" y="0"/>
            <a:ext cx="3063239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128760" y="205886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A5D9B-F0F4-40E5-018C-6934ED48F815}"/>
              </a:ext>
            </a:extLst>
          </p:cNvPr>
          <p:cNvSpPr/>
          <p:nvPr/>
        </p:nvSpPr>
        <p:spPr>
          <a:xfrm>
            <a:off x="11164532" y="20588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3281377" y="20624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51AD23B-E019-ED39-237C-262290D7002A}"/>
              </a:ext>
            </a:extLst>
          </p:cNvPr>
          <p:cNvSpPr/>
          <p:nvPr/>
        </p:nvSpPr>
        <p:spPr>
          <a:xfrm>
            <a:off x="6440259" y="20588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2598603-15B1-CF29-E1EA-A0C2506F91BF}"/>
              </a:ext>
            </a:extLst>
          </p:cNvPr>
          <p:cNvSpPr/>
          <p:nvPr/>
        </p:nvSpPr>
        <p:spPr>
          <a:xfrm>
            <a:off x="3373740" y="3273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73E8893-FF6F-6842-3E9E-1B8C2834A097}"/>
              </a:ext>
            </a:extLst>
          </p:cNvPr>
          <p:cNvSpPr/>
          <p:nvPr/>
        </p:nvSpPr>
        <p:spPr>
          <a:xfrm>
            <a:off x="8666222" y="20588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031E2374-6689-C969-7D07-0F51A3FE222C}"/>
              </a:ext>
            </a:extLst>
          </p:cNvPr>
          <p:cNvSpPr/>
          <p:nvPr/>
        </p:nvSpPr>
        <p:spPr>
          <a:xfrm>
            <a:off x="9414414" y="205886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Média en ligne 3" title="[Décode-moi l'assurance santé] : Le don d'organes">
            <a:hlinkClick r:id="" action="ppaction://media"/>
            <a:extLst>
              <a:ext uri="{FF2B5EF4-FFF2-40B4-BE49-F238E27FC236}">
                <a16:creationId xmlns:a16="http://schemas.microsoft.com/office/drawing/2014/main" id="{D1A72539-BE76-2007-88FD-1878AA9AA28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38600" y="2267477"/>
            <a:ext cx="8131175" cy="459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  <p:bldP spid="12" grpId="0" animBg="1"/>
      <p:bldP spid="6" grpId="0" animBg="1"/>
      <p:bldP spid="7" grpId="0" animBg="1"/>
      <p:bldP spid="2" grpId="0" animBg="1"/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-184297"/>
            <a:ext cx="12169775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vingt-huit avril mille-neuf-cent-quarante-</a:t>
            </a:r>
          </a:p>
          <a:p>
            <a:pPr>
              <a:lnSpc>
                <a:spcPct val="200000"/>
              </a:lnSpc>
            </a:pPr>
            <a:r>
              <a:rPr lang="fr-FR" sz="4000" dirty="0"/>
              <a:t>cinq, le dictateur italien Mussolini est exécuté.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760" y="0"/>
            <a:ext cx="3063239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9296400" y="205885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A5D9B-F0F4-40E5-018C-6934ED48F815}"/>
              </a:ext>
            </a:extLst>
          </p:cNvPr>
          <p:cNvSpPr/>
          <p:nvPr/>
        </p:nvSpPr>
        <p:spPr>
          <a:xfrm>
            <a:off x="7151111" y="204063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3289258" y="204063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2598603-15B1-CF29-E1EA-A0C2506F91BF}"/>
              </a:ext>
            </a:extLst>
          </p:cNvPr>
          <p:cNvSpPr/>
          <p:nvPr/>
        </p:nvSpPr>
        <p:spPr>
          <a:xfrm>
            <a:off x="4712005" y="204063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031E2374-6689-C969-7D07-0F51A3FE222C}"/>
              </a:ext>
            </a:extLst>
          </p:cNvPr>
          <p:cNvSpPr/>
          <p:nvPr/>
        </p:nvSpPr>
        <p:spPr>
          <a:xfrm>
            <a:off x="7462709" y="203151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Média en ligne 10" title="C’est quoi un dictateur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D7EABDEE-3F05-D411-9C8C-87465A742A6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03265" y="2586049"/>
            <a:ext cx="7585470" cy="42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3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/>
      <p:bldP spid="12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1112" y="1095863"/>
            <a:ext cx="12169775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vingt-neuf avril mille-huit-cent-quatre-vingt-dix-neuf, la « Jamais Contente », une voiture électrique, franchit les cent kilomètres heure.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760" y="0"/>
            <a:ext cx="3063239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10660379" y="334125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1490938" y="33412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2598603-15B1-CF29-E1EA-A0C2506F91BF}"/>
              </a:ext>
            </a:extLst>
          </p:cNvPr>
          <p:cNvSpPr/>
          <p:nvPr/>
        </p:nvSpPr>
        <p:spPr>
          <a:xfrm>
            <a:off x="3645205" y="3341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47CCD8D-E583-3AD7-E758-BD3FC9EC3452}"/>
              </a:ext>
            </a:extLst>
          </p:cNvPr>
          <p:cNvSpPr/>
          <p:nvPr/>
        </p:nvSpPr>
        <p:spPr>
          <a:xfrm>
            <a:off x="4424292" y="45336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A8648A9-D188-2121-0A08-6EE1F5880979}"/>
              </a:ext>
            </a:extLst>
          </p:cNvPr>
          <p:cNvSpPr/>
          <p:nvPr/>
        </p:nvSpPr>
        <p:spPr>
          <a:xfrm>
            <a:off x="3020365" y="45336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1720F7D-2059-5AD7-B9DF-F25F8231B50D}"/>
              </a:ext>
            </a:extLst>
          </p:cNvPr>
          <p:cNvSpPr/>
          <p:nvPr/>
        </p:nvSpPr>
        <p:spPr>
          <a:xfrm>
            <a:off x="8796325" y="3341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8D5879-3FBF-1FDF-3104-A1D798CA3A08}"/>
              </a:ext>
            </a:extLst>
          </p:cNvPr>
          <p:cNvSpPr/>
          <p:nvPr/>
        </p:nvSpPr>
        <p:spPr>
          <a:xfrm>
            <a:off x="6601765" y="334679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39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7" grpId="0" animBg="1"/>
      <p:bldP spid="8" grpId="0" animBg="1"/>
      <p:bldP spid="2" grpId="0" animBg="1"/>
      <p:bldP spid="4" grpId="0" animBg="1"/>
      <p:bldP spid="9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1112" y="1095863"/>
            <a:ext cx="12169775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trente avril mille-quatre-cent-quatre-vingt-douze, la couronne d’Espagne accorde à Christophe Colomb un mandat d’exploration.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082289-40A1-DBA8-B0C0-A7EED0F3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760" y="0"/>
            <a:ext cx="3063239" cy="86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E8E8B-608F-B1F8-7717-7B4F61E1785F}"/>
              </a:ext>
            </a:extLst>
          </p:cNvPr>
          <p:cNvSpPr/>
          <p:nvPr/>
        </p:nvSpPr>
        <p:spPr>
          <a:xfrm>
            <a:off x="5781387" y="334125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8D62F6-0BBB-6A20-249C-34F4AE40AF7C}"/>
              </a:ext>
            </a:extLst>
          </p:cNvPr>
          <p:cNvSpPr/>
          <p:nvPr/>
        </p:nvSpPr>
        <p:spPr>
          <a:xfrm>
            <a:off x="1953009" y="334125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47CCD8D-E583-3AD7-E758-BD3FC9EC3452}"/>
              </a:ext>
            </a:extLst>
          </p:cNvPr>
          <p:cNvSpPr/>
          <p:nvPr/>
        </p:nvSpPr>
        <p:spPr>
          <a:xfrm>
            <a:off x="4424292" y="45336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1720F7D-2059-5AD7-B9DF-F25F8231B50D}"/>
              </a:ext>
            </a:extLst>
          </p:cNvPr>
          <p:cNvSpPr/>
          <p:nvPr/>
        </p:nvSpPr>
        <p:spPr>
          <a:xfrm>
            <a:off x="1331011" y="453366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C2A214E2-E23C-C95F-DD1F-F478D6C454B4}"/>
              </a:ext>
            </a:extLst>
          </p:cNvPr>
          <p:cNvSpPr/>
          <p:nvPr/>
        </p:nvSpPr>
        <p:spPr>
          <a:xfrm>
            <a:off x="6225888" y="334125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4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7" grpId="0" animBg="1"/>
      <p:bldP spid="2" grpId="0" animBg="1"/>
      <p:bldP spid="9" grpId="0" animBg="1"/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504</Words>
  <Application>Microsoft Office PowerPoint</Application>
  <PresentationFormat>Grand écran</PresentationFormat>
  <Paragraphs>59</Paragraphs>
  <Slides>30</Slides>
  <Notes>0</Notes>
  <HiddenSlides>0</HiddenSlides>
  <MMClips>13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</cp:lastModifiedBy>
  <cp:revision>3</cp:revision>
  <dcterms:created xsi:type="dcterms:W3CDTF">2024-02-29T13:01:54Z</dcterms:created>
  <dcterms:modified xsi:type="dcterms:W3CDTF">2024-04-03T20:48:27Z</dcterms:modified>
</cp:coreProperties>
</file>