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2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D4B1D-D30B-9D43-9478-5A79506E4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927BAB0-1EA1-8051-5D21-7D40074EB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B66E67-F2DF-2F09-922A-29C025235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14/03/2025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319856-78E2-B054-7779-F954B878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7DA949-8B79-3489-BAEA-6A9905538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770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5915A6-A054-AA11-DD32-9BFCCC7A9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AA750A-7FD0-594F-03D9-5E1DC2995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B3DC63-5A71-13EA-8CE8-F3738432E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14/03/2025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BACA43-A956-5D56-D1BC-971DD8485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709489-5FB6-7BC4-F5B9-E0E4CBE08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884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2D73D-9128-9644-A395-325D01292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C6927E-25F8-9C6F-6096-E809EF246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005382-C4FA-FAEA-8FEC-2D2F4EE7E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14/03/2025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72483F-BA49-CC56-A598-28B7CE652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115793-FAC2-53D9-C150-3DC4FD802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40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1CB36A-B243-F816-2F09-2735A9262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F61D37-6626-B1DC-8043-513F3FAAE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5910573-59AC-73C7-E0B0-7534088CE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64DF79-6BF1-D21A-8DD9-D622135D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14/03/2025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2ECB6F-4C6C-0097-981A-FFF6639D7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D22761-F085-2798-6108-499AE42C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17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49A31-3BA6-8A2F-D869-254112351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3C63FC-3068-A0E3-E7F3-0BC8575E0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ACAB43-D58E-1B05-C00A-5EF6FF28DB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80F0597-9FDB-0390-1C59-98C3B99F9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DDB1D30-D831-9B11-0690-894A85049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D447C54-6CC0-5E73-2DFD-BE6F85A59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14/03/2025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20E8B9-CEB3-A36F-C92F-7AA6FBDA5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3391232-6E77-F311-B36D-705C920F1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00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0AD754-CEF0-F143-07D7-0CE91E11F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28D94BE-3B2B-F08D-D94A-4947D878C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14/03/2025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C0F89CF-4856-2258-24E5-49EA3E0D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FD6A69-6CFE-CDDA-F267-56F197C81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0436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43A0ED2-52DD-2896-B591-8EE5F023F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14/03/2025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322892-1B77-284C-9731-2E76E219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9F4E5F-B8E5-A7EB-D040-3334D477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28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68C18-2AAB-FEAE-186A-0F4DB38E3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0A049D-BE25-B5D7-F82B-F05179364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FE29DB6-DF09-6AE3-3B2E-A8DE764A3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B8E615-4F50-1F32-BCB6-807FD5A77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14/03/2025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20BEBB-4E35-4CB0-C9EB-45256013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947CD5-C943-34C7-2793-FE13AD1B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54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9D71B9-9AE6-FF64-48A8-2AFB7A61E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14CFEB-2CD4-1558-F279-2F67BF5CA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640FA0-456C-D2CA-0716-26DF0B136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69E69E-5B30-0BF8-782C-A6D0CDC33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14/03/2025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C932C8-6FF2-E551-3AF8-A2F4EB1B6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0CD402-957D-9B9B-F745-4F80634CB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92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CBEC3-FD24-1FDC-9CAB-C63E6AC4C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C256ED-F1ED-7F9C-34AD-47B1BD753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91E205-FBBB-09FB-EBEE-53C5C5E16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14/03/2025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AAEBD5-6CB1-8B2C-794B-F8258B787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F71DD9-BD43-3330-B18B-80109391D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432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ABE47ED-461D-534C-C86B-8F23D99D1B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82E3C5-62B1-C86F-486B-0C8FB99B7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1CF974-6721-0076-ADB2-3677DDFB3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14/03/2025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857965-C774-EA94-CA57-F60E613D4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C23442-F293-4946-A07B-4CE6CCB12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7872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95C6CFE-6E41-CFD9-C497-768B4F22B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9E730A-F79B-162C-91CB-511081D39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101565-4BE3-C21D-0029-4B4C00C9A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F1E43-5246-41E2-A9E3-0EEB41006122}" type="datetimeFigureOut">
              <a:rPr lang="fr-FR" smtClean="0"/>
              <a:t>14/03/2025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0D6AC0-7B3C-FCAD-BD33-0541E625CF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3341C9-C281-058D-434A-C699DDEED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256F1-F5DD-42B2-9116-250CD1E817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4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P5NkTMsgpkk?feature=oembed" TargetMode="Externa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bcXrxQqRIPg?feature=oembed" TargetMode="Externa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5WojNaU4-kI?feature=oembed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WyjtZDPYwQ?feature=oembed" TargetMode="Externa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8EiGun6Etfg?feature=oembed" TargetMode="Externa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hrgsCFAB8Co?feature=oembed" TargetMode="Externa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Pa-QsNbQ3II?feature=oembed" TargetMode="Externa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oiH22e7uJk?feature=oembed" TargetMode="Externa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AjJPu1ntJZE?feature=oembed" TargetMode="Externa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arth.google.com/web/search/%c3%8eles+Sous-le-Vent,+Polyn%c3%a9sie+fran%c3%a7aise/@-16.39540465,-152.7870564,16.33820412a,570923.80878634d,35y,0h,0t,0r/data=CpQBGmoSZAolMHg3NmJkNzk3NjY0MWE1ZTJmOjB4YTE4YTYyYjFhZGE4ZGY1MBnwMVhxqlswwCHBQMaSKBpjwCopw45sZXMgU291cy1sZS1WZW50LCBQb2x5bsOpc2llIGZyYW7Dp2Fpc2UYAiABIiYKJAmgoHVpITFIQBGdXiEAAy5IQBkto1RjyYMbQCHGUdvEjTUbQDoDCgEw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ssG8XkMT_14?feature=oembed" TargetMode="Externa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K8aPiQlBWA?feature=oembed" TargetMode="Externa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a_BWC93mfjk?feature=oembed" TargetMode="External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tx8lXpwKPQ?feature=oembed" TargetMode="Externa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TFdOCfU859w?feature=oembed" TargetMode="External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JMGxuod_QI?feature=oembed" TargetMode="External"/><Relationship Id="rId4" Type="http://schemas.openxmlformats.org/officeDocument/2006/relationships/image" Target="../media/image1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YQF01iMDJxI?feature=oembed" TargetMode="Externa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25B8CD5-C96B-052C-5EB6-71A9F00366EC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17549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premier mars mille-neuf-cent-douze, le premier saut en parachute est effectué depuis un avion.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642EE40-7E7E-1581-ED22-A8F28ABF9698}"/>
              </a:ext>
            </a:extLst>
          </p:cNvPr>
          <p:cNvSpPr/>
          <p:nvPr/>
        </p:nvSpPr>
        <p:spPr>
          <a:xfrm>
            <a:off x="2068945" y="277051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00B57BD1-4EC0-FDF3-689F-B0B3D059E8A7}"/>
              </a:ext>
            </a:extLst>
          </p:cNvPr>
          <p:cNvSpPr/>
          <p:nvPr/>
        </p:nvSpPr>
        <p:spPr>
          <a:xfrm>
            <a:off x="3251195" y="4028573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72F0936-8F43-DC8D-E4F7-B3A64E39D3B8}"/>
              </a:ext>
            </a:extLst>
          </p:cNvPr>
          <p:cNvSpPr/>
          <p:nvPr/>
        </p:nvSpPr>
        <p:spPr>
          <a:xfrm>
            <a:off x="10220036" y="277051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8482924-CA45-3C67-036D-CC6AAB2E5E98}"/>
              </a:ext>
            </a:extLst>
          </p:cNvPr>
          <p:cNvSpPr/>
          <p:nvPr/>
        </p:nvSpPr>
        <p:spPr>
          <a:xfrm>
            <a:off x="11305309" y="277051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2BC7B19-0CD5-0019-779A-16546BC79369}"/>
              </a:ext>
            </a:extLst>
          </p:cNvPr>
          <p:cNvSpPr/>
          <p:nvPr/>
        </p:nvSpPr>
        <p:spPr>
          <a:xfrm>
            <a:off x="2563089" y="404935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4F2EDFD-4EBD-6B30-A47C-0E57910DB8C5}"/>
              </a:ext>
            </a:extLst>
          </p:cNvPr>
          <p:cNvSpPr/>
          <p:nvPr/>
        </p:nvSpPr>
        <p:spPr>
          <a:xfrm>
            <a:off x="8506691" y="404935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F193E0-EA4A-FDDD-8B55-FE622EABC1F9}"/>
              </a:ext>
            </a:extLst>
          </p:cNvPr>
          <p:cNvSpPr/>
          <p:nvPr/>
        </p:nvSpPr>
        <p:spPr>
          <a:xfrm>
            <a:off x="3024910" y="402857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5126178" y="404935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07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2C9D4-FDB7-B144-1481-FDC8D0070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01927C3-F6BA-8D80-F900-2D2830F425D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CEC6D2A-0101-33AA-372D-307AA11711BF}"/>
              </a:ext>
            </a:extLst>
          </p:cNvPr>
          <p:cNvSpPr txBox="1"/>
          <p:nvPr/>
        </p:nvSpPr>
        <p:spPr>
          <a:xfrm>
            <a:off x="0" y="17549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deux mars mille-huit-cent-quarante-huit, la loi des dix heures réduit le temps de travail en France.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E7E9F33-1A4D-45D5-1940-50459431C7F2}"/>
              </a:ext>
            </a:extLst>
          </p:cNvPr>
          <p:cNvSpPr/>
          <p:nvPr/>
        </p:nvSpPr>
        <p:spPr>
          <a:xfrm>
            <a:off x="9938327" y="277051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6E84BA1-F9A2-764F-BCB9-19FEF12D9946}"/>
              </a:ext>
            </a:extLst>
          </p:cNvPr>
          <p:cNvSpPr/>
          <p:nvPr/>
        </p:nvSpPr>
        <p:spPr>
          <a:xfrm>
            <a:off x="1235365" y="402355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947DB14-7846-A694-2B46-29685B0192C8}"/>
              </a:ext>
            </a:extLst>
          </p:cNvPr>
          <p:cNvSpPr/>
          <p:nvPr/>
        </p:nvSpPr>
        <p:spPr>
          <a:xfrm>
            <a:off x="4523513" y="402355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18F5621-82D9-6ADC-2B55-480E0249B67B}"/>
              </a:ext>
            </a:extLst>
          </p:cNvPr>
          <p:cNvSpPr/>
          <p:nvPr/>
        </p:nvSpPr>
        <p:spPr>
          <a:xfrm>
            <a:off x="6496611" y="402276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406C13-A92D-8385-47FC-FAE034AEA467}"/>
              </a:ext>
            </a:extLst>
          </p:cNvPr>
          <p:cNvSpPr/>
          <p:nvPr/>
        </p:nvSpPr>
        <p:spPr>
          <a:xfrm>
            <a:off x="2657752" y="403200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1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A793A-8084-B14D-54C2-A0C23BD57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55DDCBF-A7D5-B148-A580-05331FCCA65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3638C59-5B70-AE12-A14C-59A25DFF1A07}"/>
              </a:ext>
            </a:extLst>
          </p:cNvPr>
          <p:cNvSpPr txBox="1"/>
          <p:nvPr/>
        </p:nvSpPr>
        <p:spPr>
          <a:xfrm>
            <a:off x="0" y="17549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trois mars deux-mille-quatre, une loi restreint le port de signes religieux à l’école.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0BF8A43-7EA3-C36B-014D-743915A7B79A}"/>
              </a:ext>
            </a:extLst>
          </p:cNvPr>
          <p:cNvSpPr/>
          <p:nvPr/>
        </p:nvSpPr>
        <p:spPr>
          <a:xfrm>
            <a:off x="7906327" y="277051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7679FFE-9758-A089-4037-EA0BB4844AD2}"/>
              </a:ext>
            </a:extLst>
          </p:cNvPr>
          <p:cNvSpPr/>
          <p:nvPr/>
        </p:nvSpPr>
        <p:spPr>
          <a:xfrm>
            <a:off x="11339946" y="277051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197C774-6519-A823-2A16-B374BB6345A0}"/>
              </a:ext>
            </a:extLst>
          </p:cNvPr>
          <p:cNvSpPr/>
          <p:nvPr/>
        </p:nvSpPr>
        <p:spPr>
          <a:xfrm>
            <a:off x="1706422" y="402276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27C73BD-1057-32C7-CCA0-82F8BF68DC2F}"/>
              </a:ext>
            </a:extLst>
          </p:cNvPr>
          <p:cNvSpPr/>
          <p:nvPr/>
        </p:nvSpPr>
        <p:spPr>
          <a:xfrm>
            <a:off x="3688756" y="403200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0C1C67-340D-EBE5-060F-B22C8E7F7298}"/>
              </a:ext>
            </a:extLst>
          </p:cNvPr>
          <p:cNvSpPr/>
          <p:nvPr/>
        </p:nvSpPr>
        <p:spPr>
          <a:xfrm>
            <a:off x="9714334" y="277051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6C66C40-3419-2A4C-F6D9-E3DB9B63CF70}"/>
              </a:ext>
            </a:extLst>
          </p:cNvPr>
          <p:cNvSpPr/>
          <p:nvPr/>
        </p:nvSpPr>
        <p:spPr>
          <a:xfrm>
            <a:off x="5443628" y="402276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B3B5614B-AF93-EF9F-F6E2-38E071681C5D}"/>
              </a:ext>
            </a:extLst>
          </p:cNvPr>
          <p:cNvSpPr/>
          <p:nvPr/>
        </p:nvSpPr>
        <p:spPr>
          <a:xfrm>
            <a:off x="4027050" y="4022761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83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 animBg="1"/>
      <p:bldP spid="11" grpId="0" animBg="1"/>
      <p:bldP spid="12" grpId="0" animBg="1"/>
      <p:bldP spid="13" grpId="0" animBg="1"/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4E632-851C-4839-14AA-FB23EF3BE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FF1CDF-30FD-772F-1640-010A610924E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B1F78BF-6B95-CCA7-24D8-9435D3F974BA}"/>
              </a:ext>
            </a:extLst>
          </p:cNvPr>
          <p:cNvSpPr txBox="1"/>
          <p:nvPr/>
        </p:nvSpPr>
        <p:spPr>
          <a:xfrm>
            <a:off x="0" y="17549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quatre mars mille-huit-cent-soixante-dix-sept, le « Lac des Cygnes » est créé par </a:t>
            </a:r>
            <a:r>
              <a:rPr lang="fr-FR" sz="4000" b="1" dirty="0">
                <a:solidFill>
                  <a:srgbClr val="FF0000"/>
                </a:solidFill>
              </a:rPr>
              <a:t>Tchaïkovski</a:t>
            </a:r>
            <a:r>
              <a:rPr lang="fr-FR" sz="4000" dirty="0"/>
              <a:t>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67B531F-E84B-3378-613F-46D8AB4E8355}"/>
              </a:ext>
            </a:extLst>
          </p:cNvPr>
          <p:cNvSpPr/>
          <p:nvPr/>
        </p:nvSpPr>
        <p:spPr>
          <a:xfrm>
            <a:off x="11581246" y="277051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F7D9369-F925-D008-1D6C-113A0D7C37AD}"/>
              </a:ext>
            </a:extLst>
          </p:cNvPr>
          <p:cNvSpPr/>
          <p:nvPr/>
        </p:nvSpPr>
        <p:spPr>
          <a:xfrm>
            <a:off x="2118611" y="402276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06FB95-2018-1981-AE7A-AB0BFD37AE8F}"/>
              </a:ext>
            </a:extLst>
          </p:cNvPr>
          <p:cNvSpPr/>
          <p:nvPr/>
        </p:nvSpPr>
        <p:spPr>
          <a:xfrm>
            <a:off x="3180774" y="399218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C8EC3F7F-1D8A-44F4-0222-9B5B3A13A1D6}"/>
              </a:ext>
            </a:extLst>
          </p:cNvPr>
          <p:cNvSpPr/>
          <p:nvPr/>
        </p:nvSpPr>
        <p:spPr>
          <a:xfrm>
            <a:off x="2996047" y="3992185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71AC06C-F9E3-F186-0A91-B3932E0FB67F}"/>
              </a:ext>
            </a:extLst>
          </p:cNvPr>
          <p:cNvSpPr txBox="1"/>
          <p:nvPr/>
        </p:nvSpPr>
        <p:spPr>
          <a:xfrm>
            <a:off x="4211777" y="858982"/>
            <a:ext cx="2807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err="1"/>
              <a:t>Tachaïkovski</a:t>
            </a:r>
            <a:endParaRPr lang="fr-FR" sz="4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212915-1F90-243E-CF68-A011DA423D18}"/>
              </a:ext>
            </a:extLst>
          </p:cNvPr>
          <p:cNvSpPr/>
          <p:nvPr/>
        </p:nvSpPr>
        <p:spPr>
          <a:xfrm>
            <a:off x="4237222" y="399218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Média en ligne 9" title="Hannaë 15 ans, danse sur &quot;Le Lac des Cygnes&quot; de Tchaïkovsky - Prodiges">
            <a:hlinkClick r:id="" action="ppaction://media"/>
            <a:extLst>
              <a:ext uri="{FF2B5EF4-FFF2-40B4-BE49-F238E27FC236}">
                <a16:creationId xmlns:a16="http://schemas.microsoft.com/office/drawing/2014/main" id="{E96B9F7F-0912-5C84-83D6-6707E4969C0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445831" y="4387415"/>
            <a:ext cx="4180320" cy="23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0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5" grpId="0"/>
      <p:bldP spid="6" grpId="0" animBg="1"/>
      <p:bldP spid="11" grpId="0" animBg="1"/>
      <p:bldP spid="13" grpId="0" animBg="1"/>
      <p:bldP spid="3" grpId="0" animBg="1"/>
      <p:bldP spid="7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1F711-9F40-4E71-6091-6B7FEB39F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96ED11F-27DE-478E-3F20-B6976C60B9C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FD716E0-CE04-8C63-C453-8B3B4B0CAEDB}"/>
              </a:ext>
            </a:extLst>
          </p:cNvPr>
          <p:cNvSpPr txBox="1"/>
          <p:nvPr/>
        </p:nvSpPr>
        <p:spPr>
          <a:xfrm>
            <a:off x="0" y="17549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cinq mars mille-neuf-cent-soixante-dix-neuf, </a:t>
            </a:r>
            <a:r>
              <a:rPr lang="fr-FR" sz="4000" b="1" dirty="0">
                <a:solidFill>
                  <a:srgbClr val="FF0000"/>
                </a:solidFill>
              </a:rPr>
              <a:t>Voyager 1</a:t>
            </a:r>
            <a:r>
              <a:rPr lang="fr-FR" sz="4000" dirty="0"/>
              <a:t> survole </a:t>
            </a:r>
            <a:r>
              <a:rPr lang="fr-FR" sz="4000" b="1" dirty="0">
                <a:solidFill>
                  <a:srgbClr val="FF0000"/>
                </a:solidFill>
              </a:rPr>
              <a:t>J</a:t>
            </a:r>
            <a:r>
              <a:rPr lang="fr-FR" sz="4000" dirty="0"/>
              <a:t>upiter et ses satellites.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95332F9-BD16-E7F7-AD6F-729E429CEB42}"/>
              </a:ext>
            </a:extLst>
          </p:cNvPr>
          <p:cNvSpPr/>
          <p:nvPr/>
        </p:nvSpPr>
        <p:spPr>
          <a:xfrm>
            <a:off x="6210320" y="399218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1ED478-1659-4457-8626-D4E5F07CE63A}"/>
              </a:ext>
            </a:extLst>
          </p:cNvPr>
          <p:cNvSpPr/>
          <p:nvPr/>
        </p:nvSpPr>
        <p:spPr>
          <a:xfrm>
            <a:off x="1425902" y="399218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A84F1850-7538-174E-9428-27F7B163DA4B}"/>
              </a:ext>
            </a:extLst>
          </p:cNvPr>
          <p:cNvSpPr/>
          <p:nvPr/>
        </p:nvSpPr>
        <p:spPr>
          <a:xfrm>
            <a:off x="3363251" y="3992508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6861CB6-10A5-7915-04D6-5D3A2AA64CEB}"/>
              </a:ext>
            </a:extLst>
          </p:cNvPr>
          <p:cNvSpPr txBox="1"/>
          <p:nvPr/>
        </p:nvSpPr>
        <p:spPr>
          <a:xfrm>
            <a:off x="4406238" y="693719"/>
            <a:ext cx="2259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Voyager 1</a:t>
            </a:r>
          </a:p>
        </p:txBody>
      </p:sp>
      <p:pic>
        <p:nvPicPr>
          <p:cNvPr id="2" name="Média en ligne 1" title="Sonde voyager 1, en route pour l'univers !">
            <a:hlinkClick r:id="" action="ppaction://media"/>
            <a:extLst>
              <a:ext uri="{FF2B5EF4-FFF2-40B4-BE49-F238E27FC236}">
                <a16:creationId xmlns:a16="http://schemas.microsoft.com/office/drawing/2014/main" id="{84899510-26D1-2589-F6E3-C2428CC6B88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836499" y="4198252"/>
            <a:ext cx="3398982" cy="2549237"/>
          </a:xfrm>
          <a:prstGeom prst="rect">
            <a:avLst/>
          </a:prstGeom>
        </p:spPr>
      </p:pic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8E828B8F-1B9E-5242-CB2D-C0AE38311BD3}"/>
              </a:ext>
            </a:extLst>
          </p:cNvPr>
          <p:cNvSpPr/>
          <p:nvPr/>
        </p:nvSpPr>
        <p:spPr>
          <a:xfrm>
            <a:off x="4055960" y="3976896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964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  <p:bldP spid="11" grpId="0" animBg="1"/>
      <p:bldP spid="13" grpId="0" animBg="1"/>
      <p:bldP spid="3" grpId="0" animBg="1"/>
      <p:bldP spid="7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97CCB-B10E-2E81-65FF-51EA00D0A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0CF442E-7717-3A43-FBF1-89B85C7DE0D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BC0549B-093B-0BDF-D4D4-D558741FC9D7}"/>
              </a:ext>
            </a:extLst>
          </p:cNvPr>
          <p:cNvSpPr txBox="1"/>
          <p:nvPr/>
        </p:nvSpPr>
        <p:spPr>
          <a:xfrm>
            <a:off x="0" y="17549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six mars mille-quatre-cent-vingt-neuf, </a:t>
            </a:r>
            <a:r>
              <a:rPr lang="fr-FR" sz="4000" b="1" dirty="0">
                <a:solidFill>
                  <a:srgbClr val="FF0000"/>
                </a:solidFill>
              </a:rPr>
              <a:t>J</a:t>
            </a:r>
            <a:r>
              <a:rPr lang="fr-FR" sz="4000" dirty="0"/>
              <a:t>eanne d’</a:t>
            </a:r>
            <a:r>
              <a:rPr lang="fr-FR" sz="4000" b="1" dirty="0">
                <a:solidFill>
                  <a:srgbClr val="FF0000"/>
                </a:solidFill>
              </a:rPr>
              <a:t>A</a:t>
            </a:r>
            <a:r>
              <a:rPr lang="fr-FR" sz="4000" dirty="0"/>
              <a:t>rc rencontre </a:t>
            </a:r>
            <a:r>
              <a:rPr lang="fr-FR" sz="40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harles VII à </a:t>
            </a:r>
            <a:r>
              <a:rPr lang="fr-FR" sz="4000" b="1" dirty="0">
                <a:solidFill>
                  <a:srgbClr val="FF0000"/>
                </a:solidFill>
              </a:rPr>
              <a:t>Orléans</a:t>
            </a:r>
            <a:r>
              <a:rPr lang="fr-FR" sz="4000" dirty="0"/>
              <a:t>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758D2B-DFFD-9D4E-E3DB-B75DFCA9B2FE}"/>
              </a:ext>
            </a:extLst>
          </p:cNvPr>
          <p:cNvSpPr/>
          <p:nvPr/>
        </p:nvSpPr>
        <p:spPr>
          <a:xfrm>
            <a:off x="1935617" y="399218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65F00A93-FBE9-24C0-A34F-5D3BC670B525}"/>
              </a:ext>
            </a:extLst>
          </p:cNvPr>
          <p:cNvSpPr/>
          <p:nvPr/>
        </p:nvSpPr>
        <p:spPr>
          <a:xfrm>
            <a:off x="4563978" y="398964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D9AB4E-51D9-3566-5D1F-2403F38C5A21}"/>
              </a:ext>
            </a:extLst>
          </p:cNvPr>
          <p:cNvSpPr txBox="1"/>
          <p:nvPr/>
        </p:nvSpPr>
        <p:spPr>
          <a:xfrm>
            <a:off x="4406238" y="693719"/>
            <a:ext cx="2259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Orléans</a:t>
            </a:r>
          </a:p>
        </p:txBody>
      </p:sp>
    </p:spTree>
    <p:extLst>
      <p:ext uri="{BB962C8B-B14F-4D97-AF65-F5344CB8AC3E}">
        <p14:creationId xmlns:p14="http://schemas.microsoft.com/office/powerpoint/2010/main" val="26903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3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0638A-20D0-DFD6-1227-6416061CD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5219407-AA98-B805-4E09-0D243C2EE2E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CFCF693-AAA6-395A-B3CD-F6B4FD2E9D7E}"/>
              </a:ext>
            </a:extLst>
          </p:cNvPr>
          <p:cNvSpPr txBox="1"/>
          <p:nvPr/>
        </p:nvSpPr>
        <p:spPr>
          <a:xfrm>
            <a:off x="0" y="17549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sept mars mille-neuf-cent-dix-sept, le premier disque de </a:t>
            </a:r>
            <a:r>
              <a:rPr lang="fr-FR" sz="4000" b="1" dirty="0">
                <a:solidFill>
                  <a:srgbClr val="FF0000"/>
                </a:solidFill>
              </a:rPr>
              <a:t>jazz</a:t>
            </a:r>
            <a:r>
              <a:rPr lang="fr-FR" sz="4000" dirty="0"/>
              <a:t> est mis sur le marché.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4D4F8B-1E6C-CC62-A00A-4DBFB5961F03}"/>
              </a:ext>
            </a:extLst>
          </p:cNvPr>
          <p:cNvSpPr/>
          <p:nvPr/>
        </p:nvSpPr>
        <p:spPr>
          <a:xfrm>
            <a:off x="1935617" y="399218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81FDCAEE-40AF-BDE3-2FAB-8D11F2A5552D}"/>
              </a:ext>
            </a:extLst>
          </p:cNvPr>
          <p:cNvSpPr/>
          <p:nvPr/>
        </p:nvSpPr>
        <p:spPr>
          <a:xfrm>
            <a:off x="1750890" y="398852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74DC186-F84C-1FBC-FE4D-0B9FA6D19DDD}"/>
              </a:ext>
            </a:extLst>
          </p:cNvPr>
          <p:cNvSpPr txBox="1"/>
          <p:nvPr/>
        </p:nvSpPr>
        <p:spPr>
          <a:xfrm>
            <a:off x="5602101" y="346859"/>
            <a:ext cx="987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jazz</a:t>
            </a:r>
          </a:p>
        </p:txBody>
      </p:sp>
      <p:pic>
        <p:nvPicPr>
          <p:cNvPr id="8" name="Média en ligne 7" title="Original Dixieland Jass Band - Livery Stable Blues (1917)">
            <a:hlinkClick r:id="" action="ppaction://media"/>
            <a:extLst>
              <a:ext uri="{FF2B5EF4-FFF2-40B4-BE49-F238E27FC236}">
                <a16:creationId xmlns:a16="http://schemas.microsoft.com/office/drawing/2014/main" id="{71EE7588-8055-9A17-D11D-C88C2E05DEA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171007" y="4337600"/>
            <a:ext cx="3849985" cy="217354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72486C-8B3D-C531-A8F1-06C85513C7E7}"/>
              </a:ext>
            </a:extLst>
          </p:cNvPr>
          <p:cNvSpPr/>
          <p:nvPr/>
        </p:nvSpPr>
        <p:spPr>
          <a:xfrm>
            <a:off x="2836163" y="398852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6921E15-30F8-4B8C-C65B-1D5F96DCD429}"/>
              </a:ext>
            </a:extLst>
          </p:cNvPr>
          <p:cNvSpPr/>
          <p:nvPr/>
        </p:nvSpPr>
        <p:spPr>
          <a:xfrm>
            <a:off x="5776211" y="399657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500EE5A-06B4-7C51-AC5D-DAE0556F8EA4}"/>
              </a:ext>
            </a:extLst>
          </p:cNvPr>
          <p:cNvSpPr/>
          <p:nvPr/>
        </p:nvSpPr>
        <p:spPr>
          <a:xfrm>
            <a:off x="11396538" y="277051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D5499C0-F2FC-6CE3-C825-809589934E10}"/>
              </a:ext>
            </a:extLst>
          </p:cNvPr>
          <p:cNvSpPr/>
          <p:nvPr/>
        </p:nvSpPr>
        <p:spPr>
          <a:xfrm>
            <a:off x="9812502" y="277051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81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3" grpId="0" animBg="1"/>
      <p:bldP spid="7" grpId="0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97D8B-3AE8-C847-EE15-B54E0B6D8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00D586A-3661-316F-1A97-582B624743A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1100F79-6926-2590-562C-61BA94233889}"/>
              </a:ext>
            </a:extLst>
          </p:cNvPr>
          <p:cNvSpPr txBox="1"/>
          <p:nvPr/>
        </p:nvSpPr>
        <p:spPr>
          <a:xfrm>
            <a:off x="0" y="17549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huit mars mille-neuf-cent-soixante-quatorze, l’aéroport Charles-de-Gaulle, près de Paris, est inauguré.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C9C947-F052-EC3E-D832-2998C36048D1}"/>
              </a:ext>
            </a:extLst>
          </p:cNvPr>
          <p:cNvSpPr/>
          <p:nvPr/>
        </p:nvSpPr>
        <p:spPr>
          <a:xfrm>
            <a:off x="9204636" y="399657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E563794F-6338-27F7-E8C5-074B7A5FB6DC}"/>
              </a:ext>
            </a:extLst>
          </p:cNvPr>
          <p:cNvSpPr/>
          <p:nvPr/>
        </p:nvSpPr>
        <p:spPr>
          <a:xfrm>
            <a:off x="4466381" y="398852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1F848C-3364-2112-64AC-2918A1C7E422}"/>
              </a:ext>
            </a:extLst>
          </p:cNvPr>
          <p:cNvSpPr/>
          <p:nvPr/>
        </p:nvSpPr>
        <p:spPr>
          <a:xfrm>
            <a:off x="7178404" y="399657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9BACD2D-B176-62A7-A619-A6B49626B48F}"/>
              </a:ext>
            </a:extLst>
          </p:cNvPr>
          <p:cNvSpPr/>
          <p:nvPr/>
        </p:nvSpPr>
        <p:spPr>
          <a:xfrm>
            <a:off x="5776211" y="399657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ADC60A1-101F-06D1-409C-CD244AF8CBA0}"/>
              </a:ext>
            </a:extLst>
          </p:cNvPr>
          <p:cNvSpPr/>
          <p:nvPr/>
        </p:nvSpPr>
        <p:spPr>
          <a:xfrm>
            <a:off x="11849120" y="277051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0F2F83FB-1CDE-1439-8B08-1AB6D96AFE77}"/>
              </a:ext>
            </a:extLst>
          </p:cNvPr>
          <p:cNvSpPr/>
          <p:nvPr/>
        </p:nvSpPr>
        <p:spPr>
          <a:xfrm>
            <a:off x="6993677" y="399657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59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3" grpId="0" animBg="1"/>
      <p:bldP spid="9" grpId="0" animBg="1"/>
      <p:bldP spid="10" grpId="0" animBg="1"/>
      <p:bldP spid="11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1163E-6CC7-6D68-E332-D99B2100A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2E56CF7-9F04-927D-198F-4C34BB58A5D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71FCAF3-A000-4262-199C-48709514A7E2}"/>
              </a:ext>
            </a:extLst>
          </p:cNvPr>
          <p:cNvSpPr txBox="1"/>
          <p:nvPr/>
        </p:nvSpPr>
        <p:spPr>
          <a:xfrm>
            <a:off x="0" y="17549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neuf mars mille-neuf-cent-soixante-quatre a lieu le premier salon de l’agriculture.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CC6DD0-05C7-D048-2101-0031399ADFE0}"/>
              </a:ext>
            </a:extLst>
          </p:cNvPr>
          <p:cNvSpPr/>
          <p:nvPr/>
        </p:nvSpPr>
        <p:spPr>
          <a:xfrm>
            <a:off x="9555618" y="293175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E1E76E24-EBA7-1015-E93B-EFE15000CA06}"/>
              </a:ext>
            </a:extLst>
          </p:cNvPr>
          <p:cNvSpPr/>
          <p:nvPr/>
        </p:nvSpPr>
        <p:spPr>
          <a:xfrm>
            <a:off x="9560834" y="2721294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D68462B-E1AE-8F71-1571-A12D473DA352}"/>
              </a:ext>
            </a:extLst>
          </p:cNvPr>
          <p:cNvSpPr/>
          <p:nvPr/>
        </p:nvSpPr>
        <p:spPr>
          <a:xfrm>
            <a:off x="2672793" y="399657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5368518-218F-B796-0A11-B1F841410AAB}"/>
              </a:ext>
            </a:extLst>
          </p:cNvPr>
          <p:cNvSpPr/>
          <p:nvPr/>
        </p:nvSpPr>
        <p:spPr>
          <a:xfrm>
            <a:off x="1448974" y="399657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E548A15-28D2-C733-80E6-1505F21F79B3}"/>
              </a:ext>
            </a:extLst>
          </p:cNvPr>
          <p:cNvSpPr/>
          <p:nvPr/>
        </p:nvSpPr>
        <p:spPr>
          <a:xfrm>
            <a:off x="5911273" y="399657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Média en ligne 6" title="C'est quoi l'agriculture ? - 1 jour, 1 question">
            <a:hlinkClick r:id="" action="ppaction://media"/>
            <a:extLst>
              <a:ext uri="{FF2B5EF4-FFF2-40B4-BE49-F238E27FC236}">
                <a16:creationId xmlns:a16="http://schemas.microsoft.com/office/drawing/2014/main" id="{AC4E9002-7A33-D5F3-21B7-426C796F1CF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195185" y="4451927"/>
            <a:ext cx="3801630" cy="214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4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5" grpId="0"/>
      <p:bldP spid="13" grpId="0" animBg="1"/>
      <p:bldP spid="3" grpId="0" animBg="1"/>
      <p:bldP spid="10" grpId="0" animBg="1"/>
      <p:bldP spid="11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E6BD8-6E72-181D-77BB-6A0575787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911A698-298D-E63B-CCBB-3BD1499BD48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E31EAF9-3AAB-CDD7-7AE3-B12697D6D4CD}"/>
              </a:ext>
            </a:extLst>
          </p:cNvPr>
          <p:cNvSpPr txBox="1"/>
          <p:nvPr/>
        </p:nvSpPr>
        <p:spPr>
          <a:xfrm>
            <a:off x="0" y="17549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dix mars mille-neuf-cent-six, dans le nord de la France, une catastrophe minière fait mille-deux-cent</a:t>
            </a:r>
            <a:r>
              <a:rPr lang="fr-FR" sz="4000" b="1" dirty="0">
                <a:solidFill>
                  <a:srgbClr val="FF0000"/>
                </a:solidFill>
              </a:rPr>
              <a:t>s</a:t>
            </a:r>
            <a:r>
              <a:rPr lang="fr-FR" sz="4000" dirty="0"/>
              <a:t> morts.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399413-FFDF-710A-659C-88B39D870AD4}"/>
              </a:ext>
            </a:extLst>
          </p:cNvPr>
          <p:cNvSpPr/>
          <p:nvPr/>
        </p:nvSpPr>
        <p:spPr>
          <a:xfrm>
            <a:off x="5720792" y="399657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625DEB0-AF2A-8074-E36C-4A4EA030CCD2}"/>
              </a:ext>
            </a:extLst>
          </p:cNvPr>
          <p:cNvSpPr/>
          <p:nvPr/>
        </p:nvSpPr>
        <p:spPr>
          <a:xfrm>
            <a:off x="4889521" y="399842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D1D6F5B-833D-84FB-DD59-109B35AFB8AA}"/>
              </a:ext>
            </a:extLst>
          </p:cNvPr>
          <p:cNvSpPr/>
          <p:nvPr/>
        </p:nvSpPr>
        <p:spPr>
          <a:xfrm>
            <a:off x="8923719" y="278318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0F93A6C-5653-D4AD-116D-3DE5E99552A7}"/>
              </a:ext>
            </a:extLst>
          </p:cNvPr>
          <p:cNvSpPr/>
          <p:nvPr/>
        </p:nvSpPr>
        <p:spPr>
          <a:xfrm>
            <a:off x="10612582" y="399657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D19719D-906B-8E0E-4D0E-F0FB7B1E7F20}"/>
              </a:ext>
            </a:extLst>
          </p:cNvPr>
          <p:cNvSpPr/>
          <p:nvPr/>
        </p:nvSpPr>
        <p:spPr>
          <a:xfrm>
            <a:off x="3182533" y="399657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00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10" grpId="0" animBg="1"/>
      <p:bldP spid="11" grpId="0" animBg="1"/>
      <p:bldP spid="6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D6FBA-1FF2-5B74-3B11-FC05020AB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4FE3761-C1D9-11D2-58AB-982B68D296B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F74EAF-9B75-8ABC-AD84-BB68705A0E5B}"/>
              </a:ext>
            </a:extLst>
          </p:cNvPr>
          <p:cNvSpPr txBox="1"/>
          <p:nvPr/>
        </p:nvSpPr>
        <p:spPr>
          <a:xfrm>
            <a:off x="0" y="17549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onze mars deux-mille-cinq, </a:t>
            </a:r>
            <a:r>
              <a:rPr lang="fr-FR" sz="4000" b="1" dirty="0">
                <a:solidFill>
                  <a:srgbClr val="FF0000"/>
                </a:solidFill>
              </a:rPr>
              <a:t>N</a:t>
            </a:r>
            <a:r>
              <a:rPr lang="fr-FR" sz="4000" dirty="0"/>
              <a:t>intendo sort la DS en </a:t>
            </a:r>
            <a:r>
              <a:rPr lang="fr-FR" sz="4000" b="1" dirty="0">
                <a:solidFill>
                  <a:srgbClr val="FF0000"/>
                </a:solidFill>
              </a:rPr>
              <a:t>E</a:t>
            </a:r>
            <a:r>
              <a:rPr lang="fr-FR" sz="4000" dirty="0"/>
              <a:t>urope.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C7C0CC-4E70-C67B-3F0F-A496EFE92873}"/>
              </a:ext>
            </a:extLst>
          </p:cNvPr>
          <p:cNvSpPr/>
          <p:nvPr/>
        </p:nvSpPr>
        <p:spPr>
          <a:xfrm>
            <a:off x="9018174" y="277051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Média en ligne 2" title="Qui a inventé les jeux vidéo ? - 1 jour, 1 question">
            <a:hlinkClick r:id="" action="ppaction://media"/>
            <a:extLst>
              <a:ext uri="{FF2B5EF4-FFF2-40B4-BE49-F238E27FC236}">
                <a16:creationId xmlns:a16="http://schemas.microsoft.com/office/drawing/2014/main" id="{54A080FF-97B7-535F-74C1-1DFCF980D12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940049" y="4306247"/>
            <a:ext cx="3930939" cy="221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8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5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00D76-ED35-07E2-9631-214E8A12C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2800991-A88E-3C78-AFC0-91CD0DBD7A8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4334648-F4F4-182C-792F-04F7180E45D3}"/>
              </a:ext>
            </a:extLst>
          </p:cNvPr>
          <p:cNvSpPr txBox="1"/>
          <p:nvPr/>
        </p:nvSpPr>
        <p:spPr>
          <a:xfrm>
            <a:off x="0" y="1237673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douze mars mille-neuf-cent-quarante-cinq, Anne Frank meurt (peut-être à cette date) dans un camp de concentration.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C5D180-915F-7795-599E-BD54B7F6FE30}"/>
              </a:ext>
            </a:extLst>
          </p:cNvPr>
          <p:cNvSpPr/>
          <p:nvPr/>
        </p:nvSpPr>
        <p:spPr>
          <a:xfrm>
            <a:off x="1185738" y="350942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Média en ligne 1" title="Qui était Anne Frank ? - 1 jour, 1 question">
            <a:hlinkClick r:id="" action="ppaction://media"/>
            <a:extLst>
              <a:ext uri="{FF2B5EF4-FFF2-40B4-BE49-F238E27FC236}">
                <a16:creationId xmlns:a16="http://schemas.microsoft.com/office/drawing/2014/main" id="{CCCC54F1-84CB-825B-1BE1-9AEAC8097B0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717310" y="3911998"/>
            <a:ext cx="4457411" cy="2516468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AA3D9B88-C604-C4D8-1920-4AD21711C2B5}"/>
              </a:ext>
            </a:extLst>
          </p:cNvPr>
          <p:cNvSpPr/>
          <p:nvPr/>
        </p:nvSpPr>
        <p:spPr>
          <a:xfrm>
            <a:off x="2673928" y="467732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7BCED44-ADD0-90DB-7B05-FD7229E699BE}"/>
              </a:ext>
            </a:extLst>
          </p:cNvPr>
          <p:cNvSpPr/>
          <p:nvPr/>
        </p:nvSpPr>
        <p:spPr>
          <a:xfrm>
            <a:off x="9079952" y="350942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629B75F-950F-F9EC-8D32-E92D923740FE}"/>
              </a:ext>
            </a:extLst>
          </p:cNvPr>
          <p:cNvSpPr/>
          <p:nvPr/>
        </p:nvSpPr>
        <p:spPr>
          <a:xfrm>
            <a:off x="5911273" y="350941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46481EE9-BE9B-5624-1A3A-B3A089EB1D27}"/>
              </a:ext>
            </a:extLst>
          </p:cNvPr>
          <p:cNvSpPr/>
          <p:nvPr/>
        </p:nvSpPr>
        <p:spPr>
          <a:xfrm>
            <a:off x="4527016" y="350941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7CF851AD-45D3-0118-A804-E689F2E10992}"/>
              </a:ext>
            </a:extLst>
          </p:cNvPr>
          <p:cNvSpPr/>
          <p:nvPr/>
        </p:nvSpPr>
        <p:spPr>
          <a:xfrm>
            <a:off x="3746543" y="350941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43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D0391-B36B-7FE5-BD6B-47464A46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6814EB0-20FA-7B8C-1497-8220E337F04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DE899F-589A-8A51-D94D-CE055B25A80D}"/>
              </a:ext>
            </a:extLst>
          </p:cNvPr>
          <p:cNvSpPr txBox="1"/>
          <p:nvPr/>
        </p:nvSpPr>
        <p:spPr>
          <a:xfrm>
            <a:off x="0" y="1237673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treize mars mille-neuf-cent-quatre-vingt-six, la station spatiale </a:t>
            </a:r>
            <a:r>
              <a:rPr lang="fr-FR" sz="4000" b="1" dirty="0">
                <a:solidFill>
                  <a:srgbClr val="FF0000"/>
                </a:solidFill>
              </a:rPr>
              <a:t>MIR</a:t>
            </a:r>
            <a:r>
              <a:rPr lang="fr-FR" sz="4000" dirty="0"/>
              <a:t> accueille ses deux premiers cosmonautes.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15381C-49D3-0C0D-7BA1-7E8B0C52BE4C}"/>
              </a:ext>
            </a:extLst>
          </p:cNvPr>
          <p:cNvSpPr/>
          <p:nvPr/>
        </p:nvSpPr>
        <p:spPr>
          <a:xfrm>
            <a:off x="4408999" y="350941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81288BE-E935-F278-EFE3-283BE5526894}"/>
              </a:ext>
            </a:extLst>
          </p:cNvPr>
          <p:cNvSpPr/>
          <p:nvPr/>
        </p:nvSpPr>
        <p:spPr>
          <a:xfrm>
            <a:off x="11540837" y="225327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9DAFB60-22A4-9998-49EC-E1888DA01DE7}"/>
              </a:ext>
            </a:extLst>
          </p:cNvPr>
          <p:cNvSpPr/>
          <p:nvPr/>
        </p:nvSpPr>
        <p:spPr>
          <a:xfrm>
            <a:off x="11019589" y="350941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EBD17FE-36E7-6693-38A4-98E7C5AC32CF}"/>
              </a:ext>
            </a:extLst>
          </p:cNvPr>
          <p:cNvSpPr/>
          <p:nvPr/>
        </p:nvSpPr>
        <p:spPr>
          <a:xfrm>
            <a:off x="8192655" y="350941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7B112000-38BA-A544-7A80-57C8011E24F1}"/>
              </a:ext>
            </a:extLst>
          </p:cNvPr>
          <p:cNvSpPr/>
          <p:nvPr/>
        </p:nvSpPr>
        <p:spPr>
          <a:xfrm>
            <a:off x="4975409" y="350941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Média en ligne 2" title="Comment vit-on dans l’ISS ?">
            <a:hlinkClick r:id="" action="ppaction://media"/>
            <a:extLst>
              <a:ext uri="{FF2B5EF4-FFF2-40B4-BE49-F238E27FC236}">
                <a16:creationId xmlns:a16="http://schemas.microsoft.com/office/drawing/2014/main" id="{5E07DB47-1F93-F58B-9875-3A52D7B0719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408999" y="4130600"/>
            <a:ext cx="3189274" cy="239195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FD470C7-7E9D-8614-998C-FABCF828782B}"/>
              </a:ext>
            </a:extLst>
          </p:cNvPr>
          <p:cNvSpPr txBox="1"/>
          <p:nvPr/>
        </p:nvSpPr>
        <p:spPr>
          <a:xfrm>
            <a:off x="5380182" y="438040"/>
            <a:ext cx="1062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MIR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A5D02E9-2DF5-D65B-0728-4ED4DC5E8C68}"/>
              </a:ext>
            </a:extLst>
          </p:cNvPr>
          <p:cNvSpPr/>
          <p:nvPr/>
        </p:nvSpPr>
        <p:spPr>
          <a:xfrm>
            <a:off x="1438825" y="350941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C45491-7236-DEB7-B4B1-8FBEC9D54EAA}"/>
              </a:ext>
            </a:extLst>
          </p:cNvPr>
          <p:cNvSpPr/>
          <p:nvPr/>
        </p:nvSpPr>
        <p:spPr>
          <a:xfrm>
            <a:off x="4408999" y="350801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4352FA2-C034-2258-B5E7-205AEF05CC98}"/>
              </a:ext>
            </a:extLst>
          </p:cNvPr>
          <p:cNvSpPr/>
          <p:nvPr/>
        </p:nvSpPr>
        <p:spPr>
          <a:xfrm>
            <a:off x="11540837" y="225186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C39C738-D3EF-5131-C0C9-EC03F5873462}"/>
              </a:ext>
            </a:extLst>
          </p:cNvPr>
          <p:cNvSpPr/>
          <p:nvPr/>
        </p:nvSpPr>
        <p:spPr>
          <a:xfrm>
            <a:off x="1438825" y="350800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36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1" grpId="0"/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737F6-CB28-446E-A6FF-DE441BAC9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FCF3C24-C523-03F5-E8DB-E03BCBF56E8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FCC5237-1B68-1488-D53A-6C2EB2FCF3B1}"/>
              </a:ext>
            </a:extLst>
          </p:cNvPr>
          <p:cNvSpPr txBox="1"/>
          <p:nvPr/>
        </p:nvSpPr>
        <p:spPr>
          <a:xfrm>
            <a:off x="0" y="1237673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quatorze </a:t>
            </a:r>
            <a:r>
              <a:rPr lang="fr-FR" sz="4000"/>
              <a:t>mars deux-mille-dix-huit, </a:t>
            </a:r>
            <a:r>
              <a:rPr lang="fr-FR" sz="4000" b="1" dirty="0">
                <a:solidFill>
                  <a:srgbClr val="FF0000"/>
                </a:solidFill>
              </a:rPr>
              <a:t>Stephen Hawking </a:t>
            </a:r>
            <a:r>
              <a:rPr lang="fr-FR" sz="4000" dirty="0"/>
              <a:t>meurt à l’âge de soixante-seize ans.</a:t>
            </a:r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FBFA08B9-211D-549B-4D88-595136F567BC}"/>
              </a:ext>
            </a:extLst>
          </p:cNvPr>
          <p:cNvSpPr/>
          <p:nvPr/>
        </p:nvSpPr>
        <p:spPr>
          <a:xfrm>
            <a:off x="1482674" y="3508011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4C4C8F-CCF3-78D9-6879-3C4E59A38209}"/>
              </a:ext>
            </a:extLst>
          </p:cNvPr>
          <p:cNvSpPr txBox="1"/>
          <p:nvPr/>
        </p:nvSpPr>
        <p:spPr>
          <a:xfrm>
            <a:off x="3237345" y="570494"/>
            <a:ext cx="4142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Stephen Hawking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D2A31D-347A-9D10-D333-581F6331F937}"/>
              </a:ext>
            </a:extLst>
          </p:cNvPr>
          <p:cNvSpPr/>
          <p:nvPr/>
        </p:nvSpPr>
        <p:spPr>
          <a:xfrm>
            <a:off x="1176533" y="350801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AF2C17A-EE70-8849-7030-CF29D5C128CF}"/>
              </a:ext>
            </a:extLst>
          </p:cNvPr>
          <p:cNvSpPr/>
          <p:nvPr/>
        </p:nvSpPr>
        <p:spPr>
          <a:xfrm>
            <a:off x="2542832" y="350801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Média en ligne 1" title="C'est qui Stephen Hawking ? (EP. 599) - 1 jour, 1 question">
            <a:hlinkClick r:id="" action="ppaction://media"/>
            <a:extLst>
              <a:ext uri="{FF2B5EF4-FFF2-40B4-BE49-F238E27FC236}">
                <a16:creationId xmlns:a16="http://schemas.microsoft.com/office/drawing/2014/main" id="{D624446F-A62F-35A3-10A0-391880377EF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986217" y="4163818"/>
            <a:ext cx="4219566" cy="238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2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  <p:bldP spid="9" grpId="0" animBg="1"/>
      <p:bldP spid="11" grpId="0"/>
      <p:bldP spid="14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23782-E25B-82D4-5488-8711CF860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7AD4280-5DAE-1AA2-810F-27545BFB200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5C15ED3-84DD-6398-A6DD-A6C730CE403B}"/>
              </a:ext>
            </a:extLst>
          </p:cNvPr>
          <p:cNvSpPr txBox="1"/>
          <p:nvPr/>
        </p:nvSpPr>
        <p:spPr>
          <a:xfrm>
            <a:off x="0" y="1237673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quinze mars quarante-quatre avant </a:t>
            </a:r>
            <a:r>
              <a:rPr lang="fr-FR" sz="4000" b="1" dirty="0">
                <a:solidFill>
                  <a:srgbClr val="FF0000"/>
                </a:solidFill>
              </a:rPr>
              <a:t>J</a:t>
            </a:r>
            <a:r>
              <a:rPr lang="fr-FR" sz="4000" dirty="0"/>
              <a:t>ésus-</a:t>
            </a:r>
            <a:r>
              <a:rPr lang="fr-FR" sz="40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hrist, </a:t>
            </a:r>
            <a:r>
              <a:rPr lang="fr-FR" sz="4000" b="1" dirty="0">
                <a:solidFill>
                  <a:srgbClr val="FF0000"/>
                </a:solidFill>
              </a:rPr>
              <a:t>J</a:t>
            </a:r>
            <a:r>
              <a:rPr lang="fr-FR" sz="4000" dirty="0"/>
              <a:t>ules </a:t>
            </a:r>
            <a:r>
              <a:rPr lang="fr-FR" sz="40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ésar est assassiné.</a:t>
            </a:r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7DFBB222-87F1-378B-05EF-6023C0CBC1A1}"/>
              </a:ext>
            </a:extLst>
          </p:cNvPr>
          <p:cNvSpPr/>
          <p:nvPr/>
        </p:nvSpPr>
        <p:spPr>
          <a:xfrm>
            <a:off x="1482674" y="3508011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EFD215-BE64-CD38-FE3A-993AA8CA9DBB}"/>
              </a:ext>
            </a:extLst>
          </p:cNvPr>
          <p:cNvSpPr/>
          <p:nvPr/>
        </p:nvSpPr>
        <p:spPr>
          <a:xfrm>
            <a:off x="1667401" y="350801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91206B-6CBD-4AE5-0DE7-39DEEC02066B}"/>
              </a:ext>
            </a:extLst>
          </p:cNvPr>
          <p:cNvSpPr/>
          <p:nvPr/>
        </p:nvSpPr>
        <p:spPr>
          <a:xfrm>
            <a:off x="3768673" y="350801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23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4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7B1A2-571C-6E26-96C4-941FBBCD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021C9AC-A6A2-23AB-6631-95E597E83BD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E518224-EDB7-F6CC-03F1-BCB97FE245CB}"/>
              </a:ext>
            </a:extLst>
          </p:cNvPr>
          <p:cNvSpPr txBox="1"/>
          <p:nvPr/>
        </p:nvSpPr>
        <p:spPr>
          <a:xfrm>
            <a:off x="0" y="1237673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seize mars mille-huit-cent-trente-et-un, </a:t>
            </a:r>
            <a:r>
              <a:rPr lang="fr-FR" sz="4000" b="1" dirty="0">
                <a:solidFill>
                  <a:srgbClr val="FF0000"/>
                </a:solidFill>
              </a:rPr>
              <a:t>V</a:t>
            </a:r>
            <a:r>
              <a:rPr lang="fr-FR" sz="4000" dirty="0"/>
              <a:t>ictor </a:t>
            </a:r>
            <a:r>
              <a:rPr lang="fr-FR" sz="4000" b="1" dirty="0">
                <a:solidFill>
                  <a:srgbClr val="FF0000"/>
                </a:solidFill>
              </a:rPr>
              <a:t>H</a:t>
            </a:r>
            <a:r>
              <a:rPr lang="fr-FR" sz="4000" dirty="0"/>
              <a:t>ugo publie </a:t>
            </a:r>
            <a:r>
              <a:rPr lang="fr-FR" sz="4000" b="1" u="sng" dirty="0">
                <a:solidFill>
                  <a:srgbClr val="FF0000"/>
                </a:solidFill>
              </a:rPr>
              <a:t>N</a:t>
            </a:r>
            <a:r>
              <a:rPr lang="fr-FR" sz="4000" u="sng" dirty="0"/>
              <a:t>otre-</a:t>
            </a:r>
            <a:r>
              <a:rPr lang="fr-FR" sz="4000" b="1" u="sng" dirty="0">
                <a:solidFill>
                  <a:srgbClr val="FF0000"/>
                </a:solidFill>
              </a:rPr>
              <a:t>D</a:t>
            </a:r>
            <a:r>
              <a:rPr lang="fr-FR" sz="4000" u="sng" dirty="0"/>
              <a:t>ame-de-</a:t>
            </a:r>
            <a:r>
              <a:rPr lang="fr-FR" sz="4000" b="1" u="sng" dirty="0">
                <a:solidFill>
                  <a:srgbClr val="FF0000"/>
                </a:solidFill>
              </a:rPr>
              <a:t>P</a:t>
            </a:r>
            <a:r>
              <a:rPr lang="fr-FR" sz="4000" u="sng" dirty="0"/>
              <a:t>aris</a:t>
            </a:r>
            <a:r>
              <a:rPr lang="fr-FR" sz="4000" dirty="0"/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205DAE-5849-1611-3CFD-E7EF805DF9D0}"/>
              </a:ext>
            </a:extLst>
          </p:cNvPr>
          <p:cNvSpPr/>
          <p:nvPr/>
        </p:nvSpPr>
        <p:spPr>
          <a:xfrm>
            <a:off x="1131692" y="350801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102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1D5CE-45A2-8D01-1B47-893623C39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2B1E25A-30E0-8016-A3B6-727204B5626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653E76E-A849-51F8-E570-CDC1B67A30F0}"/>
              </a:ext>
            </a:extLst>
          </p:cNvPr>
          <p:cNvSpPr txBox="1"/>
          <p:nvPr/>
        </p:nvSpPr>
        <p:spPr>
          <a:xfrm>
            <a:off x="0" y="1237673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dix-sept mars deux-mille-vingt, le gouvernement met en place le confinement de la population pour enrayer l’épidémie de coronavirus.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D8F955-20FB-B257-7DAA-9B3500DF56A8}"/>
              </a:ext>
            </a:extLst>
          </p:cNvPr>
          <p:cNvSpPr/>
          <p:nvPr/>
        </p:nvSpPr>
        <p:spPr>
          <a:xfrm>
            <a:off x="11280903" y="227239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Média en ligne 1" title="C'est quoi le Coronavirus ou le COVID-19 ? - 1 jour, 1 question">
            <a:hlinkClick r:id="" action="ppaction://media"/>
            <a:extLst>
              <a:ext uri="{FF2B5EF4-FFF2-40B4-BE49-F238E27FC236}">
                <a16:creationId xmlns:a16="http://schemas.microsoft.com/office/drawing/2014/main" id="{96E0A2BB-EB79-CA0E-1307-0E7DF2795E9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918085" y="3860800"/>
            <a:ext cx="4965362" cy="28032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4DD059-DDB7-300C-21C7-FC2AD8214097}"/>
              </a:ext>
            </a:extLst>
          </p:cNvPr>
          <p:cNvSpPr/>
          <p:nvPr/>
        </p:nvSpPr>
        <p:spPr>
          <a:xfrm>
            <a:off x="11019218" y="350107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673613A-F34E-5938-EC6C-38FF47789B0C}"/>
              </a:ext>
            </a:extLst>
          </p:cNvPr>
          <p:cNvSpPr/>
          <p:nvPr/>
        </p:nvSpPr>
        <p:spPr>
          <a:xfrm>
            <a:off x="10433736" y="228600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41573B9-2649-7C81-8805-2AE18BC683DA}"/>
              </a:ext>
            </a:extLst>
          </p:cNvPr>
          <p:cNvSpPr/>
          <p:nvPr/>
        </p:nvSpPr>
        <p:spPr>
          <a:xfrm>
            <a:off x="1554777" y="350801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4064E04-A452-BE68-A213-A95A18BB40F1}"/>
              </a:ext>
            </a:extLst>
          </p:cNvPr>
          <p:cNvSpPr/>
          <p:nvPr/>
        </p:nvSpPr>
        <p:spPr>
          <a:xfrm>
            <a:off x="4639487" y="348492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29C6967-8BC3-0911-A73C-D52AC1F55BC3}"/>
              </a:ext>
            </a:extLst>
          </p:cNvPr>
          <p:cNvSpPr/>
          <p:nvPr/>
        </p:nvSpPr>
        <p:spPr>
          <a:xfrm>
            <a:off x="8264759" y="350107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ADCB781-74C4-506D-3C4D-F8399BA300B6}"/>
              </a:ext>
            </a:extLst>
          </p:cNvPr>
          <p:cNvSpPr/>
          <p:nvPr/>
        </p:nvSpPr>
        <p:spPr>
          <a:xfrm>
            <a:off x="2007123" y="467547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47468BC-8C8E-2260-0B25-252241C20AD1}"/>
              </a:ext>
            </a:extLst>
          </p:cNvPr>
          <p:cNvSpPr/>
          <p:nvPr/>
        </p:nvSpPr>
        <p:spPr>
          <a:xfrm>
            <a:off x="5181552" y="467547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0FEECF7D-730E-E578-5333-84E906B8F2A8}"/>
              </a:ext>
            </a:extLst>
          </p:cNvPr>
          <p:cNvSpPr/>
          <p:nvPr/>
        </p:nvSpPr>
        <p:spPr>
          <a:xfrm>
            <a:off x="11096176" y="228163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69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AF67D-1FE7-CD51-E49F-E39CA526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E051090-8F49-A014-7A86-53C30CCB962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8CCE2B6-248A-8EEC-9535-345832CB2AD6}"/>
              </a:ext>
            </a:extLst>
          </p:cNvPr>
          <p:cNvSpPr txBox="1"/>
          <p:nvPr/>
        </p:nvSpPr>
        <p:spPr>
          <a:xfrm>
            <a:off x="0" y="1237673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dix-huit mars mille-six-cent-soixante-deux, les premiers transports en commun sont mis en place à </a:t>
            </a:r>
            <a:r>
              <a:rPr lang="fr-FR" sz="4000" b="1" dirty="0">
                <a:solidFill>
                  <a:srgbClr val="FF0000"/>
                </a:solidFill>
              </a:rPr>
              <a:t>P</a:t>
            </a:r>
            <a:r>
              <a:rPr lang="fr-FR" sz="4000" dirty="0"/>
              <a:t>aris.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0905F5-40CC-FB88-4CFC-7AF71DA1A218}"/>
              </a:ext>
            </a:extLst>
          </p:cNvPr>
          <p:cNvSpPr/>
          <p:nvPr/>
        </p:nvSpPr>
        <p:spPr>
          <a:xfrm>
            <a:off x="5146306" y="350801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EC3602-9340-664D-A8CB-20FFF6322727}"/>
              </a:ext>
            </a:extLst>
          </p:cNvPr>
          <p:cNvSpPr/>
          <p:nvPr/>
        </p:nvSpPr>
        <p:spPr>
          <a:xfrm>
            <a:off x="6359759" y="350801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3F695FE-C819-AE50-FB81-95743EFA5374}"/>
              </a:ext>
            </a:extLst>
          </p:cNvPr>
          <p:cNvSpPr/>
          <p:nvPr/>
        </p:nvSpPr>
        <p:spPr>
          <a:xfrm>
            <a:off x="11791083" y="228098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AAE86CC-A9B0-AB20-EB85-03C8B80C29B0}"/>
              </a:ext>
            </a:extLst>
          </p:cNvPr>
          <p:cNvSpPr/>
          <p:nvPr/>
        </p:nvSpPr>
        <p:spPr>
          <a:xfrm>
            <a:off x="2007123" y="350801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A45233-318D-56DC-CB12-15EF33A100DC}"/>
              </a:ext>
            </a:extLst>
          </p:cNvPr>
          <p:cNvSpPr/>
          <p:nvPr/>
        </p:nvSpPr>
        <p:spPr>
          <a:xfrm>
            <a:off x="4522245" y="350801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8EE480B-9753-95D2-4E57-1C9240C13C8D}"/>
              </a:ext>
            </a:extLst>
          </p:cNvPr>
          <p:cNvSpPr/>
          <p:nvPr/>
        </p:nvSpPr>
        <p:spPr>
          <a:xfrm>
            <a:off x="8264759" y="350107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A93C68AC-6B3B-DAD3-9D82-1277AF4F0A8C}"/>
              </a:ext>
            </a:extLst>
          </p:cNvPr>
          <p:cNvSpPr/>
          <p:nvPr/>
        </p:nvSpPr>
        <p:spPr>
          <a:xfrm>
            <a:off x="5360345" y="350107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654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3" grpId="0" animBg="1"/>
      <p:bldP spid="6" grpId="0" animBg="1"/>
      <p:bldP spid="7" grpId="0" animBg="1"/>
      <p:bldP spid="8" grpId="0" animBg="1"/>
      <p:bldP spid="9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830B9-878A-EB6A-048B-26F8B0004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2C0819F-4223-0880-A14B-E58125EF7973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594F7C-70A6-DF7D-E696-26B1C2A225E1}"/>
              </a:ext>
            </a:extLst>
          </p:cNvPr>
          <p:cNvSpPr txBox="1"/>
          <p:nvPr/>
        </p:nvSpPr>
        <p:spPr>
          <a:xfrm>
            <a:off x="0" y="3168073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dix-neuf mars mille-huit-cent-quatre-vingt-dix-huit, les îles </a:t>
            </a:r>
            <a:r>
              <a:rPr lang="fr-FR" sz="4000" b="1" dirty="0">
                <a:solidFill>
                  <a:srgbClr val="FF0000"/>
                </a:solidFill>
              </a:rPr>
              <a:t>S</a:t>
            </a:r>
            <a:r>
              <a:rPr lang="fr-FR" sz="4000" dirty="0"/>
              <a:t>ous-le-</a:t>
            </a:r>
            <a:r>
              <a:rPr lang="fr-FR" sz="4000" b="1" dirty="0">
                <a:solidFill>
                  <a:srgbClr val="FF0000"/>
                </a:solidFill>
              </a:rPr>
              <a:t>V</a:t>
            </a:r>
            <a:r>
              <a:rPr lang="fr-FR" sz="4000" dirty="0"/>
              <a:t>ent deviennent territoire français.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9D987-FF2E-5AB9-3F39-7FE89735C795}"/>
              </a:ext>
            </a:extLst>
          </p:cNvPr>
          <p:cNvSpPr/>
          <p:nvPr/>
        </p:nvSpPr>
        <p:spPr>
          <a:xfrm>
            <a:off x="5583668" y="5462516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B6378C4-FD7D-F513-8662-6AD2486D570B}"/>
              </a:ext>
            </a:extLst>
          </p:cNvPr>
          <p:cNvSpPr/>
          <p:nvPr/>
        </p:nvSpPr>
        <p:spPr>
          <a:xfrm>
            <a:off x="9488577" y="546251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B74AE06-A3E4-7C55-6FD8-2456505206F3}"/>
              </a:ext>
            </a:extLst>
          </p:cNvPr>
          <p:cNvSpPr/>
          <p:nvPr/>
        </p:nvSpPr>
        <p:spPr>
          <a:xfrm>
            <a:off x="7764209" y="546251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FF5C431-4B9C-B10F-7523-96F91D88C17F}"/>
              </a:ext>
            </a:extLst>
          </p:cNvPr>
          <p:cNvSpPr/>
          <p:nvPr/>
        </p:nvSpPr>
        <p:spPr>
          <a:xfrm>
            <a:off x="570868" y="546251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4604BD-0D12-15FD-5FCD-CB4E9C493673}"/>
              </a:ext>
            </a:extLst>
          </p:cNvPr>
          <p:cNvSpPr txBox="1"/>
          <p:nvPr/>
        </p:nvSpPr>
        <p:spPr>
          <a:xfrm>
            <a:off x="4027341" y="1994100"/>
            <a:ext cx="3112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Sous-le-Vent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B4AAA79-A4B6-6891-0457-A5F0E65C2934}"/>
              </a:ext>
            </a:extLst>
          </p:cNvPr>
          <p:cNvSpPr txBox="1"/>
          <p:nvPr/>
        </p:nvSpPr>
        <p:spPr>
          <a:xfrm>
            <a:off x="4027341" y="1021820"/>
            <a:ext cx="29800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hlinkClick r:id="rId3"/>
              </a:rPr>
              <a:t>Google </a:t>
            </a:r>
            <a:r>
              <a:rPr lang="fr-FR" sz="4000" dirty="0" err="1">
                <a:hlinkClick r:id="rId3"/>
              </a:rPr>
              <a:t>Earth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60537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7" grpId="0" animBg="1"/>
      <p:bldP spid="8" grpId="0" animBg="1"/>
      <p:bldP spid="9" grpId="0" animBg="1"/>
      <p:bldP spid="2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13377-2120-1CBE-3323-4030EB4BA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99115EA-8187-483B-88D2-49C7C3DFED6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01D64A-B1BE-A051-E3FB-EA1B0EE543D9}"/>
              </a:ext>
            </a:extLst>
          </p:cNvPr>
          <p:cNvSpPr txBox="1"/>
          <p:nvPr/>
        </p:nvSpPr>
        <p:spPr>
          <a:xfrm>
            <a:off x="0" y="1237673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 mars mille-huit-cent-cinquante-deux, </a:t>
            </a:r>
            <a:r>
              <a:rPr lang="fr-FR" sz="4000" b="1" dirty="0">
                <a:solidFill>
                  <a:srgbClr val="FF0000"/>
                </a:solidFill>
              </a:rPr>
              <a:t>Harriet </a:t>
            </a:r>
            <a:r>
              <a:rPr lang="fr-FR" sz="4000" b="1" dirty="0" err="1">
                <a:solidFill>
                  <a:srgbClr val="FF0000"/>
                </a:solidFill>
              </a:rPr>
              <a:t>Beecher</a:t>
            </a:r>
            <a:r>
              <a:rPr lang="fr-FR" sz="4000" b="1" dirty="0">
                <a:solidFill>
                  <a:srgbClr val="FF0000"/>
                </a:solidFill>
              </a:rPr>
              <a:t> </a:t>
            </a:r>
            <a:r>
              <a:rPr lang="fr-FR" sz="4000" dirty="0"/>
              <a:t>publie </a:t>
            </a:r>
            <a:r>
              <a:rPr lang="fr-FR" sz="4000" u="sng" dirty="0"/>
              <a:t>la </a:t>
            </a:r>
            <a:r>
              <a:rPr lang="fr-FR" sz="4000" b="1" u="sng" dirty="0">
                <a:solidFill>
                  <a:srgbClr val="FF0000"/>
                </a:solidFill>
              </a:rPr>
              <a:t>C</a:t>
            </a:r>
            <a:r>
              <a:rPr lang="fr-FR" sz="4000" u="sng" dirty="0"/>
              <a:t>ase de l’</a:t>
            </a:r>
            <a:r>
              <a:rPr lang="fr-FR" sz="4000" b="1" u="sng" dirty="0">
                <a:solidFill>
                  <a:srgbClr val="FF0000"/>
                </a:solidFill>
              </a:rPr>
              <a:t>O</a:t>
            </a:r>
            <a:r>
              <a:rPr lang="fr-FR" sz="4000" u="sng" dirty="0"/>
              <a:t>ncle </a:t>
            </a:r>
            <a:r>
              <a:rPr lang="fr-FR" sz="4000" b="1" u="sng" dirty="0">
                <a:solidFill>
                  <a:srgbClr val="FF0000"/>
                </a:solidFill>
              </a:rPr>
              <a:t>T</a:t>
            </a:r>
            <a:r>
              <a:rPr lang="fr-FR" sz="4000" u="sng" dirty="0"/>
              <a:t>om</a:t>
            </a:r>
            <a:r>
              <a:rPr lang="fr-FR" sz="4000" dirty="0"/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128158-EFFC-D181-847A-D239DE260A00}"/>
              </a:ext>
            </a:extLst>
          </p:cNvPr>
          <p:cNvSpPr/>
          <p:nvPr/>
        </p:nvSpPr>
        <p:spPr>
          <a:xfrm>
            <a:off x="2977674" y="350801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A1D7D71-E66B-9769-8781-D74E10ADBD98}"/>
              </a:ext>
            </a:extLst>
          </p:cNvPr>
          <p:cNvSpPr/>
          <p:nvPr/>
        </p:nvSpPr>
        <p:spPr>
          <a:xfrm>
            <a:off x="6713784" y="350107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F516A42-DCA7-7674-7CA5-3D3A3C55F8A0}"/>
              </a:ext>
            </a:extLst>
          </p:cNvPr>
          <p:cNvSpPr/>
          <p:nvPr/>
        </p:nvSpPr>
        <p:spPr>
          <a:xfrm>
            <a:off x="4515840" y="350801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E00D69-D128-AADD-E1CB-42B67549DC27}"/>
              </a:ext>
            </a:extLst>
          </p:cNvPr>
          <p:cNvSpPr txBox="1"/>
          <p:nvPr/>
        </p:nvSpPr>
        <p:spPr>
          <a:xfrm>
            <a:off x="4036291" y="690405"/>
            <a:ext cx="3574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Harriet </a:t>
            </a:r>
            <a:r>
              <a:rPr lang="fr-FR" sz="4000" dirty="0" err="1"/>
              <a:t>Beecher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33578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7" grpId="0" animBg="1"/>
      <p:bldP spid="8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8F8B1-E582-5B3B-9596-E9501877A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B5F2AEE-A732-AC45-140D-4C833B3B0C1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39446DC-8064-3B14-ADA6-33656B2C7660}"/>
              </a:ext>
            </a:extLst>
          </p:cNvPr>
          <p:cNvSpPr txBox="1"/>
          <p:nvPr/>
        </p:nvSpPr>
        <p:spPr>
          <a:xfrm>
            <a:off x="0" y="942109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vingt-et-un mars mille-neuf-cent-soixante-cinq, </a:t>
            </a:r>
            <a:r>
              <a:rPr lang="fr-FR" sz="4000" b="1" dirty="0">
                <a:solidFill>
                  <a:srgbClr val="FF0000"/>
                </a:solidFill>
              </a:rPr>
              <a:t>Martin Luther King </a:t>
            </a:r>
            <a:r>
              <a:rPr lang="fr-FR" sz="4000" dirty="0"/>
              <a:t>commence une marche de cinq jours pour lutter pour les droits civiques des noirs américains.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B6A218-4D11-3022-C61B-AD80E54BDD75}"/>
              </a:ext>
            </a:extLst>
          </p:cNvPr>
          <p:cNvSpPr/>
          <p:nvPr/>
        </p:nvSpPr>
        <p:spPr>
          <a:xfrm>
            <a:off x="4667186" y="320832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A3D7F0A-850F-9C0B-D9AC-E5C1FD25D797}"/>
              </a:ext>
            </a:extLst>
          </p:cNvPr>
          <p:cNvSpPr/>
          <p:nvPr/>
        </p:nvSpPr>
        <p:spPr>
          <a:xfrm>
            <a:off x="9964984" y="318342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0EFE5BE-59AA-A0B9-5412-DB2B33A6500C}"/>
              </a:ext>
            </a:extLst>
          </p:cNvPr>
          <p:cNvSpPr/>
          <p:nvPr/>
        </p:nvSpPr>
        <p:spPr>
          <a:xfrm>
            <a:off x="7172902" y="318342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9A3D3F4-0A49-1CF0-5736-99ED74BBCF8D}"/>
              </a:ext>
            </a:extLst>
          </p:cNvPr>
          <p:cNvSpPr txBox="1"/>
          <p:nvPr/>
        </p:nvSpPr>
        <p:spPr>
          <a:xfrm>
            <a:off x="3070037" y="346859"/>
            <a:ext cx="4553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Martin Luther King</a:t>
            </a:r>
          </a:p>
        </p:txBody>
      </p:sp>
      <p:pic>
        <p:nvPicPr>
          <p:cNvPr id="3" name="Média en ligne 2" title="C'est qui Martin Luther King ? (EP. 682) - 1 jour, 1 question">
            <a:hlinkClick r:id="" action="ppaction://media"/>
            <a:extLst>
              <a:ext uri="{FF2B5EF4-FFF2-40B4-BE49-F238E27FC236}">
                <a16:creationId xmlns:a16="http://schemas.microsoft.com/office/drawing/2014/main" id="{6565FBDF-C768-6CAA-38EB-199D402D49C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863327" y="4803796"/>
            <a:ext cx="3309575" cy="1868448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17ED8D3C-5095-FC08-64B7-C94052F2C741}"/>
              </a:ext>
            </a:extLst>
          </p:cNvPr>
          <p:cNvSpPr/>
          <p:nvPr/>
        </p:nvSpPr>
        <p:spPr>
          <a:xfrm>
            <a:off x="10205130" y="437679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3F7BC11-D952-7239-2E61-438E0070DBB9}"/>
              </a:ext>
            </a:extLst>
          </p:cNvPr>
          <p:cNvSpPr/>
          <p:nvPr/>
        </p:nvSpPr>
        <p:spPr>
          <a:xfrm>
            <a:off x="7878619" y="438091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F68FE31-3ADA-0F50-4C32-4B87E3B16B82}"/>
              </a:ext>
            </a:extLst>
          </p:cNvPr>
          <p:cNvSpPr/>
          <p:nvPr/>
        </p:nvSpPr>
        <p:spPr>
          <a:xfrm>
            <a:off x="5911273" y="437991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CA8A85C-ED98-A16E-C0DA-C76F7222ED70}"/>
              </a:ext>
            </a:extLst>
          </p:cNvPr>
          <p:cNvSpPr/>
          <p:nvPr/>
        </p:nvSpPr>
        <p:spPr>
          <a:xfrm>
            <a:off x="4109130" y="437991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EA0ACF-EC96-CA56-AFD3-2D193F27CC77}"/>
              </a:ext>
            </a:extLst>
          </p:cNvPr>
          <p:cNvSpPr/>
          <p:nvPr/>
        </p:nvSpPr>
        <p:spPr>
          <a:xfrm>
            <a:off x="876403" y="437679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3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5" grpId="0"/>
      <p:bldP spid="14" grpId="0" animBg="1"/>
      <p:bldP spid="7" grpId="0" animBg="1"/>
      <p:bldP spid="8" grpId="0" animBg="1"/>
      <p:bldP spid="2" grpId="0"/>
      <p:bldP spid="6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0A924-8EA8-28BA-4A0A-DF208984A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BE1F5A9-415F-96D0-D66A-9E6FEC38946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26AB01-14DC-39E9-FC7A-03F1DF2095F6}"/>
              </a:ext>
            </a:extLst>
          </p:cNvPr>
          <p:cNvSpPr txBox="1"/>
          <p:nvPr/>
        </p:nvSpPr>
        <p:spPr>
          <a:xfrm>
            <a:off x="0" y="9421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vingt-deux mars mille-huit-cent-quarante-et-un, une loi interdit aux enfants de moins de huit ans de travailler.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7C053C-7CDA-5163-F56E-9A5618F243F4}"/>
              </a:ext>
            </a:extLst>
          </p:cNvPr>
          <p:cNvSpPr/>
          <p:nvPr/>
        </p:nvSpPr>
        <p:spPr>
          <a:xfrm>
            <a:off x="1415986" y="319187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3829BED-EE93-B0B8-8D06-517296A5F1E9}"/>
              </a:ext>
            </a:extLst>
          </p:cNvPr>
          <p:cNvSpPr/>
          <p:nvPr/>
        </p:nvSpPr>
        <p:spPr>
          <a:xfrm>
            <a:off x="8272029" y="319187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2679962-874C-7634-37B2-6540505F47F1}"/>
              </a:ext>
            </a:extLst>
          </p:cNvPr>
          <p:cNvSpPr/>
          <p:nvPr/>
        </p:nvSpPr>
        <p:spPr>
          <a:xfrm>
            <a:off x="3897746" y="319187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9DD75E1-EE58-ABC3-4CFD-2F3A088AE2E5}"/>
              </a:ext>
            </a:extLst>
          </p:cNvPr>
          <p:cNvSpPr/>
          <p:nvPr/>
        </p:nvSpPr>
        <p:spPr>
          <a:xfrm>
            <a:off x="11837125" y="195771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866C-5C86-341B-6401-0550C06BDD30}"/>
              </a:ext>
            </a:extLst>
          </p:cNvPr>
          <p:cNvSpPr/>
          <p:nvPr/>
        </p:nvSpPr>
        <p:spPr>
          <a:xfrm>
            <a:off x="10776014" y="319186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Média en ligne 12" title="Pourquoi dans certains pays les enfants travaillent-ils ? - 1 jour, 1 question">
            <a:hlinkClick r:id="" action="ppaction://media"/>
            <a:extLst>
              <a:ext uri="{FF2B5EF4-FFF2-40B4-BE49-F238E27FC236}">
                <a16:creationId xmlns:a16="http://schemas.microsoft.com/office/drawing/2014/main" id="{B15FA687-C686-D3CA-D8B4-4B949979981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777178" y="3844838"/>
            <a:ext cx="4219566" cy="238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1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5" grpId="0"/>
      <p:bldP spid="14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7A8F4-5DB4-2EB6-9186-8E46F146A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C3C2FAF-FA3F-F9F9-E0F9-77C727A4CCB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3B63687-616A-1387-4DA6-97601B0AD8F3}"/>
              </a:ext>
            </a:extLst>
          </p:cNvPr>
          <p:cNvSpPr txBox="1"/>
          <p:nvPr/>
        </p:nvSpPr>
        <p:spPr>
          <a:xfrm>
            <a:off x="0" y="94210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vingt-trois mars mille-neuf-cent-soixante-treize, un cargo disparaît dans le </a:t>
            </a:r>
            <a:r>
              <a:rPr lang="fr-FR" sz="4000" b="1" dirty="0">
                <a:solidFill>
                  <a:srgbClr val="FF0000"/>
                </a:solidFill>
              </a:rPr>
              <a:t>T</a:t>
            </a:r>
            <a:r>
              <a:rPr lang="fr-FR" sz="4000" dirty="0"/>
              <a:t>riangle des </a:t>
            </a:r>
            <a:r>
              <a:rPr lang="fr-FR" sz="4000" b="1" dirty="0">
                <a:solidFill>
                  <a:srgbClr val="FF0000"/>
                </a:solidFill>
              </a:rPr>
              <a:t>B</a:t>
            </a:r>
            <a:r>
              <a:rPr lang="fr-FR" sz="4000" dirty="0"/>
              <a:t>ermudes.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C7593B-C9AF-F4FC-9068-A6B06F584ACD}"/>
              </a:ext>
            </a:extLst>
          </p:cNvPr>
          <p:cNvSpPr/>
          <p:nvPr/>
        </p:nvSpPr>
        <p:spPr>
          <a:xfrm>
            <a:off x="2958459" y="319186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60E5DDB-EF97-A277-3704-897A79E41137}"/>
              </a:ext>
            </a:extLst>
          </p:cNvPr>
          <p:cNvSpPr/>
          <p:nvPr/>
        </p:nvSpPr>
        <p:spPr>
          <a:xfrm>
            <a:off x="9356275" y="319186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7A970B5-EBB1-6E95-84C1-DBBCC66027B4}"/>
              </a:ext>
            </a:extLst>
          </p:cNvPr>
          <p:cNvSpPr/>
          <p:nvPr/>
        </p:nvSpPr>
        <p:spPr>
          <a:xfrm>
            <a:off x="6280728" y="319186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66DC278-A26D-41FA-9BF8-36FEDD72044A}"/>
              </a:ext>
            </a:extLst>
          </p:cNvPr>
          <p:cNvSpPr/>
          <p:nvPr/>
        </p:nvSpPr>
        <p:spPr>
          <a:xfrm>
            <a:off x="974275" y="319417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Média en ligne 2" title="C’est un monde - Les Bermudes : un triangle légendaire">
            <a:hlinkClick r:id="" action="ppaction://media"/>
            <a:extLst>
              <a:ext uri="{FF2B5EF4-FFF2-40B4-BE49-F238E27FC236}">
                <a16:creationId xmlns:a16="http://schemas.microsoft.com/office/drawing/2014/main" id="{4BD0836A-364B-8B6D-C79F-9093A8B4796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170945" y="4050937"/>
            <a:ext cx="4219566" cy="238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03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5" grpId="0"/>
      <p:bldP spid="14" grpId="0" animBg="1"/>
      <p:bldP spid="8" grpId="0" animBg="1"/>
      <p:bldP spid="10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A3D9B-ED46-3900-C9B1-C300CC4E9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D6708F3-E368-DA88-F7E7-F3E8DA5AA19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72F614C-974E-59DA-C116-5DD4532E4855}"/>
              </a:ext>
            </a:extLst>
          </p:cNvPr>
          <p:cNvSpPr txBox="1"/>
          <p:nvPr/>
        </p:nvSpPr>
        <p:spPr>
          <a:xfrm>
            <a:off x="92364" y="3112654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vingt-quatre mars mille-neuf-cent-quatre-vingt-seize, la comète </a:t>
            </a:r>
            <a:r>
              <a:rPr lang="fr-FR" sz="4000" b="1" dirty="0" err="1">
                <a:solidFill>
                  <a:srgbClr val="FF0000"/>
                </a:solidFill>
              </a:rPr>
              <a:t>Hyakutake</a:t>
            </a:r>
            <a:r>
              <a:rPr lang="fr-FR" sz="4000" dirty="0"/>
              <a:t> frôle la </a:t>
            </a:r>
            <a:r>
              <a:rPr lang="fr-FR" sz="4000" b="1" dirty="0">
                <a:solidFill>
                  <a:srgbClr val="FF0000"/>
                </a:solidFill>
              </a:rPr>
              <a:t>T</a:t>
            </a:r>
            <a:r>
              <a:rPr lang="fr-FR" sz="4000" dirty="0"/>
              <a:t>erre à quinze millions de kilomètres.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5922BA-B316-60FB-4EB1-478FF9209FD0}"/>
              </a:ext>
            </a:extLst>
          </p:cNvPr>
          <p:cNvSpPr/>
          <p:nvPr/>
        </p:nvSpPr>
        <p:spPr>
          <a:xfrm>
            <a:off x="4925724" y="536472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9B888CF-7000-F5C5-9C27-5B015D26A8DC}"/>
              </a:ext>
            </a:extLst>
          </p:cNvPr>
          <p:cNvSpPr/>
          <p:nvPr/>
        </p:nvSpPr>
        <p:spPr>
          <a:xfrm>
            <a:off x="2151911" y="655046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48D491-ED8E-B5FE-397E-B59C960AAF9B}"/>
              </a:ext>
            </a:extLst>
          </p:cNvPr>
          <p:cNvSpPr/>
          <p:nvPr/>
        </p:nvSpPr>
        <p:spPr>
          <a:xfrm>
            <a:off x="10169236" y="536472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88EACD8-C4CC-1624-C7AC-747503B53D3C}"/>
              </a:ext>
            </a:extLst>
          </p:cNvPr>
          <p:cNvSpPr/>
          <p:nvPr/>
        </p:nvSpPr>
        <p:spPr>
          <a:xfrm>
            <a:off x="1509984" y="536472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Média en ligne 8" title="[2 minutes pour comprendre] Astéroïde, météorite et comète ?">
            <a:hlinkClick r:id="" action="ppaction://media"/>
            <a:extLst>
              <a:ext uri="{FF2B5EF4-FFF2-40B4-BE49-F238E27FC236}">
                <a16:creationId xmlns:a16="http://schemas.microsoft.com/office/drawing/2014/main" id="{39942C03-D42A-9B8A-C8CA-1CB4FA4FBED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89985" y="346859"/>
            <a:ext cx="4328103" cy="244346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B829FDA-BA17-2FB6-F8F7-D2A0FF7B1D05}"/>
              </a:ext>
            </a:extLst>
          </p:cNvPr>
          <p:cNvSpPr txBox="1"/>
          <p:nvPr/>
        </p:nvSpPr>
        <p:spPr>
          <a:xfrm>
            <a:off x="7712363" y="1431637"/>
            <a:ext cx="24568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err="1"/>
              <a:t>Hyakutake</a:t>
            </a:r>
            <a:endParaRPr lang="fr-FR" sz="4000" dirty="0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7C887B9F-97A1-22E0-7390-34D3175ED2E2}"/>
              </a:ext>
            </a:extLst>
          </p:cNvPr>
          <p:cNvSpPr/>
          <p:nvPr/>
        </p:nvSpPr>
        <p:spPr>
          <a:xfrm>
            <a:off x="6989187" y="536472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02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5" grpId="0"/>
      <p:bldP spid="14" grpId="0" animBg="1"/>
      <p:bldP spid="8" grpId="0" animBg="1"/>
      <p:bldP spid="10" grpId="0" animBg="1"/>
      <p:bldP spid="2" grpId="0" animBg="1"/>
      <p:bldP spid="11" grpId="0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5759F-6B6B-1427-F04E-B9EB1421C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B428F6E-378A-B066-128E-0956A7BC67EA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CADCDED-D604-EECE-A8DD-C9310191D349}"/>
              </a:ext>
            </a:extLst>
          </p:cNvPr>
          <p:cNvSpPr txBox="1"/>
          <p:nvPr/>
        </p:nvSpPr>
        <p:spPr>
          <a:xfrm>
            <a:off x="0" y="1751425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vingt-cinq mars mille-cinq-cent-quatre-vingt-un, c’est la dernière fois qu’on fête Nouvel An ce jour-là.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F57B49-463D-A108-787F-B51BEFFA8B98}"/>
              </a:ext>
            </a:extLst>
          </p:cNvPr>
          <p:cNvSpPr/>
          <p:nvPr/>
        </p:nvSpPr>
        <p:spPr>
          <a:xfrm>
            <a:off x="11200969" y="276702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545BBBA-1BD8-3E6B-C7F7-ADED83070A12}"/>
              </a:ext>
            </a:extLst>
          </p:cNvPr>
          <p:cNvSpPr/>
          <p:nvPr/>
        </p:nvSpPr>
        <p:spPr>
          <a:xfrm>
            <a:off x="2475184" y="404587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1CB0E94-14C2-C981-7270-7CF80D9F7E6A}"/>
              </a:ext>
            </a:extLst>
          </p:cNvPr>
          <p:cNvSpPr/>
          <p:nvPr/>
        </p:nvSpPr>
        <p:spPr>
          <a:xfrm>
            <a:off x="6235322" y="404586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13F6FF00-4494-1B83-70B6-0331219EAC32}"/>
              </a:ext>
            </a:extLst>
          </p:cNvPr>
          <p:cNvSpPr/>
          <p:nvPr/>
        </p:nvSpPr>
        <p:spPr>
          <a:xfrm>
            <a:off x="1630057" y="404587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5590FE90-5DDC-5732-F92D-D806FD26290C}"/>
              </a:ext>
            </a:extLst>
          </p:cNvPr>
          <p:cNvSpPr/>
          <p:nvPr/>
        </p:nvSpPr>
        <p:spPr>
          <a:xfrm>
            <a:off x="11016242" y="276702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35F43B-3D83-3D1A-BCD4-CE592BA401A1}"/>
              </a:ext>
            </a:extLst>
          </p:cNvPr>
          <p:cNvSpPr/>
          <p:nvPr/>
        </p:nvSpPr>
        <p:spPr>
          <a:xfrm>
            <a:off x="4671724" y="404587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5CB70D4-F33C-9D08-0B57-118BA4E779D4}"/>
              </a:ext>
            </a:extLst>
          </p:cNvPr>
          <p:cNvSpPr/>
          <p:nvPr/>
        </p:nvSpPr>
        <p:spPr>
          <a:xfrm>
            <a:off x="8431862" y="404586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4001E8C-A809-9B24-772A-9D846120A926}"/>
              </a:ext>
            </a:extLst>
          </p:cNvPr>
          <p:cNvSpPr/>
          <p:nvPr/>
        </p:nvSpPr>
        <p:spPr>
          <a:xfrm>
            <a:off x="6914971" y="404586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6723A26E-449F-B6AB-7DC5-9365215423A2}"/>
              </a:ext>
            </a:extLst>
          </p:cNvPr>
          <p:cNvSpPr/>
          <p:nvPr/>
        </p:nvSpPr>
        <p:spPr>
          <a:xfrm>
            <a:off x="8952278" y="404586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FA50E120-D6F9-51BD-058F-4D669BEB5567}"/>
              </a:ext>
            </a:extLst>
          </p:cNvPr>
          <p:cNvSpPr/>
          <p:nvPr/>
        </p:nvSpPr>
        <p:spPr>
          <a:xfrm>
            <a:off x="7388680" y="4045868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C19055A9-CF21-B3EE-5D30-8EDDAAC6CB1A}"/>
              </a:ext>
            </a:extLst>
          </p:cNvPr>
          <p:cNvSpPr/>
          <p:nvPr/>
        </p:nvSpPr>
        <p:spPr>
          <a:xfrm>
            <a:off x="3609291" y="404586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79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8" grpId="0" animBg="1"/>
      <p:bldP spid="10" grpId="0" animBg="1"/>
      <p:bldP spid="2" grpId="0" animBg="1"/>
      <p:bldP spid="12" grpId="0" animBg="1"/>
      <p:bldP spid="3" grpId="0" animBg="1"/>
      <p:bldP spid="6" grpId="0" animBg="1"/>
      <p:bldP spid="7" grpId="0" animBg="1"/>
      <p:bldP spid="13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A654C-3355-72DD-3FBD-27950F8AE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7B7B4AC-5354-EA83-28FA-ADCA147AE01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9A69E78-3DE6-28F2-146D-4C86E1E90108}"/>
              </a:ext>
            </a:extLst>
          </p:cNvPr>
          <p:cNvSpPr txBox="1"/>
          <p:nvPr/>
        </p:nvSpPr>
        <p:spPr>
          <a:xfrm>
            <a:off x="0" y="1751425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vingt-six mars mille-sept-cent-quatre-vingt-onze, l’</a:t>
            </a:r>
            <a:r>
              <a:rPr lang="fr-FR" sz="4000" b="1" dirty="0">
                <a:solidFill>
                  <a:srgbClr val="FF0000"/>
                </a:solidFill>
              </a:rPr>
              <a:t>A</a:t>
            </a:r>
            <a:r>
              <a:rPr lang="fr-FR" sz="4000" dirty="0"/>
              <a:t>cadémie française des </a:t>
            </a:r>
            <a:r>
              <a:rPr lang="fr-FR" sz="4000" b="1" dirty="0">
                <a:solidFill>
                  <a:srgbClr val="FF0000"/>
                </a:solidFill>
              </a:rPr>
              <a:t>S</a:t>
            </a:r>
            <a:r>
              <a:rPr lang="fr-FR" sz="4000" dirty="0"/>
              <a:t>ciences définit le mètre.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111DCD6-E84E-81D2-0DD2-1E62C8C712D7}"/>
              </a:ext>
            </a:extLst>
          </p:cNvPr>
          <p:cNvSpPr/>
          <p:nvPr/>
        </p:nvSpPr>
        <p:spPr>
          <a:xfrm>
            <a:off x="4140151" y="404586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C2AD3F75-2BC8-A4E3-1F0F-860D92966E53}"/>
              </a:ext>
            </a:extLst>
          </p:cNvPr>
          <p:cNvSpPr/>
          <p:nvPr/>
        </p:nvSpPr>
        <p:spPr>
          <a:xfrm>
            <a:off x="2184763" y="404586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E42E97-0C50-5D33-CFAB-D555C11669D4}"/>
              </a:ext>
            </a:extLst>
          </p:cNvPr>
          <p:cNvSpPr/>
          <p:nvPr/>
        </p:nvSpPr>
        <p:spPr>
          <a:xfrm>
            <a:off x="8357311" y="4041586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6ECBE9B-55A8-F168-50C9-DD0C63B8B664}"/>
              </a:ext>
            </a:extLst>
          </p:cNvPr>
          <p:cNvSpPr/>
          <p:nvPr/>
        </p:nvSpPr>
        <p:spPr>
          <a:xfrm>
            <a:off x="10144771" y="400199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C4F4301-9F15-5B0A-D269-092782F36CCE}"/>
              </a:ext>
            </a:extLst>
          </p:cNvPr>
          <p:cNvSpPr/>
          <p:nvPr/>
        </p:nvSpPr>
        <p:spPr>
          <a:xfrm>
            <a:off x="6868264" y="404586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851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2" grpId="0" animBg="1"/>
      <p:bldP spid="3" grpId="0" animBg="1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4C7D7-3C24-5A2A-72CE-FED01005F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4EA7D44-A0F5-EA0F-24AC-E97615D036E7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C8D5E5-C2DB-A15F-714A-8C9F9492C26D}"/>
              </a:ext>
            </a:extLst>
          </p:cNvPr>
          <p:cNvSpPr txBox="1"/>
          <p:nvPr/>
        </p:nvSpPr>
        <p:spPr>
          <a:xfrm>
            <a:off x="0" y="1751425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vingt-sept mars mille-neuf-cent-soixante-huit, le brevet de la planche à voile est déposé.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688CDFF-4AAE-3B31-3A72-F5EF82F92826}"/>
              </a:ext>
            </a:extLst>
          </p:cNvPr>
          <p:cNvSpPr/>
          <p:nvPr/>
        </p:nvSpPr>
        <p:spPr>
          <a:xfrm>
            <a:off x="2594351" y="399985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BFDAEE8-516C-F577-50F6-C4F51931D59B}"/>
              </a:ext>
            </a:extLst>
          </p:cNvPr>
          <p:cNvSpPr/>
          <p:nvPr/>
        </p:nvSpPr>
        <p:spPr>
          <a:xfrm>
            <a:off x="11846000" y="277891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4AA4CA-267C-73F0-EDA7-87024A885CBE}"/>
              </a:ext>
            </a:extLst>
          </p:cNvPr>
          <p:cNvSpPr/>
          <p:nvPr/>
        </p:nvSpPr>
        <p:spPr>
          <a:xfrm>
            <a:off x="4482736" y="399985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081A9F9-AFEA-850D-F9E6-1DB0E00A8103}"/>
              </a:ext>
            </a:extLst>
          </p:cNvPr>
          <p:cNvSpPr/>
          <p:nvPr/>
        </p:nvSpPr>
        <p:spPr>
          <a:xfrm>
            <a:off x="4060409" y="399985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90F0AE-5B73-4086-FB6B-508F10999407}"/>
              </a:ext>
            </a:extLst>
          </p:cNvPr>
          <p:cNvSpPr/>
          <p:nvPr/>
        </p:nvSpPr>
        <p:spPr>
          <a:xfrm>
            <a:off x="6395777" y="400199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788148C5-D669-A877-D02C-CE03E82CF57A}"/>
              </a:ext>
            </a:extLst>
          </p:cNvPr>
          <p:cNvSpPr/>
          <p:nvPr/>
        </p:nvSpPr>
        <p:spPr>
          <a:xfrm>
            <a:off x="4744992" y="4000365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30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2" grpId="0" animBg="1"/>
      <p:bldP spid="3" grpId="0" animBg="1"/>
      <p:bldP spid="7" grpId="0" animBg="1"/>
      <p:bldP spid="9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3159A-4965-2E20-DD07-7A14CC5DD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129AD2F-B9DA-F36B-3CB3-7C16C6ECC74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47978D1-E1BB-365A-F7B8-AA6D755D6448}"/>
              </a:ext>
            </a:extLst>
          </p:cNvPr>
          <p:cNvSpPr txBox="1"/>
          <p:nvPr/>
        </p:nvSpPr>
        <p:spPr>
          <a:xfrm>
            <a:off x="0" y="1751425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vingt-huit mars mille-huit-cent-quatre-vingt-deux, l’enseignement devient laïc et obligatoire.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381E3A1-8B68-4B3B-F29A-FEAC762CCBEE}"/>
              </a:ext>
            </a:extLst>
          </p:cNvPr>
          <p:cNvSpPr/>
          <p:nvPr/>
        </p:nvSpPr>
        <p:spPr>
          <a:xfrm>
            <a:off x="3050290" y="399985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8E6C0D-BA75-297F-C1AE-3F2B2C2BE67A}"/>
              </a:ext>
            </a:extLst>
          </p:cNvPr>
          <p:cNvSpPr/>
          <p:nvPr/>
        </p:nvSpPr>
        <p:spPr>
          <a:xfrm>
            <a:off x="4724657" y="399574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B90A831-B5F5-E7FA-3D62-B1569E02852F}"/>
              </a:ext>
            </a:extLst>
          </p:cNvPr>
          <p:cNvSpPr/>
          <p:nvPr/>
        </p:nvSpPr>
        <p:spPr>
          <a:xfrm>
            <a:off x="5478756" y="399574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1046254D-94B9-328B-5DDA-DF34B68290C4}"/>
              </a:ext>
            </a:extLst>
          </p:cNvPr>
          <p:cNvSpPr/>
          <p:nvPr/>
        </p:nvSpPr>
        <p:spPr>
          <a:xfrm>
            <a:off x="6003636" y="3995745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C113268-3272-2BC9-7FA4-903C3759B37D}"/>
              </a:ext>
            </a:extLst>
          </p:cNvPr>
          <p:cNvSpPr/>
          <p:nvPr/>
        </p:nvSpPr>
        <p:spPr>
          <a:xfrm>
            <a:off x="8376867" y="399574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Média en ligne 9" title="C'est quoi la Laïcité ? - 1 jour, 1 question">
            <a:hlinkClick r:id="" action="ppaction://media"/>
            <a:extLst>
              <a:ext uri="{FF2B5EF4-FFF2-40B4-BE49-F238E27FC236}">
                <a16:creationId xmlns:a16="http://schemas.microsoft.com/office/drawing/2014/main" id="{28397B43-7A2E-880A-EE06-BD7929EC7A2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28329" y="4442691"/>
            <a:ext cx="3885579" cy="219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69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5" grpId="0"/>
      <p:bldP spid="8" grpId="0" animBg="1"/>
      <p:bldP spid="3" grpId="0" animBg="1"/>
      <p:bldP spid="7" grpId="0" animBg="1"/>
      <p:bldP spid="11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EF43A-AD12-844F-C1E0-138E95210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306644C-0194-103D-F0F1-07B7D444155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DD8DBD-5D65-FEFB-157E-CD19A113037A}"/>
              </a:ext>
            </a:extLst>
          </p:cNvPr>
          <p:cNvSpPr txBox="1"/>
          <p:nvPr/>
        </p:nvSpPr>
        <p:spPr>
          <a:xfrm>
            <a:off x="0" y="1751425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vingt-neuf mars mille-neuf-cent-soixante-quatorze, une armée de terre cuite est découverte en </a:t>
            </a:r>
            <a:r>
              <a:rPr lang="fr-FR" sz="40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hine..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95E73E6-961E-1587-A254-7A4809FD8079}"/>
              </a:ext>
            </a:extLst>
          </p:cNvPr>
          <p:cNvSpPr/>
          <p:nvPr/>
        </p:nvSpPr>
        <p:spPr>
          <a:xfrm>
            <a:off x="1203017" y="399574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6333CB-8D77-2206-CC0C-CE2459EB7440}"/>
              </a:ext>
            </a:extLst>
          </p:cNvPr>
          <p:cNvSpPr/>
          <p:nvPr/>
        </p:nvSpPr>
        <p:spPr>
          <a:xfrm>
            <a:off x="4724657" y="399574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556B4D7-33CD-744F-499E-423F4101FE55}"/>
              </a:ext>
            </a:extLst>
          </p:cNvPr>
          <p:cNvSpPr/>
          <p:nvPr/>
        </p:nvSpPr>
        <p:spPr>
          <a:xfrm>
            <a:off x="2963837" y="399574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8684CEB2-6E6E-0C27-96E3-496FE43849DA}"/>
              </a:ext>
            </a:extLst>
          </p:cNvPr>
          <p:cNvSpPr/>
          <p:nvPr/>
        </p:nvSpPr>
        <p:spPr>
          <a:xfrm>
            <a:off x="4521456" y="3995745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ECA8472-F154-6DC4-A672-05BC1A1AFA15}"/>
              </a:ext>
            </a:extLst>
          </p:cNvPr>
          <p:cNvSpPr/>
          <p:nvPr/>
        </p:nvSpPr>
        <p:spPr>
          <a:xfrm>
            <a:off x="4111957" y="399574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Média en ligne 1" title="XI'AN. L'armée en terre cuite de l'empereur Qing">
            <a:hlinkClick r:id="" action="ppaction://media"/>
            <a:extLst>
              <a:ext uri="{FF2B5EF4-FFF2-40B4-BE49-F238E27FC236}">
                <a16:creationId xmlns:a16="http://schemas.microsoft.com/office/drawing/2014/main" id="{125265A0-6B79-972C-3B5F-55D10ACED78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913475" y="4310549"/>
            <a:ext cx="4365048" cy="24643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4AFFF2-4C53-21E8-95AA-90504BECA67C}"/>
              </a:ext>
            </a:extLst>
          </p:cNvPr>
          <p:cNvSpPr/>
          <p:nvPr/>
        </p:nvSpPr>
        <p:spPr>
          <a:xfrm>
            <a:off x="7301092" y="400185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530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  <p:bldP spid="8" grpId="0" animBg="1"/>
      <p:bldP spid="3" grpId="0" animBg="1"/>
      <p:bldP spid="7" grpId="0" animBg="1"/>
      <p:bldP spid="11" grpId="0" animBg="1"/>
      <p:bldP spid="6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A498C-3C61-AE1B-04CE-C7654C4E7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4E1A7C3-ABFB-412A-FDB9-CB2869FF3CE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E8EF8D5-F7FD-0269-0C2C-9AC56885B115}"/>
              </a:ext>
            </a:extLst>
          </p:cNvPr>
          <p:cNvSpPr txBox="1"/>
          <p:nvPr/>
        </p:nvSpPr>
        <p:spPr>
          <a:xfrm>
            <a:off x="0" y="2924443"/>
            <a:ext cx="12192000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trente mars mille-neuf-cent-quatre-vingt-quinze, la nouvelle bibliothèque nationale de </a:t>
            </a:r>
            <a:r>
              <a:rPr lang="fr-FR" sz="4000" b="1" dirty="0">
                <a:solidFill>
                  <a:srgbClr val="FF0000"/>
                </a:solidFill>
              </a:rPr>
              <a:t>F</a:t>
            </a:r>
            <a:r>
              <a:rPr lang="fr-FR" sz="4000" dirty="0"/>
              <a:t>rance est inaugurée par </a:t>
            </a:r>
            <a:r>
              <a:rPr lang="fr-FR" sz="4000" b="1" dirty="0">
                <a:solidFill>
                  <a:srgbClr val="FF0000"/>
                </a:solidFill>
              </a:rPr>
              <a:t>François </a:t>
            </a:r>
            <a:r>
              <a:rPr lang="fr-FR" sz="4000" b="1" dirty="0" err="1">
                <a:solidFill>
                  <a:srgbClr val="FF0000"/>
                </a:solidFill>
              </a:rPr>
              <a:t>Mitterand</a:t>
            </a:r>
            <a:r>
              <a:rPr lang="fr-FR" sz="4000" dirty="0"/>
              <a:t>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5BCD3C6-5C0D-AB68-FC80-364588F2D53C}"/>
              </a:ext>
            </a:extLst>
          </p:cNvPr>
          <p:cNvSpPr/>
          <p:nvPr/>
        </p:nvSpPr>
        <p:spPr>
          <a:xfrm>
            <a:off x="1637126" y="516876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52ABD6-2E0E-BEF6-FA02-0A8986EDD588}"/>
              </a:ext>
            </a:extLst>
          </p:cNvPr>
          <p:cNvSpPr/>
          <p:nvPr/>
        </p:nvSpPr>
        <p:spPr>
          <a:xfrm>
            <a:off x="9019050" y="516876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3B5940A-17B6-8017-A97D-C6B3DA85F69F}"/>
              </a:ext>
            </a:extLst>
          </p:cNvPr>
          <p:cNvSpPr/>
          <p:nvPr/>
        </p:nvSpPr>
        <p:spPr>
          <a:xfrm>
            <a:off x="4336729" y="516876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63CB3C90-C26E-2E00-0F0E-6E7DA50FC6D9}"/>
              </a:ext>
            </a:extLst>
          </p:cNvPr>
          <p:cNvSpPr/>
          <p:nvPr/>
        </p:nvSpPr>
        <p:spPr>
          <a:xfrm>
            <a:off x="9203777" y="516876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8345F50-9B7D-5B4C-3395-E3E36EC893C8}"/>
              </a:ext>
            </a:extLst>
          </p:cNvPr>
          <p:cNvSpPr/>
          <p:nvPr/>
        </p:nvSpPr>
        <p:spPr>
          <a:xfrm>
            <a:off x="6411811" y="516876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A93239-2C63-4AFA-1614-EE5B7A51C5A5}"/>
              </a:ext>
            </a:extLst>
          </p:cNvPr>
          <p:cNvSpPr/>
          <p:nvPr/>
        </p:nvSpPr>
        <p:spPr>
          <a:xfrm>
            <a:off x="11427453" y="516876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DBD5D8C-B7B7-4EF5-589F-73D4AEF9B625}"/>
              </a:ext>
            </a:extLst>
          </p:cNvPr>
          <p:cNvSpPr txBox="1"/>
          <p:nvPr/>
        </p:nvSpPr>
        <p:spPr>
          <a:xfrm>
            <a:off x="3635772" y="1850380"/>
            <a:ext cx="4082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François </a:t>
            </a:r>
            <a:r>
              <a:rPr lang="fr-FR" sz="4000" dirty="0" err="1"/>
              <a:t>Mitterand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09012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3" grpId="0" animBg="1"/>
      <p:bldP spid="7" grpId="0" animBg="1"/>
      <p:bldP spid="11" grpId="0" animBg="1"/>
      <p:bldP spid="6" grpId="0" animBg="1"/>
      <p:bldP spid="9" grpId="0" animBg="1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32B01-83EB-27C6-1A75-7E7E12FAF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5D744C0-DB63-CA52-8F1D-9003DF0AF4F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0200" y="0"/>
            <a:ext cx="3331800" cy="69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E70D785-DC72-5F0C-E753-873F20D92618}"/>
              </a:ext>
            </a:extLst>
          </p:cNvPr>
          <p:cNvSpPr txBox="1"/>
          <p:nvPr/>
        </p:nvSpPr>
        <p:spPr>
          <a:xfrm>
            <a:off x="0" y="2924443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trente-et-un mars mille-huit-cent-quatre-vingt-neuf, la </a:t>
            </a:r>
            <a:r>
              <a:rPr lang="fr-FR" sz="4000" b="1" dirty="0">
                <a:solidFill>
                  <a:srgbClr val="FF0000"/>
                </a:solidFill>
              </a:rPr>
              <a:t>T</a:t>
            </a:r>
            <a:r>
              <a:rPr lang="fr-FR" sz="4000" dirty="0"/>
              <a:t>our </a:t>
            </a:r>
            <a:r>
              <a:rPr lang="fr-FR" sz="4000" b="1" dirty="0">
                <a:solidFill>
                  <a:srgbClr val="FF0000"/>
                </a:solidFill>
              </a:rPr>
              <a:t>E</a:t>
            </a:r>
            <a:r>
              <a:rPr lang="fr-FR" sz="4000" dirty="0"/>
              <a:t>iffel est inaugurée à </a:t>
            </a:r>
            <a:r>
              <a:rPr lang="fr-FR" sz="4000" b="1" dirty="0">
                <a:solidFill>
                  <a:srgbClr val="FF0000"/>
                </a:solidFill>
              </a:rPr>
              <a:t>P</a:t>
            </a:r>
            <a:r>
              <a:rPr lang="fr-FR" sz="4000" dirty="0"/>
              <a:t>aris.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6E64D10-B3D9-90C0-1FFB-834D006C404D}"/>
              </a:ext>
            </a:extLst>
          </p:cNvPr>
          <p:cNvSpPr/>
          <p:nvPr/>
        </p:nvSpPr>
        <p:spPr>
          <a:xfrm>
            <a:off x="853733" y="517372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CC1A96-7522-C3CA-0E43-60D99F8545B7}"/>
              </a:ext>
            </a:extLst>
          </p:cNvPr>
          <p:cNvSpPr/>
          <p:nvPr/>
        </p:nvSpPr>
        <p:spPr>
          <a:xfrm>
            <a:off x="2423023" y="516876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7F44BD77-66B6-1920-49C0-30D99495C0CC}"/>
              </a:ext>
            </a:extLst>
          </p:cNvPr>
          <p:cNvSpPr/>
          <p:nvPr/>
        </p:nvSpPr>
        <p:spPr>
          <a:xfrm>
            <a:off x="2620569" y="516876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0343DB-6E09-3C1C-7F37-F72FFBBB095A}"/>
              </a:ext>
            </a:extLst>
          </p:cNvPr>
          <p:cNvSpPr/>
          <p:nvPr/>
        </p:nvSpPr>
        <p:spPr>
          <a:xfrm>
            <a:off x="4938409" y="516876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Média en ligne 1" title="31 mars 1889 : Inauguration de la tour Eiffel">
            <a:hlinkClick r:id="" action="ppaction://media"/>
            <a:extLst>
              <a:ext uri="{FF2B5EF4-FFF2-40B4-BE49-F238E27FC236}">
                <a16:creationId xmlns:a16="http://schemas.microsoft.com/office/drawing/2014/main" id="{65EC01C7-08C1-F5C7-BC80-762D228C992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234872" y="413236"/>
            <a:ext cx="3722255" cy="2791691"/>
          </a:xfrm>
          <a:prstGeom prst="rect">
            <a:avLst/>
          </a:prstGeom>
        </p:spPr>
      </p:pic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1C1F797D-A184-996F-65C7-287075B07905}"/>
              </a:ext>
            </a:extLst>
          </p:cNvPr>
          <p:cNvSpPr/>
          <p:nvPr/>
        </p:nvSpPr>
        <p:spPr>
          <a:xfrm>
            <a:off x="5285259" y="516876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771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  <p:bldP spid="8" grpId="0" animBg="1"/>
      <p:bldP spid="3" grpId="0" animBg="1"/>
      <p:bldP spid="11" grpId="0" animBg="1"/>
      <p:bldP spid="9" grpId="0" animBg="1"/>
      <p:bldP spid="1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495</Words>
  <Application>Microsoft Office PowerPoint</Application>
  <PresentationFormat>Grand écran</PresentationFormat>
  <Paragraphs>43</Paragraphs>
  <Slides>31</Slides>
  <Notes>0</Notes>
  <HiddenSlides>0</HiddenSlides>
  <MMClips>16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</dc:creator>
  <cp:lastModifiedBy>Stéphanie escoin</cp:lastModifiedBy>
  <cp:revision>3</cp:revision>
  <dcterms:created xsi:type="dcterms:W3CDTF">2024-02-29T13:01:54Z</dcterms:created>
  <dcterms:modified xsi:type="dcterms:W3CDTF">2025-03-14T09:36:12Z</dcterms:modified>
</cp:coreProperties>
</file>