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CECD4-93AC-D15D-4C28-5FD279229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DE353E-FA8C-F340-B4E0-1D525DE5EA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C053F-3073-12DB-2AB5-9CE4C5B1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8AD5F-9CCB-BAA0-EFAA-C543A941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26EAF-DB5F-B6B2-9DCD-A8DC22B8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8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9656D-F213-26D6-A7CE-1A278270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20AAA-D83F-5D5B-2131-A65D76FB4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D7887-10CE-5113-B9CC-5CA12646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2A001-541B-03A2-A527-0608036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4A389-D7A2-A017-D8C4-108E16E5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00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0DCBD-4EA1-F789-8362-2B85EF780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72AE0F-74BE-10F7-3E86-4607902F9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4FCE60-1DC6-09F1-30C3-CF367EF1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482ADB-78EA-B2BD-8893-2F4D5D8D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EB236-3801-BEF3-D726-02152F35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3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9B694-3BAF-3EE8-3863-D5551A3A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089C8D-232E-00E1-7F52-6C3ABB2B3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48D9D-9213-2EF5-6179-D2FA7BCD1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4387DC-3240-7685-22D3-4A893C50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615CC1-0837-086F-3081-3F3B13C2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0547AE-CF53-0EF3-6F3A-F2254AC5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7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5F189-D358-8FC9-B965-B3231591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C2CDC1-BA81-EB31-C105-3D6CA602A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81F33B-268D-A569-B215-4D1BF9F9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BBFAA62-CF7E-CDB5-A2EB-176E1D034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839629-ACA4-6B71-B8D3-CDFEA77CB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9CA1F3-A2C6-3802-8954-756E5445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004278-5BA1-9D12-F693-C847BD2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7A4A81-7081-1B60-2CD7-78897E0C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5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E6CB7-8EE3-C440-2DD4-52F61D0C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84A3C8-3793-0468-1DCB-168711966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DC920A-B8E5-E4BE-06C8-373430F8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B5D5F5-4551-B772-BA03-746F0EE0C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54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8B4DC-00D3-8FBC-7CDE-6C81407D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630F19-6FEA-49A7-4F42-3C0FD783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1B718C-4290-8F03-43C8-860FD77C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8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BBEB3-8A80-F79C-95C0-91CD54E7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D69E1-8DF1-4687-F27B-2F406B70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03FB8-4B61-F88A-8BDD-609506A62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98EA2-1924-8B69-62E1-8E817783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870CA4-8C9F-5FED-90B2-8E9E5398A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14BC96-6A33-F276-A1CC-F393283B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9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EEBE3-319D-B60D-3A6D-70748C18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B9FEF8-E17D-10B6-1CB6-65E4DA748D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9FDC1E-995D-BA24-9884-11B1BC6EE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D21EB3-72EE-AB9D-1504-9F898798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2C3D91-A55B-DECE-2655-E7CAB886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A602F8-2835-1ACA-821B-2215C5AB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21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5E8FE-03D7-CC09-B689-67D9F00A0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046BBA-F506-9211-1100-B9898D9F8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9997B-CAEE-A834-C71B-8AF6A5C2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D045D-0981-A937-6828-0CAFE931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AB9D9-1A75-DE84-6595-E58A3E04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04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D727BE-3AC4-83BB-07B2-41C2A33B4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521870-ACAA-434B-3B48-52758BDDD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A74EC-34DB-D0FF-AC0F-3F6E425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00892-6001-B09A-64C9-D3FF0F4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B992B-FF4B-CE1A-2793-F4F5F1DB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69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ABBB6C-2200-24EC-5129-C7E43703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ED12C4-533C-D60E-1655-2ACFA34E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D6FE6-59DC-C8D7-3B50-7B78B06BB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6CB6-2B1A-4CDB-9803-ACE59EA4666C}" type="datetimeFigureOut">
              <a:rPr lang="fr-FR" smtClean="0"/>
              <a:t>06/02/2024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7F2D-7F8E-0A26-3EBA-839152525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C71888-2689-EF0F-2100-5DAE86C31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9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premier février mille-huit-cent-soixante-dix-neuf, la Marseillaise est choisie comme hymne national français.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577506" y="37776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269768" y="378228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C40B3D8-7DD9-E194-2001-9B6DF70174AF}"/>
              </a:ext>
            </a:extLst>
          </p:cNvPr>
          <p:cNvSpPr/>
          <p:nvPr/>
        </p:nvSpPr>
        <p:spPr>
          <a:xfrm>
            <a:off x="2332182" y="377767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7774407" y="37776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2988727" y="378228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4570152" y="37776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767053" y="377767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9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deux février, c’est la fête de la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handeleur en </a:t>
            </a:r>
            <a:r>
              <a:rPr lang="fr-FR" sz="4000" b="1" dirty="0">
                <a:solidFill>
                  <a:srgbClr val="FF0000"/>
                </a:solidFill>
              </a:rPr>
              <a:t>F</a:t>
            </a:r>
            <a:r>
              <a:rPr lang="fr-FR" sz="4000" dirty="0"/>
              <a:t>rance et le jour de la marmotte en </a:t>
            </a:r>
            <a:r>
              <a:rPr lang="fr-FR" sz="40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mérique du </a:t>
            </a:r>
            <a:r>
              <a:rPr lang="fr-FR" sz="4000" b="1" dirty="0">
                <a:solidFill>
                  <a:srgbClr val="FF0000"/>
                </a:solidFill>
              </a:rPr>
              <a:t>N</a:t>
            </a:r>
            <a:r>
              <a:rPr lang="fr-FR" sz="4000" dirty="0"/>
              <a:t>ord.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4469797" y="37453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83658" y="377767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C40B3D8-7DD9-E194-2001-9B6DF70174AF}"/>
              </a:ext>
            </a:extLst>
          </p:cNvPr>
          <p:cNvSpPr/>
          <p:nvPr/>
        </p:nvSpPr>
        <p:spPr>
          <a:xfrm>
            <a:off x="5407891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8956662" y="22018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3838472" y="220643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3616799" y="220181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C75A7BAA-4EC0-0737-13EB-CBC807A137C5}"/>
              </a:ext>
            </a:extLst>
          </p:cNvPr>
          <p:cNvSpPr/>
          <p:nvPr/>
        </p:nvSpPr>
        <p:spPr>
          <a:xfrm>
            <a:off x="11610871" y="220181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80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trois février mille-neuf-cent-trente-deux, Santiago de Cuba est partiellement détruite par un tremblement de terre.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0639688" y="3745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6309840" y="374533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819425" y="531655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1599897" y="374533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219802" y="37453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09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quatre février deux-mille-quatre, </a:t>
            </a:r>
            <a:r>
              <a:rPr lang="fr-FR" sz="4000" b="1" dirty="0">
                <a:solidFill>
                  <a:srgbClr val="FF0000"/>
                </a:solidFill>
              </a:rPr>
              <a:t>Marck Zuckerberg </a:t>
            </a:r>
            <a:r>
              <a:rPr lang="fr-FR" sz="4000" dirty="0"/>
              <a:t>crée </a:t>
            </a:r>
            <a:r>
              <a:rPr lang="fr-FR" sz="4000" b="1" dirty="0">
                <a:solidFill>
                  <a:srgbClr val="FF0000"/>
                </a:solidFill>
              </a:rPr>
              <a:t>F</a:t>
            </a:r>
            <a:r>
              <a:rPr lang="fr-FR" sz="4000" dirty="0"/>
              <a:t>acebook.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708588" y="374071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34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cinq février mille-neuf-cent-quatorze,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harlot, joué par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harlie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haplin, apparaît pour la première fois.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9402015" y="374532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8481384" y="37407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4868364" y="3745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DF9DDC-8992-929C-ABEA-37EA87FE79AC}"/>
              </a:ext>
            </a:extLst>
          </p:cNvPr>
          <p:cNvSpPr/>
          <p:nvPr/>
        </p:nvSpPr>
        <p:spPr>
          <a:xfrm>
            <a:off x="10921922" y="220181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708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six février mille-neuf-cent-soixante-et-onze, </a:t>
            </a:r>
            <a:r>
              <a:rPr lang="fr-FR" sz="4000" b="1" dirty="0">
                <a:solidFill>
                  <a:srgbClr val="FF0000"/>
                </a:solidFill>
              </a:rPr>
              <a:t>Alan Shepard</a:t>
            </a:r>
            <a:r>
              <a:rPr lang="fr-FR" sz="4000" dirty="0"/>
              <a:t> joue au golf … sur la </a:t>
            </a:r>
            <a:r>
              <a:rPr lang="fr-FR" sz="4000" b="1" dirty="0">
                <a:solidFill>
                  <a:srgbClr val="FF0000"/>
                </a:solidFill>
              </a:rPr>
              <a:t>L</a:t>
            </a:r>
            <a:r>
              <a:rPr lang="fr-FR" sz="4000" dirty="0"/>
              <a:t>une !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6963615" y="374533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4102752" y="3745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2661277" y="3745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2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sept février mille-neuf-cent-soixante-deux, un coup de grisou tue deux-cent-quatre-vingt-dix-huit mineurs à </a:t>
            </a:r>
            <a:r>
              <a:rPr lang="fr-FR" sz="4000" b="1" dirty="0">
                <a:solidFill>
                  <a:srgbClr val="FF0000"/>
                </a:solidFill>
              </a:rPr>
              <a:t>Sarrebruck</a:t>
            </a:r>
            <a:r>
              <a:rPr lang="fr-FR" sz="4000" dirty="0"/>
              <a:t>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10360590" y="374533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032759" y="223057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1039168" y="37453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1960115" y="374533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0709486" y="374533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57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huit février mille-mille-huit-cent-soixante-douze, la première d’</a:t>
            </a:r>
            <a:r>
              <a:rPr lang="fr-FR" sz="4000" b="1" u="sng" dirty="0">
                <a:solidFill>
                  <a:srgbClr val="FF0000"/>
                </a:solidFill>
              </a:rPr>
              <a:t>Aïda</a:t>
            </a:r>
            <a:r>
              <a:rPr lang="fr-FR" sz="4000" dirty="0"/>
              <a:t>, l’opéra de </a:t>
            </a:r>
            <a:r>
              <a:rPr lang="fr-FR" sz="4000" b="1" dirty="0">
                <a:solidFill>
                  <a:srgbClr val="FF0000"/>
                </a:solidFill>
              </a:rPr>
              <a:t>V</a:t>
            </a:r>
            <a:r>
              <a:rPr lang="fr-FR" sz="4000" dirty="0"/>
              <a:t>erdi, est jouée à </a:t>
            </a:r>
            <a:r>
              <a:rPr lang="fr-FR" sz="4000" b="1" dirty="0">
                <a:solidFill>
                  <a:srgbClr val="FF0000"/>
                </a:solidFill>
              </a:rPr>
              <a:t>M</a:t>
            </a:r>
            <a:r>
              <a:rPr lang="fr-FR" sz="4000" dirty="0"/>
              <a:t>ilan.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8818117" y="37407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1722659" y="374533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7495232" y="37453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7273559" y="374533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2DA428A6-D02D-DA03-9531-CF3F22169F60}"/>
              </a:ext>
            </a:extLst>
          </p:cNvPr>
          <p:cNvSpPr/>
          <p:nvPr/>
        </p:nvSpPr>
        <p:spPr>
          <a:xfrm>
            <a:off x="9182173" y="374071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E5A6DB2E-B92F-0221-4F22-8AE274A8AF6F}"/>
              </a:ext>
            </a:extLst>
          </p:cNvPr>
          <p:cNvSpPr/>
          <p:nvPr/>
        </p:nvSpPr>
        <p:spPr>
          <a:xfrm>
            <a:off x="4886192" y="37407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75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neuf février deux-mille-dix-neuf, l’auteur d’</a:t>
            </a:r>
            <a:r>
              <a:rPr lang="fr-FR" sz="4000" b="1" dirty="0">
                <a:solidFill>
                  <a:srgbClr val="FF0000"/>
                </a:solidFill>
              </a:rPr>
              <a:t>O</a:t>
            </a:r>
            <a:r>
              <a:rPr lang="fr-FR" sz="4000" dirty="0"/>
              <a:t>tto, autobiographie d’un ours en peluche,</a:t>
            </a:r>
            <a:r>
              <a:rPr lang="fr-FR" sz="4000" b="1" dirty="0">
                <a:solidFill>
                  <a:srgbClr val="FF0000"/>
                </a:solidFill>
              </a:rPr>
              <a:t> Tomi Ungerer</a:t>
            </a:r>
            <a:r>
              <a:rPr lang="fr-FR" sz="4000" dirty="0"/>
              <a:t> s’éteint à l’âge de quatre-vingt-sept ans.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5094039" y="375455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8707280" y="224106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1334577" y="525882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713268" y="525882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E5A6DB2E-B92F-0221-4F22-8AE274A8AF6F}"/>
              </a:ext>
            </a:extLst>
          </p:cNvPr>
          <p:cNvSpPr/>
          <p:nvPr/>
        </p:nvSpPr>
        <p:spPr>
          <a:xfrm>
            <a:off x="2975337" y="375455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1C244CE-C09D-E859-AF42-FAB006772E9B}"/>
              </a:ext>
            </a:extLst>
          </p:cNvPr>
          <p:cNvSpPr/>
          <p:nvPr/>
        </p:nvSpPr>
        <p:spPr>
          <a:xfrm>
            <a:off x="7924985" y="525882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E6D5EBE-0AC5-0AF6-0EBA-D4EBFAEE608D}"/>
              </a:ext>
            </a:extLst>
          </p:cNvPr>
          <p:cNvSpPr/>
          <p:nvPr/>
        </p:nvSpPr>
        <p:spPr>
          <a:xfrm>
            <a:off x="7406704" y="374071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F58D560-C304-A36B-FB56-B4DB3B240923}"/>
              </a:ext>
            </a:extLst>
          </p:cNvPr>
          <p:cNvSpPr/>
          <p:nvPr/>
        </p:nvSpPr>
        <p:spPr>
          <a:xfrm>
            <a:off x="2753664" y="525882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985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 février mille-neuf-cent-quarante, « Faîtes chauffer la colle » est le premier court-métrage mettant en scène </a:t>
            </a:r>
            <a:r>
              <a:rPr lang="fr-FR" sz="4000" b="1" dirty="0">
                <a:solidFill>
                  <a:srgbClr val="FF0000"/>
                </a:solidFill>
              </a:rPr>
              <a:t>T</a:t>
            </a:r>
            <a:r>
              <a:rPr lang="fr-FR" sz="4000" dirty="0"/>
              <a:t>om et </a:t>
            </a:r>
            <a:r>
              <a:rPr lang="fr-FR" sz="40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erry.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5896094" y="37407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1319912" y="374071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9474185" y="374071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081906" y="375455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E5A6DB2E-B92F-0221-4F22-8AE274A8AF6F}"/>
              </a:ext>
            </a:extLst>
          </p:cNvPr>
          <p:cNvSpPr/>
          <p:nvPr/>
        </p:nvSpPr>
        <p:spPr>
          <a:xfrm>
            <a:off x="4607158" y="375455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1C244CE-C09D-E859-AF42-FAB006772E9B}"/>
              </a:ext>
            </a:extLst>
          </p:cNvPr>
          <p:cNvSpPr/>
          <p:nvPr/>
        </p:nvSpPr>
        <p:spPr>
          <a:xfrm>
            <a:off x="11444039" y="375455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E6D5EBE-0AC5-0AF6-0EBA-D4EBFAEE608D}"/>
              </a:ext>
            </a:extLst>
          </p:cNvPr>
          <p:cNvSpPr/>
          <p:nvPr/>
        </p:nvSpPr>
        <p:spPr>
          <a:xfrm>
            <a:off x="7755111" y="374071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2319067" y="375455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FE1C2C-17D3-998C-797F-F575877BC76B}"/>
              </a:ext>
            </a:extLst>
          </p:cNvPr>
          <p:cNvSpPr/>
          <p:nvPr/>
        </p:nvSpPr>
        <p:spPr>
          <a:xfrm>
            <a:off x="11358565" y="220181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386F91-BA3A-DE56-FC96-C65B62CA49B0}"/>
              </a:ext>
            </a:extLst>
          </p:cNvPr>
          <p:cNvSpPr/>
          <p:nvPr/>
        </p:nvSpPr>
        <p:spPr>
          <a:xfrm>
            <a:off x="9626585" y="220181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30D4B0F0-97CE-084F-DE03-027BC86064D8}"/>
              </a:ext>
            </a:extLst>
          </p:cNvPr>
          <p:cNvSpPr/>
          <p:nvPr/>
        </p:nvSpPr>
        <p:spPr>
          <a:xfrm>
            <a:off x="1203563" y="525882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0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onze février six-cent-soixante avant </a:t>
            </a:r>
            <a:r>
              <a:rPr lang="fr-FR" sz="40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ésus-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hrist, selon la légende, le Japon est fondé par l’empereur </a:t>
            </a:r>
            <a:r>
              <a:rPr lang="fr-FR" sz="4000" dirty="0" err="1">
                <a:solidFill>
                  <a:srgbClr val="FF0000"/>
                </a:solidFill>
              </a:rPr>
              <a:t>Jimnu</a:t>
            </a:r>
            <a:r>
              <a:rPr lang="fr-FR" sz="4000" dirty="0"/>
              <a:t>.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9114018" y="374071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9474185" y="374071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4383420" y="374528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4632750" y="375454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386F91-BA3A-DE56-FC96-C65B62CA49B0}"/>
              </a:ext>
            </a:extLst>
          </p:cNvPr>
          <p:cNvSpPr/>
          <p:nvPr/>
        </p:nvSpPr>
        <p:spPr>
          <a:xfrm>
            <a:off x="5985163" y="375455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5E2D886-B638-237D-23D0-011B2E98FB10}"/>
              </a:ext>
            </a:extLst>
          </p:cNvPr>
          <p:cNvSpPr/>
          <p:nvPr/>
        </p:nvSpPr>
        <p:spPr>
          <a:xfrm>
            <a:off x="1931136" y="375455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01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douze février mille-neuf-cent-dix, une loi permet de partir en retraite à soixante-cinq ans.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8788370" y="22018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10434767" y="220181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3644511" y="374066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4632750" y="375454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386F91-BA3A-DE56-FC96-C65B62CA49B0}"/>
              </a:ext>
            </a:extLst>
          </p:cNvPr>
          <p:cNvSpPr/>
          <p:nvPr/>
        </p:nvSpPr>
        <p:spPr>
          <a:xfrm>
            <a:off x="919386" y="374527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5E2D886-B638-237D-23D0-011B2E98FB10}"/>
              </a:ext>
            </a:extLst>
          </p:cNvPr>
          <p:cNvSpPr/>
          <p:nvPr/>
        </p:nvSpPr>
        <p:spPr>
          <a:xfrm>
            <a:off x="3279645" y="374066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BEE18D20-7EB8-692F-5114-F2F9D353B38E}"/>
              </a:ext>
            </a:extLst>
          </p:cNvPr>
          <p:cNvSpPr/>
          <p:nvPr/>
        </p:nvSpPr>
        <p:spPr>
          <a:xfrm>
            <a:off x="7327068" y="375454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990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treize février mille-huit-cent-soixante-sept, « le beau Danube bleu » est joué pour la première fois.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11202546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3251816" y="37545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3539609" y="374066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4632750" y="375454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5E2D886-B638-237D-23D0-011B2E98FB10}"/>
              </a:ext>
            </a:extLst>
          </p:cNvPr>
          <p:cNvSpPr/>
          <p:nvPr/>
        </p:nvSpPr>
        <p:spPr>
          <a:xfrm>
            <a:off x="8204470" y="375454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BEE18D20-7EB8-692F-5114-F2F9D353B38E}"/>
              </a:ext>
            </a:extLst>
          </p:cNvPr>
          <p:cNvSpPr/>
          <p:nvPr/>
        </p:nvSpPr>
        <p:spPr>
          <a:xfrm>
            <a:off x="9081872" y="374066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2483573" y="374066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9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quatorze février mille-neuf-cent-vingt-neuf, les premiers grille-pains sont présentés.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7226742" y="37545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4959900" y="374066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4632750" y="375454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5E2D886-B638-237D-23D0-011B2E98FB10}"/>
              </a:ext>
            </a:extLst>
          </p:cNvPr>
          <p:cNvSpPr/>
          <p:nvPr/>
        </p:nvSpPr>
        <p:spPr>
          <a:xfrm>
            <a:off x="4032335" y="374066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1633458" y="375454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939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quinze février mille-neuf-cent-cinquante, c’est la première de « 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endrillon ».</a:t>
            </a: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9843617" y="220178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9491077" y="220181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1633458" y="3754547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655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seize février mille-neuf-cent-quarante-et-un, le gouvernement de </a:t>
            </a:r>
            <a:r>
              <a:rPr lang="fr-FR" sz="4000" b="1" dirty="0">
                <a:solidFill>
                  <a:srgbClr val="FF0000"/>
                </a:solidFill>
              </a:rPr>
              <a:t>V</a:t>
            </a:r>
            <a:r>
              <a:rPr lang="fr-FR" sz="4000" dirty="0"/>
              <a:t>ichy décrète que la </a:t>
            </a:r>
            <a:r>
              <a:rPr lang="fr-FR" sz="4000" b="1" dirty="0">
                <a:solidFill>
                  <a:srgbClr val="FF0000"/>
                </a:solidFill>
              </a:rPr>
              <a:t>F</a:t>
            </a:r>
            <a:r>
              <a:rPr lang="fr-FR" sz="4000" dirty="0"/>
              <a:t>rance sera à l’heure allemande.</a:t>
            </a: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10656417" y="373607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6424604" y="373607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2843422" y="373607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4FDA65EC-E185-824D-02E6-A762F74612AB}"/>
              </a:ext>
            </a:extLst>
          </p:cNvPr>
          <p:cNvSpPr/>
          <p:nvPr/>
        </p:nvSpPr>
        <p:spPr>
          <a:xfrm>
            <a:off x="3605422" y="525882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1328658" y="525882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76D9B8-9201-A737-B9B0-79B0F8ED6838}"/>
              </a:ext>
            </a:extLst>
          </p:cNvPr>
          <p:cNvSpPr/>
          <p:nvPr/>
        </p:nvSpPr>
        <p:spPr>
          <a:xfrm>
            <a:off x="10271549" y="373607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355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dix-sept février mille-huit-cents, la fonction de préfet est créée.</a:t>
            </a: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437226" y="374068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1698778" y="373607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11266985" y="220177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9299640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76D9B8-9201-A737-B9B0-79B0F8ED6838}"/>
              </a:ext>
            </a:extLst>
          </p:cNvPr>
          <p:cNvSpPr/>
          <p:nvPr/>
        </p:nvSpPr>
        <p:spPr>
          <a:xfrm>
            <a:off x="163195" y="37360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53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dix-huit février mille-cinq-cent-dix-neuf, </a:t>
            </a:r>
            <a:r>
              <a:rPr lang="fr-FR" sz="4000" b="1" dirty="0">
                <a:solidFill>
                  <a:srgbClr val="FF0000"/>
                </a:solidFill>
              </a:rPr>
              <a:t>Hernan Cortès </a:t>
            </a:r>
            <a:r>
              <a:rPr lang="fr-FR" sz="4000" dirty="0"/>
              <a:t>s’aventure dans les terres mexicaines.</a:t>
            </a: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86244" y="373605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1975869" y="373605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7480076" y="373605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5049587" y="373605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047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dix-neuf février deux-mille-dix-neuf, on a découvert une nouvelle espèce de chauves-souris européennes : le </a:t>
            </a:r>
            <a:r>
              <a:rPr lang="fr-FR" sz="4000" b="1" dirty="0">
                <a:solidFill>
                  <a:srgbClr val="FF0000"/>
                </a:solidFill>
              </a:rPr>
              <a:t>murin cryptique</a:t>
            </a:r>
            <a:r>
              <a:rPr lang="fr-FR" sz="4000" dirty="0"/>
              <a:t>.</a:t>
            </a: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8768425" y="220281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11032759" y="220281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693863F-D3F3-6D65-79E3-F7D07D7E0131}"/>
              </a:ext>
            </a:extLst>
          </p:cNvPr>
          <p:cNvSpPr/>
          <p:nvPr/>
        </p:nvSpPr>
        <p:spPr>
          <a:xfrm>
            <a:off x="4071858" y="373605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2518824" y="373605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177F6-B532-A4D8-7029-B752A1893C25}"/>
              </a:ext>
            </a:extLst>
          </p:cNvPr>
          <p:cNvSpPr/>
          <p:nvPr/>
        </p:nvSpPr>
        <p:spPr>
          <a:xfrm>
            <a:off x="8990098" y="220281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6383B9F7-877E-CD98-D237-59224147BB36}"/>
              </a:ext>
            </a:extLst>
          </p:cNvPr>
          <p:cNvSpPr/>
          <p:nvPr/>
        </p:nvSpPr>
        <p:spPr>
          <a:xfrm>
            <a:off x="8346668" y="220281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A706B102-EAB2-745A-DA4C-EDE4D9463948}"/>
              </a:ext>
            </a:extLst>
          </p:cNvPr>
          <p:cNvSpPr/>
          <p:nvPr/>
        </p:nvSpPr>
        <p:spPr>
          <a:xfrm>
            <a:off x="10685389" y="373605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7841914" y="373605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BE05F92E-9C53-E27E-A7AE-E70A4A93F538}"/>
              </a:ext>
            </a:extLst>
          </p:cNvPr>
          <p:cNvSpPr/>
          <p:nvPr/>
        </p:nvSpPr>
        <p:spPr>
          <a:xfrm>
            <a:off x="6502695" y="373605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489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 février mille-huit-cent-seize, « le </a:t>
            </a:r>
            <a:r>
              <a:rPr lang="fr-FR" sz="40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arbier de </a:t>
            </a:r>
            <a:r>
              <a:rPr lang="fr-FR" sz="4000" b="1" dirty="0">
                <a:solidFill>
                  <a:srgbClr val="FF0000"/>
                </a:solidFill>
              </a:rPr>
              <a:t>S</a:t>
            </a:r>
            <a:r>
              <a:rPr lang="fr-FR" sz="4000" dirty="0"/>
              <a:t>éville » est joué pour la première fois à </a:t>
            </a:r>
            <a:r>
              <a:rPr lang="fr-FR" sz="4000" b="1" dirty="0">
                <a:solidFill>
                  <a:srgbClr val="FF0000"/>
                </a:solidFill>
              </a:rPr>
              <a:t>R</a:t>
            </a:r>
            <a:r>
              <a:rPr lang="fr-FR" sz="4000" dirty="0"/>
              <a:t>ome.</a:t>
            </a: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8063587" y="373604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2230504" y="373605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9732781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177F6-B532-A4D8-7029-B752A1893C25}"/>
              </a:ext>
            </a:extLst>
          </p:cNvPr>
          <p:cNvSpPr/>
          <p:nvPr/>
        </p:nvSpPr>
        <p:spPr>
          <a:xfrm>
            <a:off x="3335085" y="373604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6383B9F7-877E-CD98-D237-59224147BB36}"/>
              </a:ext>
            </a:extLst>
          </p:cNvPr>
          <p:cNvSpPr/>
          <p:nvPr/>
        </p:nvSpPr>
        <p:spPr>
          <a:xfrm>
            <a:off x="1923522" y="373605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7702759" y="373604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BE05F92E-9C53-E27E-A7AE-E70A4A93F538}"/>
              </a:ext>
            </a:extLst>
          </p:cNvPr>
          <p:cNvSpPr/>
          <p:nvPr/>
        </p:nvSpPr>
        <p:spPr>
          <a:xfrm>
            <a:off x="6855149" y="373604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986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vingt-et-un février mille-neuf-cent-seize, la bataille de </a:t>
            </a:r>
            <a:r>
              <a:rPr lang="fr-FR" sz="4000" b="1" dirty="0">
                <a:solidFill>
                  <a:srgbClr val="FF0000"/>
                </a:solidFill>
              </a:rPr>
              <a:t>V</a:t>
            </a:r>
            <a:r>
              <a:rPr lang="fr-FR" sz="4000" dirty="0"/>
              <a:t>erdun commence.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10811086" y="220075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177F6-B532-A4D8-7029-B752A1893C25}"/>
              </a:ext>
            </a:extLst>
          </p:cNvPr>
          <p:cNvSpPr/>
          <p:nvPr/>
        </p:nvSpPr>
        <p:spPr>
          <a:xfrm>
            <a:off x="3796019" y="37360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145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vingt-deux février mille-six-cent-trente-deux, dans un livre, </a:t>
            </a:r>
            <a:r>
              <a:rPr lang="fr-FR" sz="4000" b="1" dirty="0">
                <a:solidFill>
                  <a:srgbClr val="FF0000"/>
                </a:solidFill>
              </a:rPr>
              <a:t>Galilée</a:t>
            </a:r>
            <a:r>
              <a:rPr lang="fr-FR" sz="4000" dirty="0"/>
              <a:t> affirme être d’accord avec </a:t>
            </a:r>
            <a:r>
              <a:rPr lang="fr-FR" sz="4000" b="1" dirty="0">
                <a:solidFill>
                  <a:srgbClr val="FF0000"/>
                </a:solidFill>
              </a:rPr>
              <a:t>Copernic</a:t>
            </a:r>
            <a:r>
              <a:rPr lang="fr-FR" sz="4000" dirty="0"/>
              <a:t> : la </a:t>
            </a:r>
            <a:r>
              <a:rPr lang="fr-FR" sz="4000" b="1" dirty="0">
                <a:solidFill>
                  <a:srgbClr val="FF0000"/>
                </a:solidFill>
              </a:rPr>
              <a:t>T</a:t>
            </a:r>
            <a:r>
              <a:rPr lang="fr-FR" sz="4000" dirty="0"/>
              <a:t>erre tourne autour du Soleil.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1260686" y="531655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745799" y="373604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177F6-B532-A4D8-7029-B752A1893C25}"/>
              </a:ext>
            </a:extLst>
          </p:cNvPr>
          <p:cNvSpPr/>
          <p:nvPr/>
        </p:nvSpPr>
        <p:spPr>
          <a:xfrm>
            <a:off x="4046010" y="37360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11859491" y="373604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BE05F92E-9C53-E27E-A7AE-E70A4A93F538}"/>
              </a:ext>
            </a:extLst>
          </p:cNvPr>
          <p:cNvSpPr/>
          <p:nvPr/>
        </p:nvSpPr>
        <p:spPr>
          <a:xfrm>
            <a:off x="6855149" y="373604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40677CB-6F24-5CC6-A9D5-DFF85C3F94A3}"/>
              </a:ext>
            </a:extLst>
          </p:cNvPr>
          <p:cNvSpPr/>
          <p:nvPr/>
        </p:nvSpPr>
        <p:spPr>
          <a:xfrm>
            <a:off x="4604327" y="531655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188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vingt-trois février mille-quatre-cent-cinquante-cinq, le premier livre imprimé est publié : la </a:t>
            </a:r>
            <a:r>
              <a:rPr lang="fr-FR" sz="40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ible de </a:t>
            </a:r>
            <a:r>
              <a:rPr lang="fr-FR" sz="4000" b="1" dirty="0" err="1">
                <a:solidFill>
                  <a:srgbClr val="FF0000"/>
                </a:solidFill>
              </a:rPr>
              <a:t>Gutemberg</a:t>
            </a:r>
            <a:r>
              <a:rPr lang="fr-FR" sz="4000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6522640" y="373604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1371522" y="37360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177F6-B532-A4D8-7029-B752A1893C25}"/>
              </a:ext>
            </a:extLst>
          </p:cNvPr>
          <p:cNvSpPr/>
          <p:nvPr/>
        </p:nvSpPr>
        <p:spPr>
          <a:xfrm>
            <a:off x="4852666" y="373604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4351584" y="373604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BE05F92E-9C53-E27E-A7AE-E70A4A93F538}"/>
              </a:ext>
            </a:extLst>
          </p:cNvPr>
          <p:cNvSpPr/>
          <p:nvPr/>
        </p:nvSpPr>
        <p:spPr>
          <a:xfrm>
            <a:off x="8356078" y="37452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40677CB-6F24-5CC6-A9D5-DFF85C3F94A3}"/>
              </a:ext>
            </a:extLst>
          </p:cNvPr>
          <p:cNvSpPr/>
          <p:nvPr/>
        </p:nvSpPr>
        <p:spPr>
          <a:xfrm>
            <a:off x="2461332" y="37360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822317F-41DD-4293-6CCE-A71E47C0B563}"/>
              </a:ext>
            </a:extLst>
          </p:cNvPr>
          <p:cNvSpPr/>
          <p:nvPr/>
        </p:nvSpPr>
        <p:spPr>
          <a:xfrm>
            <a:off x="5132075" y="374521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336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vingt-quatre février mille-neuf-cent-quatre-vingt-deux, </a:t>
            </a:r>
            <a:r>
              <a:rPr lang="fr-FR" sz="40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mandine, le premier bébé éprouvette vient au monde.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9062640" y="374521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4276474" y="37360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7859594" y="374521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BE05F92E-9C53-E27E-A7AE-E70A4A93F538}"/>
              </a:ext>
            </a:extLst>
          </p:cNvPr>
          <p:cNvSpPr/>
          <p:nvPr/>
        </p:nvSpPr>
        <p:spPr>
          <a:xfrm>
            <a:off x="11247059" y="37360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40677CB-6F24-5CC6-A9D5-DFF85C3F94A3}"/>
              </a:ext>
            </a:extLst>
          </p:cNvPr>
          <p:cNvSpPr/>
          <p:nvPr/>
        </p:nvSpPr>
        <p:spPr>
          <a:xfrm>
            <a:off x="5512693" y="37360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607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vingt-cinq février mille-neuf-cent-seize, le </a:t>
            </a:r>
            <a:r>
              <a:rPr lang="fr-FR" sz="4000" b="1" dirty="0">
                <a:solidFill>
                  <a:srgbClr val="FF0000"/>
                </a:solidFill>
              </a:rPr>
              <a:t>F</a:t>
            </a:r>
            <a:r>
              <a:rPr lang="fr-FR" sz="4000" dirty="0"/>
              <a:t>ort de </a:t>
            </a:r>
            <a:r>
              <a:rPr lang="fr-FR" sz="4000" b="1" dirty="0">
                <a:solidFill>
                  <a:srgbClr val="FF0000"/>
                </a:solidFill>
              </a:rPr>
              <a:t>D</a:t>
            </a:r>
            <a:r>
              <a:rPr lang="fr-FR" sz="4000" dirty="0"/>
              <a:t>ouaumont est pris par les </a:t>
            </a:r>
            <a:r>
              <a:rPr lang="fr-FR" sz="40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llemands.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2762544" y="374058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9954454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7697112" y="37360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40677CB-6F24-5CC6-A9D5-DFF85C3F94A3}"/>
              </a:ext>
            </a:extLst>
          </p:cNvPr>
          <p:cNvSpPr/>
          <p:nvPr/>
        </p:nvSpPr>
        <p:spPr>
          <a:xfrm>
            <a:off x="5512693" y="373604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CEE01F9-3319-4821-99F7-743D4352850E}"/>
              </a:ext>
            </a:extLst>
          </p:cNvPr>
          <p:cNvSpPr/>
          <p:nvPr/>
        </p:nvSpPr>
        <p:spPr>
          <a:xfrm>
            <a:off x="3022766" y="373604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22F3-71E8-5618-3D77-D57D903DFF80}"/>
              </a:ext>
            </a:extLst>
          </p:cNvPr>
          <p:cNvSpPr/>
          <p:nvPr/>
        </p:nvSpPr>
        <p:spPr>
          <a:xfrm>
            <a:off x="3926053" y="373604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5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vingt-six février mille-neuf-cent-trente-cinq, le radar est utilisé pour la première fois.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154994" y="373604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11058122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185FD5C2-95C3-3D31-18CE-5D14F0E53ACC}"/>
              </a:ext>
            </a:extLst>
          </p:cNvPr>
          <p:cNvSpPr/>
          <p:nvPr/>
        </p:nvSpPr>
        <p:spPr>
          <a:xfrm>
            <a:off x="6283948" y="373603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40677CB-6F24-5CC6-A9D5-DFF85C3F94A3}"/>
              </a:ext>
            </a:extLst>
          </p:cNvPr>
          <p:cNvSpPr/>
          <p:nvPr/>
        </p:nvSpPr>
        <p:spPr>
          <a:xfrm>
            <a:off x="5369138" y="374065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CEE01F9-3319-4821-99F7-743D4352850E}"/>
              </a:ext>
            </a:extLst>
          </p:cNvPr>
          <p:cNvSpPr/>
          <p:nvPr/>
        </p:nvSpPr>
        <p:spPr>
          <a:xfrm>
            <a:off x="420824" y="373603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22F3-71E8-5618-3D77-D57D903DFF80}"/>
              </a:ext>
            </a:extLst>
          </p:cNvPr>
          <p:cNvSpPr/>
          <p:nvPr/>
        </p:nvSpPr>
        <p:spPr>
          <a:xfrm>
            <a:off x="1763712" y="373603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640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vingt-sept février mille-neuf-cent-quatorze, le carbone quatorze est découvert.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136D0D-A138-9AC8-7FBF-00EE15CF40E5}"/>
              </a:ext>
            </a:extLst>
          </p:cNvPr>
          <p:cNvSpPr/>
          <p:nvPr/>
        </p:nvSpPr>
        <p:spPr>
          <a:xfrm>
            <a:off x="2182563" y="373603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11603067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CEE01F9-3319-4821-99F7-743D4352850E}"/>
              </a:ext>
            </a:extLst>
          </p:cNvPr>
          <p:cNvSpPr/>
          <p:nvPr/>
        </p:nvSpPr>
        <p:spPr>
          <a:xfrm>
            <a:off x="2415497" y="373603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22F3-71E8-5618-3D77-D57D903DFF80}"/>
              </a:ext>
            </a:extLst>
          </p:cNvPr>
          <p:cNvSpPr/>
          <p:nvPr/>
        </p:nvSpPr>
        <p:spPr>
          <a:xfrm>
            <a:off x="4676001" y="373603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534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vingt-huit février mille-neuf-cent-cinquante-sept, Gaston Lagaffe, le premier anti-héros de la bande dessinée, fait son apparition.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3B84004-4E1A-02B6-274A-6A0A686233CC}"/>
              </a:ext>
            </a:extLst>
          </p:cNvPr>
          <p:cNvSpPr/>
          <p:nvPr/>
        </p:nvSpPr>
        <p:spPr>
          <a:xfrm>
            <a:off x="5553248" y="531655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CEE01F9-3319-4821-99F7-743D4352850E}"/>
              </a:ext>
            </a:extLst>
          </p:cNvPr>
          <p:cNvSpPr/>
          <p:nvPr/>
        </p:nvSpPr>
        <p:spPr>
          <a:xfrm>
            <a:off x="3228297" y="531655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22F3-71E8-5618-3D77-D57D903DFF80}"/>
              </a:ext>
            </a:extLst>
          </p:cNvPr>
          <p:cNvSpPr/>
          <p:nvPr/>
        </p:nvSpPr>
        <p:spPr>
          <a:xfrm>
            <a:off x="2637170" y="531655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9AF0C8F5-6016-81E4-901F-47B63D46E2CA}"/>
              </a:ext>
            </a:extLst>
          </p:cNvPr>
          <p:cNvSpPr/>
          <p:nvPr/>
        </p:nvSpPr>
        <p:spPr>
          <a:xfrm>
            <a:off x="1556307" y="531655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4D1662F-284F-9F7E-827C-EB9FF6C30CB2}"/>
              </a:ext>
            </a:extLst>
          </p:cNvPr>
          <p:cNvSpPr/>
          <p:nvPr/>
        </p:nvSpPr>
        <p:spPr>
          <a:xfrm>
            <a:off x="9954454" y="37304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5F1ED54D-1697-A04D-70A2-CB2302B774A5}"/>
              </a:ext>
            </a:extLst>
          </p:cNvPr>
          <p:cNvSpPr/>
          <p:nvPr/>
        </p:nvSpPr>
        <p:spPr>
          <a:xfrm>
            <a:off x="7442085" y="37304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8F4F3937-6C4D-B6A9-0732-50825209D718}"/>
              </a:ext>
            </a:extLst>
          </p:cNvPr>
          <p:cNvSpPr/>
          <p:nvPr/>
        </p:nvSpPr>
        <p:spPr>
          <a:xfrm>
            <a:off x="6107431" y="37304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9EC98B5C-D4D1-4097-BE23-CC9B3C08FE58}"/>
              </a:ext>
            </a:extLst>
          </p:cNvPr>
          <p:cNvSpPr/>
          <p:nvPr/>
        </p:nvSpPr>
        <p:spPr>
          <a:xfrm>
            <a:off x="5151467" y="37304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68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97232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vingt-neuf février mille-neuf-cent-seize, les échangeurs autoroutiers sont inventés.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92769-9489-A8CD-C90A-EC6F88E62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454" y="39544"/>
            <a:ext cx="2156611" cy="653183"/>
          </a:xfrm>
          <a:prstGeom prst="rect">
            <a:avLst/>
          </a:prstGeom>
        </p:spPr>
      </p:pic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CEE01F9-3319-4821-99F7-743D4352850E}"/>
              </a:ext>
            </a:extLst>
          </p:cNvPr>
          <p:cNvSpPr/>
          <p:nvPr/>
        </p:nvSpPr>
        <p:spPr>
          <a:xfrm>
            <a:off x="3359575" y="373043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22F3-71E8-5618-3D77-D57D903DFF80}"/>
              </a:ext>
            </a:extLst>
          </p:cNvPr>
          <p:cNvSpPr/>
          <p:nvPr/>
        </p:nvSpPr>
        <p:spPr>
          <a:xfrm>
            <a:off x="2913921" y="373043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4D1662F-284F-9F7E-827C-EB9FF6C30CB2}"/>
              </a:ext>
            </a:extLst>
          </p:cNvPr>
          <p:cNvSpPr/>
          <p:nvPr/>
        </p:nvSpPr>
        <p:spPr>
          <a:xfrm>
            <a:off x="11755545" y="22018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9EC98B5C-D4D1-4097-BE23-CC9B3C08FE58}"/>
              </a:ext>
            </a:extLst>
          </p:cNvPr>
          <p:cNvSpPr/>
          <p:nvPr/>
        </p:nvSpPr>
        <p:spPr>
          <a:xfrm>
            <a:off x="2352849" y="373043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2B749B-09F9-8BB3-C420-B58E36F3557D}"/>
              </a:ext>
            </a:extLst>
          </p:cNvPr>
          <p:cNvSpPr/>
          <p:nvPr/>
        </p:nvSpPr>
        <p:spPr>
          <a:xfrm>
            <a:off x="5218431" y="373043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8364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2921</TotalTime>
  <Words>470</Words>
  <Application>Microsoft Office PowerPoint</Application>
  <PresentationFormat>Grand écran</PresentationFormat>
  <Paragraphs>29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</cp:lastModifiedBy>
  <cp:revision>3</cp:revision>
  <dcterms:created xsi:type="dcterms:W3CDTF">2023-12-31T15:16:02Z</dcterms:created>
  <dcterms:modified xsi:type="dcterms:W3CDTF">2024-02-07T21:42:27Z</dcterms:modified>
</cp:coreProperties>
</file>