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CECD4-93AC-D15D-4C28-5FD279229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DE353E-FA8C-F340-B4E0-1D525DE5EA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FC053F-3073-12DB-2AB5-9CE4C5B1D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C8AD5F-9CCB-BAA0-EFAA-C543A941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26EAF-DB5F-B6B2-9DCD-A8DC22B8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81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9656D-F213-26D6-A7CE-1A278270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920AAA-D83F-5D5B-2131-A65D76FB4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1D7887-10CE-5113-B9CC-5CA126460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92A001-541B-03A2-A527-0608036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E4A389-D7A2-A017-D8C4-108E16E5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009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0DCBD-4EA1-F789-8362-2B85EF780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72AE0F-74BE-10F7-3E86-4607902F9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4FCE60-1DC6-09F1-30C3-CF367EF1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482ADB-78EA-B2BD-8893-2F4D5D8D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CEB236-3801-BEF3-D726-02152F35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3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89B694-3BAF-3EE8-3863-D5551A3A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089C8D-232E-00E1-7F52-6C3ABB2B3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248D9D-9213-2EF5-6179-D2FA7BCD1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4387DC-3240-7685-22D3-4A893C50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615CC1-0837-086F-3081-3F3B13C2E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0547AE-CF53-0EF3-6F3A-F2254AC56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7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5F189-D358-8FC9-B965-B3231591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C2CDC1-BA81-EB31-C105-3D6CA602A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81F33B-268D-A569-B215-4D1BF9F9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BBFAA62-CF7E-CDB5-A2EB-176E1D0342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3839629-ACA4-6B71-B8D3-CDFEA77CB9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9CA1F3-A2C6-3802-8954-756E5445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1004278-5BA1-9D12-F693-C847BD2D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7A4A81-7081-1B60-2CD7-78897E0C2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05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E6CB7-8EE3-C440-2DD4-52F61D0C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984A3C8-3793-0468-1DCB-168711966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DC920A-B8E5-E4BE-06C8-373430F8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B5D5F5-4551-B772-BA03-746F0EE0C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54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98B4DC-00D3-8FBC-7CDE-6C81407D5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630F19-6FEA-49A7-4F42-3C0FD783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1B718C-4290-8F03-43C8-860FD77C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86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BBEB3-8A80-F79C-95C0-91CD54E7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8D69E1-8DF1-4687-F27B-2F406B70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C03FB8-4B61-F88A-8BDD-609506A62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198EA2-1924-8B69-62E1-8E8177836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870CA4-8C9F-5FED-90B2-8E9E5398A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14BC96-6A33-F276-A1CC-F393283B5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79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EEBE3-319D-B60D-3A6D-70748C18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CB9FEF8-E17D-10B6-1CB6-65E4DA748D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9FDC1E-995D-BA24-9884-11B1BC6EE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D21EB3-72EE-AB9D-1504-9F898798F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2C3D91-A55B-DECE-2655-E7CAB886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A602F8-2835-1ACA-821B-2215C5AB6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21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5E8FE-03D7-CC09-B689-67D9F00A0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046BBA-F506-9211-1100-B9898D9F8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99997B-CAEE-A834-C71B-8AF6A5C24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8D045D-0981-A937-6828-0CAFE9318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2AB9D9-1A75-DE84-6595-E58A3E04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04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9D727BE-3AC4-83BB-07B2-41C2A33B4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521870-ACAA-434B-3B48-52758BDDD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8A74EC-34DB-D0FF-AC0F-3F6E425E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600892-6001-B09A-64C9-D3FF0F47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EB992B-FF4B-CE1A-2793-F4F5F1DB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69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4ABBB6C-2200-24EC-5129-C7E43703D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ED12C4-533C-D60E-1655-2ACFA34EC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D6FE6-59DC-C8D7-3B50-7B78B06BB4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06CB6-2B1A-4CDB-9803-ACE59EA4666C}" type="datetimeFigureOut">
              <a:rPr lang="fr-FR" smtClean="0"/>
              <a:t>31/12/2023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537F2D-7F8E-0A26-3EBA-839152525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C71888-2689-EF0F-2100-5DAE86C31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1541-57D5-48CA-8479-BB84F43D22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9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31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trois janvier deux-mille-cinq, la série française </a:t>
            </a:r>
            <a:r>
              <a:rPr lang="fr-FR" sz="4800" b="1" dirty="0" err="1">
                <a:solidFill>
                  <a:srgbClr val="FF0000"/>
                </a:solidFill>
              </a:rPr>
              <a:t>K</a:t>
            </a:r>
            <a:r>
              <a:rPr lang="fr-FR" sz="4000" dirty="0" err="1"/>
              <a:t>aamelott</a:t>
            </a:r>
            <a:r>
              <a:rPr lang="fr-FR" sz="4000" dirty="0"/>
              <a:t> est diffusée pour la première fois en </a:t>
            </a:r>
            <a:r>
              <a:rPr lang="fr-FR" sz="4800" b="1" dirty="0">
                <a:solidFill>
                  <a:srgbClr val="FF0000"/>
                </a:solidFill>
              </a:rPr>
              <a:t>F</a:t>
            </a:r>
            <a:r>
              <a:rPr lang="fr-FR" sz="4000" dirty="0"/>
              <a:t>rance.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7853680" y="228138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9912003" y="228138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CC40B3D8-7DD9-E194-2001-9B6DF70174AF}"/>
              </a:ext>
            </a:extLst>
          </p:cNvPr>
          <p:cNvSpPr/>
          <p:nvPr/>
        </p:nvSpPr>
        <p:spPr>
          <a:xfrm>
            <a:off x="8075353" y="400858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D09A52D-6482-02FA-712A-BACC7CE3597F}"/>
              </a:ext>
            </a:extLst>
          </p:cNvPr>
          <p:cNvSpPr/>
          <p:nvPr/>
        </p:nvSpPr>
        <p:spPr>
          <a:xfrm>
            <a:off x="8981601" y="400858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2833716" y="400858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4560916" y="400858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2499360" y="400858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99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quatre janvier mille-huit-cent-soixante-trois, le brevet pour les patins à roulettes est déposé.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2877889" y="377767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5B7EF79-994B-4DBF-7E3A-C31DFD8346A4}"/>
              </a:ext>
            </a:extLst>
          </p:cNvPr>
          <p:cNvSpPr/>
          <p:nvPr/>
        </p:nvSpPr>
        <p:spPr>
          <a:xfrm>
            <a:off x="11507123" y="2245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CC40B3D8-7DD9-E194-2001-9B6DF70174AF}"/>
              </a:ext>
            </a:extLst>
          </p:cNvPr>
          <p:cNvSpPr/>
          <p:nvPr/>
        </p:nvSpPr>
        <p:spPr>
          <a:xfrm>
            <a:off x="5200073" y="37776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DC88B4-6C1F-F7AA-B66C-670E3D1AC3FA}"/>
              </a:ext>
            </a:extLst>
          </p:cNvPr>
          <p:cNvSpPr/>
          <p:nvPr/>
        </p:nvSpPr>
        <p:spPr>
          <a:xfrm>
            <a:off x="5929745" y="377767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7556350" y="374178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5708072" y="377766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A637EE30-FCC1-745E-5ED0-B64C67B294FE}"/>
              </a:ext>
            </a:extLst>
          </p:cNvPr>
          <p:cNvSpPr/>
          <p:nvPr/>
        </p:nvSpPr>
        <p:spPr>
          <a:xfrm>
            <a:off x="3235936" y="377766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02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304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cinq janvier mille-neuf-cent-trente-trois, la construction du </a:t>
            </a:r>
            <a:r>
              <a:rPr lang="fr-FR" sz="4400" b="1" dirty="0">
                <a:solidFill>
                  <a:srgbClr val="FF0000"/>
                </a:solidFill>
              </a:rPr>
              <a:t>Golden</a:t>
            </a:r>
            <a:r>
              <a:rPr lang="fr-FR" sz="4000" dirty="0"/>
              <a:t> </a:t>
            </a:r>
            <a:r>
              <a:rPr lang="fr-FR" sz="4400" b="1" dirty="0" err="1">
                <a:solidFill>
                  <a:srgbClr val="FF0000"/>
                </a:solidFill>
              </a:rPr>
              <a:t>Gate</a:t>
            </a:r>
            <a:r>
              <a:rPr lang="fr-FR" sz="4000" dirty="0"/>
              <a:t> débute à </a:t>
            </a:r>
            <a:r>
              <a:rPr lang="fr-FR" sz="4400" b="1" dirty="0">
                <a:solidFill>
                  <a:srgbClr val="FF0000"/>
                </a:solidFill>
              </a:rPr>
              <a:t>San Francisco</a:t>
            </a:r>
            <a:r>
              <a:rPr lang="fr-FR" sz="4000" dirty="0"/>
              <a:t>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2407029" y="389312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7672209" y="389312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139E7BD1-313B-4A98-1305-6A60F74A5697}"/>
              </a:ext>
            </a:extLst>
          </p:cNvPr>
          <p:cNvSpPr/>
          <p:nvPr/>
        </p:nvSpPr>
        <p:spPr>
          <a:xfrm>
            <a:off x="8025897" y="389312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438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507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six janvier mille-huit-cent-quatre-vingt-sept, </a:t>
            </a:r>
            <a:r>
              <a:rPr lang="fr-FR" sz="4800" b="1" dirty="0">
                <a:solidFill>
                  <a:srgbClr val="FF0000"/>
                </a:solidFill>
              </a:rPr>
              <a:t>Sherlock</a:t>
            </a:r>
            <a:r>
              <a:rPr lang="fr-FR" sz="4000" dirty="0"/>
              <a:t> </a:t>
            </a:r>
            <a:r>
              <a:rPr lang="fr-FR" sz="4800" b="1" dirty="0">
                <a:solidFill>
                  <a:srgbClr val="FF0000"/>
                </a:solidFill>
              </a:rPr>
              <a:t>Holmes</a:t>
            </a:r>
            <a:r>
              <a:rPr lang="fr-FR" sz="4000" dirty="0"/>
              <a:t> a</a:t>
            </a:r>
            <a:r>
              <a:rPr lang="fr-FR" sz="4000" u="sng" dirty="0"/>
              <a:t>pp</a:t>
            </a:r>
            <a:r>
              <a:rPr lang="fr-FR" sz="4000" dirty="0"/>
              <a:t>araît pour la première fois dans la littérature anglaise.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B209F59B-C0E1-3B0B-60C6-0DAAE30573B0}"/>
              </a:ext>
            </a:extLst>
          </p:cNvPr>
          <p:cNvSpPr/>
          <p:nvPr/>
        </p:nvSpPr>
        <p:spPr>
          <a:xfrm>
            <a:off x="7141589" y="434016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3648849" y="434016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E0DF558F-F907-E369-5CBB-2067918B8EA2}"/>
              </a:ext>
            </a:extLst>
          </p:cNvPr>
          <p:cNvSpPr/>
          <p:nvPr/>
        </p:nvSpPr>
        <p:spPr>
          <a:xfrm>
            <a:off x="8025897" y="43253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A740528A-539E-B163-9808-149E3D02CC1F}"/>
              </a:ext>
            </a:extLst>
          </p:cNvPr>
          <p:cNvSpPr/>
          <p:nvPr/>
        </p:nvSpPr>
        <p:spPr>
          <a:xfrm>
            <a:off x="1523109" y="597578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7716B295-3A4C-CC7E-E9BD-DAB0AFA8A4AB}"/>
              </a:ext>
            </a:extLst>
          </p:cNvPr>
          <p:cNvSpPr/>
          <p:nvPr/>
        </p:nvSpPr>
        <p:spPr>
          <a:xfrm>
            <a:off x="11733909" y="432538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759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31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sept janvier deux-mille-quinze, un attentat a lieu au siège du journal </a:t>
            </a:r>
            <a:r>
              <a:rPr lang="fr-FR" sz="48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harlie </a:t>
            </a:r>
            <a:r>
              <a:rPr lang="fr-FR" sz="4800" b="1" dirty="0">
                <a:solidFill>
                  <a:srgbClr val="FF0000"/>
                </a:solidFill>
              </a:rPr>
              <a:t>H</a:t>
            </a:r>
            <a:r>
              <a:rPr lang="fr-FR" sz="4000" dirty="0"/>
              <a:t>ebdo.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9529577" y="249038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E0DF558F-F907-E369-5CBB-2067918B8EA2}"/>
              </a:ext>
            </a:extLst>
          </p:cNvPr>
          <p:cNvSpPr/>
          <p:nvPr/>
        </p:nvSpPr>
        <p:spPr>
          <a:xfrm>
            <a:off x="9214617" y="22454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A740528A-539E-B163-9808-149E3D02CC1F}"/>
              </a:ext>
            </a:extLst>
          </p:cNvPr>
          <p:cNvSpPr/>
          <p:nvPr/>
        </p:nvSpPr>
        <p:spPr>
          <a:xfrm>
            <a:off x="883029" y="401840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7716B295-3A4C-CC7E-E9BD-DAB0AFA8A4AB}"/>
              </a:ext>
            </a:extLst>
          </p:cNvPr>
          <p:cNvSpPr/>
          <p:nvPr/>
        </p:nvSpPr>
        <p:spPr>
          <a:xfrm>
            <a:off x="3179189" y="403651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ECD93FB5-309E-C84B-D7E0-1FA45A873FE7}"/>
              </a:ext>
            </a:extLst>
          </p:cNvPr>
          <p:cNvSpPr/>
          <p:nvPr/>
        </p:nvSpPr>
        <p:spPr>
          <a:xfrm>
            <a:off x="9529577" y="225947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370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71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huit janvier mille-neuf-cent-cinquante-huit, un jeune garçon d’à peine quatorze ans remporte les championnats d’échecs aux </a:t>
            </a:r>
            <a:r>
              <a:rPr lang="fr-FR" sz="4800" b="1" dirty="0">
                <a:solidFill>
                  <a:srgbClr val="FF0000"/>
                </a:solidFill>
              </a:rPr>
              <a:t>É</a:t>
            </a:r>
            <a:r>
              <a:rPr lang="fr-FR" sz="4000" dirty="0"/>
              <a:t>tats-</a:t>
            </a:r>
            <a:r>
              <a:rPr lang="fr-FR" sz="4800" b="1" dirty="0">
                <a:solidFill>
                  <a:srgbClr val="FF0000"/>
                </a:solidFill>
              </a:rPr>
              <a:t>U</a:t>
            </a:r>
            <a:r>
              <a:rPr lang="fr-FR" sz="4000" dirty="0"/>
              <a:t>nis.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8076697" y="378749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E0DF558F-F907-E369-5CBB-2067918B8EA2}"/>
              </a:ext>
            </a:extLst>
          </p:cNvPr>
          <p:cNvSpPr/>
          <p:nvPr/>
        </p:nvSpPr>
        <p:spPr>
          <a:xfrm>
            <a:off x="1218697" y="378749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A740528A-539E-B163-9808-149E3D02CC1F}"/>
              </a:ext>
            </a:extLst>
          </p:cNvPr>
          <p:cNvSpPr/>
          <p:nvPr/>
        </p:nvSpPr>
        <p:spPr>
          <a:xfrm>
            <a:off x="5985163" y="378749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7716B295-3A4C-CC7E-E9BD-DAB0AFA8A4AB}"/>
              </a:ext>
            </a:extLst>
          </p:cNvPr>
          <p:cNvSpPr/>
          <p:nvPr/>
        </p:nvSpPr>
        <p:spPr>
          <a:xfrm>
            <a:off x="11317349" y="224549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ECD93FB5-309E-C84B-D7E0-1FA45A873FE7}"/>
              </a:ext>
            </a:extLst>
          </p:cNvPr>
          <p:cNvSpPr/>
          <p:nvPr/>
        </p:nvSpPr>
        <p:spPr>
          <a:xfrm>
            <a:off x="1990564" y="378749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520E8C31-ED9A-26B9-CBAD-B0CBA51F1AB1}"/>
              </a:ext>
            </a:extLst>
          </p:cNvPr>
          <p:cNvSpPr/>
          <p:nvPr/>
        </p:nvSpPr>
        <p:spPr>
          <a:xfrm>
            <a:off x="1626523" y="550266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C51F0A97-6020-9CE1-0360-408B78D9C39C}"/>
              </a:ext>
            </a:extLst>
          </p:cNvPr>
          <p:cNvSpPr/>
          <p:nvPr/>
        </p:nvSpPr>
        <p:spPr>
          <a:xfrm>
            <a:off x="3678843" y="550266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519AEA06-B59E-5EE2-2A59-1E7369925F53}"/>
              </a:ext>
            </a:extLst>
          </p:cNvPr>
          <p:cNvSpPr/>
          <p:nvPr/>
        </p:nvSpPr>
        <p:spPr>
          <a:xfrm>
            <a:off x="4806603" y="551433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6324335B-3FD0-2A01-0CDA-B32FC938AAF5}"/>
              </a:ext>
            </a:extLst>
          </p:cNvPr>
          <p:cNvSpPr/>
          <p:nvPr/>
        </p:nvSpPr>
        <p:spPr>
          <a:xfrm>
            <a:off x="11806843" y="378749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355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31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neuf janvier mille-quatre-cent-trente-et-un, le procès de </a:t>
            </a:r>
            <a:r>
              <a:rPr lang="fr-FR" sz="4800" b="1" dirty="0">
                <a:solidFill>
                  <a:srgbClr val="FF0000"/>
                </a:solidFill>
              </a:rPr>
              <a:t>J</a:t>
            </a:r>
            <a:r>
              <a:rPr lang="fr-FR" sz="4000" dirty="0"/>
              <a:t>eanne  d’</a:t>
            </a:r>
            <a:r>
              <a:rPr lang="fr-FR" sz="48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rc commence.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5750057" y="401840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7716B295-3A4C-CC7E-E9BD-DAB0AFA8A4AB}"/>
              </a:ext>
            </a:extLst>
          </p:cNvPr>
          <p:cNvSpPr/>
          <p:nvPr/>
        </p:nvSpPr>
        <p:spPr>
          <a:xfrm>
            <a:off x="11317349" y="224549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130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476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 janvier mille-neuf-cent-quatre-vingt-onze, pour lutter contre le tabagisme et l’alcoolisme, la loi </a:t>
            </a:r>
            <a:r>
              <a:rPr lang="fr-FR" sz="4800" b="1" dirty="0">
                <a:solidFill>
                  <a:srgbClr val="FF0000"/>
                </a:solidFill>
              </a:rPr>
              <a:t>Evin</a:t>
            </a:r>
            <a:r>
              <a:rPr lang="fr-FR" sz="4000" dirty="0"/>
              <a:t> est promulguée.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873257" y="400824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7716B295-3A4C-CC7E-E9BD-DAB0AFA8A4AB}"/>
              </a:ext>
            </a:extLst>
          </p:cNvPr>
          <p:cNvSpPr/>
          <p:nvPr/>
        </p:nvSpPr>
        <p:spPr>
          <a:xfrm>
            <a:off x="9458069" y="400824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23AA78-48EA-2611-2EE6-D9D82D9C1AA4}"/>
              </a:ext>
            </a:extLst>
          </p:cNvPr>
          <p:cNvSpPr/>
          <p:nvPr/>
        </p:nvSpPr>
        <p:spPr>
          <a:xfrm>
            <a:off x="2356617" y="561109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11318743" y="400824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239F8900-4F5B-D6B3-31EB-A18539B29C75}"/>
              </a:ext>
            </a:extLst>
          </p:cNvPr>
          <p:cNvSpPr/>
          <p:nvPr/>
        </p:nvSpPr>
        <p:spPr>
          <a:xfrm>
            <a:off x="5658324" y="400824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80652B05-8AF3-7CC0-D5AD-041BBD51F056}"/>
              </a:ext>
            </a:extLst>
          </p:cNvPr>
          <p:cNvSpPr/>
          <p:nvPr/>
        </p:nvSpPr>
        <p:spPr>
          <a:xfrm>
            <a:off x="11097070" y="400824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1587B33-D74D-D1C3-57F0-22F5011F3E19}"/>
              </a:ext>
            </a:extLst>
          </p:cNvPr>
          <p:cNvSpPr/>
          <p:nvPr/>
        </p:nvSpPr>
        <p:spPr>
          <a:xfrm>
            <a:off x="5172523" y="400824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5FC01EA3-3921-DA01-53B1-536FF74C5258}"/>
              </a:ext>
            </a:extLst>
          </p:cNvPr>
          <p:cNvSpPr/>
          <p:nvPr/>
        </p:nvSpPr>
        <p:spPr>
          <a:xfrm>
            <a:off x="8234704" y="400824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354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onze janvier mille-neuf-cent-soixante-deux, le paquebot France est inauguré.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0486CA-BF89-C827-077B-3D0029B9A000}"/>
              </a:ext>
            </a:extLst>
          </p:cNvPr>
          <p:cNvSpPr/>
          <p:nvPr/>
        </p:nvSpPr>
        <p:spPr>
          <a:xfrm>
            <a:off x="4096234" y="377733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6013419" y="377733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239F8900-4F5B-D6B3-31EB-A18539B29C75}"/>
              </a:ext>
            </a:extLst>
          </p:cNvPr>
          <p:cNvSpPr/>
          <p:nvPr/>
        </p:nvSpPr>
        <p:spPr>
          <a:xfrm>
            <a:off x="3833347" y="3782695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1587B33-D74D-D1C3-57F0-22F5011F3E19}"/>
              </a:ext>
            </a:extLst>
          </p:cNvPr>
          <p:cNvSpPr/>
          <p:nvPr/>
        </p:nvSpPr>
        <p:spPr>
          <a:xfrm>
            <a:off x="1874949" y="377733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458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31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douze janvier deux-mille-dix, un violent séisme détruit l’île d’</a:t>
            </a:r>
            <a:r>
              <a:rPr lang="fr-FR" sz="4800" b="1" dirty="0">
                <a:solidFill>
                  <a:srgbClr val="FF0000"/>
                </a:solidFill>
              </a:rPr>
              <a:t>H</a:t>
            </a:r>
            <a:r>
              <a:rPr lang="fr-FR" sz="4000" dirty="0"/>
              <a:t>aïti.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11642059" y="226349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1587B33-D74D-D1C3-57F0-22F5011F3E19}"/>
              </a:ext>
            </a:extLst>
          </p:cNvPr>
          <p:cNvSpPr/>
          <p:nvPr/>
        </p:nvSpPr>
        <p:spPr>
          <a:xfrm>
            <a:off x="8580549" y="226349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ECEFCEF0-324A-E57E-EFB4-709A11B7B279}"/>
              </a:ext>
            </a:extLst>
          </p:cNvPr>
          <p:cNvSpPr/>
          <p:nvPr/>
        </p:nvSpPr>
        <p:spPr>
          <a:xfrm>
            <a:off x="10053749" y="226349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672C072-524C-F80B-28BB-2ED43E90BB2E}"/>
              </a:ext>
            </a:extLst>
          </p:cNvPr>
          <p:cNvSpPr/>
          <p:nvPr/>
        </p:nvSpPr>
        <p:spPr>
          <a:xfrm>
            <a:off x="584629" y="400824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470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016000"/>
            <a:ext cx="12192000" cy="31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treize janvier mille-huit-cent-quatre-vingt-dix-huit, </a:t>
            </a:r>
            <a:r>
              <a:rPr lang="fr-FR" sz="4800" b="1" dirty="0">
                <a:solidFill>
                  <a:srgbClr val="FF0000"/>
                </a:solidFill>
              </a:rPr>
              <a:t>É</a:t>
            </a:r>
            <a:r>
              <a:rPr lang="fr-FR" sz="4000" dirty="0"/>
              <a:t>mile </a:t>
            </a:r>
            <a:r>
              <a:rPr lang="fr-FR" sz="4800" b="1" dirty="0">
                <a:solidFill>
                  <a:srgbClr val="FF0000"/>
                </a:solidFill>
              </a:rPr>
              <a:t>Z</a:t>
            </a:r>
            <a:r>
              <a:rPr lang="fr-FR" sz="4000" dirty="0"/>
              <a:t>ola publie « </a:t>
            </a:r>
            <a:r>
              <a:rPr lang="fr-FR" sz="4800" b="1" dirty="0">
                <a:solidFill>
                  <a:srgbClr val="FF0000"/>
                </a:solidFill>
              </a:rPr>
              <a:t>J</a:t>
            </a:r>
            <a:r>
              <a:rPr lang="fr-FR" sz="4000" dirty="0"/>
              <a:t>’accuse ! » lors de l’affaire </a:t>
            </a:r>
            <a:r>
              <a:rPr lang="fr-FR" sz="4800" b="1" dirty="0">
                <a:solidFill>
                  <a:srgbClr val="FF0000"/>
                </a:solidFill>
              </a:rPr>
              <a:t>D</a:t>
            </a:r>
            <a:r>
              <a:rPr lang="fr-FR" sz="4000" dirty="0"/>
              <a:t>reyfus.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3493739" y="400824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672C072-524C-F80B-28BB-2ED43E90BB2E}"/>
              </a:ext>
            </a:extLst>
          </p:cNvPr>
          <p:cNvSpPr/>
          <p:nvPr/>
        </p:nvSpPr>
        <p:spPr>
          <a:xfrm>
            <a:off x="9444149" y="398601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251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82880"/>
            <a:ext cx="12192000" cy="656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quatorze janvier mille-neuf-cent-quatre-vingt-six, plusieurs personnes, dont le chanteur </a:t>
            </a:r>
            <a:r>
              <a:rPr lang="fr-FR" sz="4800" b="1" dirty="0">
                <a:solidFill>
                  <a:srgbClr val="FF0000"/>
                </a:solidFill>
              </a:rPr>
              <a:t>D</a:t>
            </a:r>
            <a:r>
              <a:rPr lang="fr-FR" sz="4000" dirty="0"/>
              <a:t>aniel </a:t>
            </a:r>
            <a:r>
              <a:rPr lang="fr-FR" sz="4800" b="1" dirty="0">
                <a:solidFill>
                  <a:srgbClr val="FF0000"/>
                </a:solidFill>
              </a:rPr>
              <a:t>B</a:t>
            </a:r>
            <a:r>
              <a:rPr lang="fr-FR" sz="4000" dirty="0"/>
              <a:t>alavoine, trouvent la mort dans un accident d’hélicoptère sur le </a:t>
            </a:r>
            <a:r>
              <a:rPr lang="fr-FR" sz="4800" b="1" dirty="0">
                <a:solidFill>
                  <a:srgbClr val="FF0000"/>
                </a:solidFill>
              </a:rPr>
              <a:t>P</a:t>
            </a:r>
            <a:r>
              <a:rPr lang="fr-FR" sz="4000" dirty="0"/>
              <a:t>aris-</a:t>
            </a:r>
            <a:r>
              <a:rPr lang="fr-FR" sz="4800" b="1" dirty="0" err="1">
                <a:solidFill>
                  <a:srgbClr val="FF0000"/>
                </a:solidFill>
              </a:rPr>
              <a:t>D</a:t>
            </a:r>
            <a:r>
              <a:rPr lang="fr-FR" sz="4000" dirty="0" err="1"/>
              <a:t>akkar</a:t>
            </a:r>
            <a:r>
              <a:rPr lang="fr-FR" sz="4000" dirty="0"/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1654779" y="478006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672C072-524C-F80B-28BB-2ED43E90BB2E}"/>
              </a:ext>
            </a:extLst>
          </p:cNvPr>
          <p:cNvSpPr/>
          <p:nvPr/>
        </p:nvSpPr>
        <p:spPr>
          <a:xfrm>
            <a:off x="7625509" y="317615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182FDB70-C14A-BBA9-C558-7B1DAED036DA}"/>
              </a:ext>
            </a:extLst>
          </p:cNvPr>
          <p:cNvSpPr/>
          <p:nvPr/>
        </p:nvSpPr>
        <p:spPr>
          <a:xfrm>
            <a:off x="3309558" y="478006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FEB3E73B-DC51-71D0-343B-87B2B6DAA98F}"/>
              </a:ext>
            </a:extLst>
          </p:cNvPr>
          <p:cNvSpPr/>
          <p:nvPr/>
        </p:nvSpPr>
        <p:spPr>
          <a:xfrm>
            <a:off x="6924469" y="478006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D4BA7870-0B91-0C3D-F441-903969B3C6B9}"/>
              </a:ext>
            </a:extLst>
          </p:cNvPr>
          <p:cNvSpPr/>
          <p:nvPr/>
        </p:nvSpPr>
        <p:spPr>
          <a:xfrm>
            <a:off x="9677829" y="478006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F930C98C-C8E4-5CD5-38F5-44BB046195E2}"/>
              </a:ext>
            </a:extLst>
          </p:cNvPr>
          <p:cNvSpPr/>
          <p:nvPr/>
        </p:nvSpPr>
        <p:spPr>
          <a:xfrm>
            <a:off x="4876004" y="319809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102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82880"/>
            <a:ext cx="12192000" cy="31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quinze janvier mille-huit-cent-quatre-vingt-dix-huit, </a:t>
            </a:r>
            <a:r>
              <a:rPr lang="fr-FR" sz="4800" b="1" u="sng" dirty="0">
                <a:solidFill>
                  <a:srgbClr val="FF0000"/>
                </a:solidFill>
              </a:rPr>
              <a:t>C</a:t>
            </a:r>
            <a:r>
              <a:rPr lang="fr-FR" sz="4000" u="sng" dirty="0"/>
              <a:t>yrano de </a:t>
            </a:r>
            <a:r>
              <a:rPr lang="fr-FR" sz="4800" b="1" u="sng" dirty="0">
                <a:solidFill>
                  <a:srgbClr val="FF0000"/>
                </a:solidFill>
              </a:rPr>
              <a:t>B</a:t>
            </a:r>
            <a:r>
              <a:rPr lang="fr-FR" sz="4000" u="sng" dirty="0"/>
              <a:t>ergerac</a:t>
            </a:r>
            <a:r>
              <a:rPr lang="fr-FR" sz="4000" dirty="0"/>
              <a:t> écrit par </a:t>
            </a:r>
            <a:r>
              <a:rPr lang="fr-FR" sz="4800" b="1" dirty="0">
                <a:solidFill>
                  <a:srgbClr val="FF0000"/>
                </a:solidFill>
              </a:rPr>
              <a:t>E</a:t>
            </a:r>
            <a:r>
              <a:rPr lang="fr-FR" sz="4000" dirty="0"/>
              <a:t>dmond </a:t>
            </a:r>
            <a:r>
              <a:rPr lang="fr-FR" sz="4800" b="1" dirty="0">
                <a:solidFill>
                  <a:srgbClr val="FF0000"/>
                </a:solidFill>
              </a:rPr>
              <a:t>R</a:t>
            </a:r>
            <a:r>
              <a:rPr lang="fr-FR" sz="4000" dirty="0"/>
              <a:t>ostand paraît.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10941019" y="317638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672C072-524C-F80B-28BB-2ED43E90BB2E}"/>
              </a:ext>
            </a:extLst>
          </p:cNvPr>
          <p:cNvSpPr/>
          <p:nvPr/>
        </p:nvSpPr>
        <p:spPr>
          <a:xfrm>
            <a:off x="5034709" y="317638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54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63600"/>
            <a:ext cx="12192000" cy="348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seize janvier mille-neuf-cent-vingt, la </a:t>
            </a:r>
            <a:r>
              <a:rPr lang="fr-FR" sz="4800" b="1" dirty="0">
                <a:solidFill>
                  <a:srgbClr val="FF0000"/>
                </a:solidFill>
              </a:rPr>
              <a:t>P</a:t>
            </a:r>
            <a:r>
              <a:rPr lang="fr-FR" sz="4000" dirty="0"/>
              <a:t>rohibition est mise en place aux </a:t>
            </a:r>
            <a:r>
              <a:rPr lang="fr-FR" sz="4800" b="1" dirty="0">
                <a:solidFill>
                  <a:srgbClr val="FF0000"/>
                </a:solidFill>
              </a:rPr>
              <a:t>É</a:t>
            </a:r>
            <a:r>
              <a:rPr lang="fr-FR" sz="4000" dirty="0"/>
              <a:t>tats-</a:t>
            </a:r>
            <a:r>
              <a:rPr lang="fr-FR" sz="4800" b="1" dirty="0">
                <a:solidFill>
                  <a:srgbClr val="FF0000"/>
                </a:solidFill>
              </a:rPr>
              <a:t>U</a:t>
            </a:r>
            <a:r>
              <a:rPr lang="fr-FR" sz="4000" dirty="0"/>
              <a:t>nis.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11164539" y="233528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672C072-524C-F80B-28BB-2ED43E90BB2E}"/>
              </a:ext>
            </a:extLst>
          </p:cNvPr>
          <p:cNvSpPr/>
          <p:nvPr/>
        </p:nvSpPr>
        <p:spPr>
          <a:xfrm>
            <a:off x="5874327" y="417062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13ED012-18C8-78C7-69E6-556EBEDC6DED}"/>
              </a:ext>
            </a:extLst>
          </p:cNvPr>
          <p:cNvSpPr/>
          <p:nvPr/>
        </p:nvSpPr>
        <p:spPr>
          <a:xfrm>
            <a:off x="4716087" y="415610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78D115CC-0319-F2A4-5472-000FD46360A6}"/>
              </a:ext>
            </a:extLst>
          </p:cNvPr>
          <p:cNvSpPr/>
          <p:nvPr/>
        </p:nvSpPr>
        <p:spPr>
          <a:xfrm>
            <a:off x="2673927" y="417062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842817" y="415610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AB9961B2-6BBD-A24F-09F7-3A1B3E841510}"/>
              </a:ext>
            </a:extLst>
          </p:cNvPr>
          <p:cNvSpPr/>
          <p:nvPr/>
        </p:nvSpPr>
        <p:spPr>
          <a:xfrm>
            <a:off x="10425163" y="233527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974B1EC0-8C4D-7EFA-B441-4E72406C2A5C}"/>
              </a:ext>
            </a:extLst>
          </p:cNvPr>
          <p:cNvSpPr/>
          <p:nvPr/>
        </p:nvSpPr>
        <p:spPr>
          <a:xfrm>
            <a:off x="10938893" y="2339638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401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636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dix-sept janvier mille-neuf-cent-vingt-neuf, la bande dessinée mettant en scène Popeye le marin est publiée.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3442390" y="363114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672C072-524C-F80B-28BB-2ED43E90BB2E}"/>
              </a:ext>
            </a:extLst>
          </p:cNvPr>
          <p:cNvSpPr/>
          <p:nvPr/>
        </p:nvSpPr>
        <p:spPr>
          <a:xfrm>
            <a:off x="8789785" y="363114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13ED012-18C8-78C7-69E6-556EBEDC6DED}"/>
              </a:ext>
            </a:extLst>
          </p:cNvPr>
          <p:cNvSpPr/>
          <p:nvPr/>
        </p:nvSpPr>
        <p:spPr>
          <a:xfrm>
            <a:off x="5376487" y="361954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1665777" y="362388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AB9961B2-6BBD-A24F-09F7-3A1B3E841510}"/>
              </a:ext>
            </a:extLst>
          </p:cNvPr>
          <p:cNvSpPr/>
          <p:nvPr/>
        </p:nvSpPr>
        <p:spPr>
          <a:xfrm>
            <a:off x="11160566" y="20930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974B1EC0-8C4D-7EFA-B441-4E72406C2A5C}"/>
              </a:ext>
            </a:extLst>
          </p:cNvPr>
          <p:cNvSpPr/>
          <p:nvPr/>
        </p:nvSpPr>
        <p:spPr>
          <a:xfrm>
            <a:off x="9567293" y="363114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C1074E-E864-CEB2-2D94-D533BFD4FA78}"/>
              </a:ext>
            </a:extLst>
          </p:cNvPr>
          <p:cNvSpPr/>
          <p:nvPr/>
        </p:nvSpPr>
        <p:spPr>
          <a:xfrm>
            <a:off x="9345620" y="363114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8DC4F2-90A6-B0CF-45A6-408CFAD04B5D}"/>
              </a:ext>
            </a:extLst>
          </p:cNvPr>
          <p:cNvSpPr/>
          <p:nvPr/>
        </p:nvSpPr>
        <p:spPr>
          <a:xfrm>
            <a:off x="11160566" y="361953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042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63600"/>
            <a:ext cx="12192000" cy="31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dix-huit janvier mille-sept-cent-soixante-dix-huit, </a:t>
            </a:r>
            <a:r>
              <a:rPr lang="fr-FR" sz="4800" b="1" dirty="0">
                <a:solidFill>
                  <a:srgbClr val="FF0000"/>
                </a:solidFill>
              </a:rPr>
              <a:t>J</a:t>
            </a:r>
            <a:r>
              <a:rPr lang="fr-FR" sz="4000" dirty="0"/>
              <a:t>ames </a:t>
            </a:r>
            <a:r>
              <a:rPr lang="fr-FR" sz="48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ook découvre l’archipel d’</a:t>
            </a:r>
            <a:r>
              <a:rPr lang="fr-FR" sz="4800" b="1" dirty="0">
                <a:solidFill>
                  <a:srgbClr val="FF0000"/>
                </a:solidFill>
              </a:rPr>
              <a:t>H</a:t>
            </a:r>
            <a:r>
              <a:rPr lang="fr-FR" sz="4000" dirty="0"/>
              <a:t>awaï.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4397430" y="3889255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13ED012-18C8-78C7-69E6-556EBEDC6DED}"/>
              </a:ext>
            </a:extLst>
          </p:cNvPr>
          <p:cNvSpPr/>
          <p:nvPr/>
        </p:nvSpPr>
        <p:spPr>
          <a:xfrm>
            <a:off x="5376487" y="361954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6275914" y="386205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192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63600"/>
            <a:ext cx="12192000" cy="31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dix-neuf janvier mille-</a:t>
            </a:r>
            <a:r>
              <a:rPr lang="fr-FR" sz="4000" dirty="0" err="1"/>
              <a:t>neut</a:t>
            </a:r>
            <a:r>
              <a:rPr lang="fr-FR" sz="4000" dirty="0"/>
              <a:t>-cent-quatre-vingt-trois, le criminel nazi, </a:t>
            </a:r>
            <a:r>
              <a:rPr lang="fr-FR" sz="4800" b="1" dirty="0">
                <a:solidFill>
                  <a:srgbClr val="FF0000"/>
                </a:solidFill>
              </a:rPr>
              <a:t>K</a:t>
            </a:r>
            <a:r>
              <a:rPr lang="fr-FR" sz="4000" dirty="0"/>
              <a:t>laus </a:t>
            </a:r>
            <a:r>
              <a:rPr lang="fr-FR" sz="4800" b="1" dirty="0">
                <a:solidFill>
                  <a:srgbClr val="FF0000"/>
                </a:solidFill>
              </a:rPr>
              <a:t>B</a:t>
            </a:r>
            <a:r>
              <a:rPr lang="fr-FR" sz="4000" dirty="0"/>
              <a:t>arbie, est confondu et arrêté.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6238240" y="384299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13ED012-18C8-78C7-69E6-556EBEDC6DED}"/>
              </a:ext>
            </a:extLst>
          </p:cNvPr>
          <p:cNvSpPr/>
          <p:nvPr/>
        </p:nvSpPr>
        <p:spPr>
          <a:xfrm>
            <a:off x="2460567" y="384299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1419434" y="384299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5985163" y="384299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riangle isocèle 4">
            <a:extLst>
              <a:ext uri="{FF2B5EF4-FFF2-40B4-BE49-F238E27FC236}">
                <a16:creationId xmlns:a16="http://schemas.microsoft.com/office/drawing/2014/main" id="{FF02568E-A146-9AC7-CE00-9AFF9FB52783}"/>
              </a:ext>
            </a:extLst>
          </p:cNvPr>
          <p:cNvSpPr/>
          <p:nvPr/>
        </p:nvSpPr>
        <p:spPr>
          <a:xfrm>
            <a:off x="8769164" y="3842991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FEC28F-12EB-F098-F08C-1D2515C841EE}"/>
              </a:ext>
            </a:extLst>
          </p:cNvPr>
          <p:cNvSpPr/>
          <p:nvPr/>
        </p:nvSpPr>
        <p:spPr>
          <a:xfrm>
            <a:off x="10247825" y="384299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8252850" y="384299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9572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63600"/>
            <a:ext cx="12192000" cy="502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 janvier mille-huit-cent-quatre-vingt-quatre, les premières montagnes russes sont créées près de </a:t>
            </a:r>
            <a:r>
              <a:rPr lang="fr-FR" sz="4800" b="1" dirty="0">
                <a:solidFill>
                  <a:srgbClr val="FF0000"/>
                </a:solidFill>
              </a:rPr>
              <a:t>N</a:t>
            </a:r>
            <a:r>
              <a:rPr lang="fr-FR" sz="4000" dirty="0"/>
              <a:t>ew-</a:t>
            </a:r>
            <a:r>
              <a:rPr lang="fr-FR" sz="4800" b="1" dirty="0">
                <a:solidFill>
                  <a:srgbClr val="FF0000"/>
                </a:solidFill>
              </a:rPr>
              <a:t>Y</a:t>
            </a:r>
            <a:r>
              <a:rPr lang="fr-FR" sz="4000" dirty="0"/>
              <a:t>ork.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6613656" y="384299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13ED012-18C8-78C7-69E6-556EBEDC6DED}"/>
              </a:ext>
            </a:extLst>
          </p:cNvPr>
          <p:cNvSpPr/>
          <p:nvPr/>
        </p:nvSpPr>
        <p:spPr>
          <a:xfrm>
            <a:off x="4404901" y="384299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1944253" y="38429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6355883" y="384298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8252850" y="384299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1814A95-FE51-A96F-A991-F8E22D545684}"/>
              </a:ext>
            </a:extLst>
          </p:cNvPr>
          <p:cNvSpPr/>
          <p:nvPr/>
        </p:nvSpPr>
        <p:spPr>
          <a:xfrm>
            <a:off x="5792665" y="384299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267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63600"/>
            <a:ext cx="12192000" cy="471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vingt-et-un janvier mille-huit-cent-quarante, un navigateur français pose le pied sur une terre qu’il nomme </a:t>
            </a:r>
            <a:r>
              <a:rPr lang="fr-FR" sz="4800" b="1" dirty="0">
                <a:solidFill>
                  <a:srgbClr val="FF0000"/>
                </a:solidFill>
              </a:rPr>
              <a:t>T</a:t>
            </a:r>
            <a:r>
              <a:rPr lang="fr-FR" sz="4000" dirty="0"/>
              <a:t>erre-</a:t>
            </a:r>
            <a:r>
              <a:rPr lang="fr-FR" sz="4800" b="1" dirty="0" err="1">
                <a:solidFill>
                  <a:srgbClr val="FF0000"/>
                </a:solidFill>
              </a:rPr>
              <a:t>A</a:t>
            </a:r>
            <a:r>
              <a:rPr lang="fr-FR" sz="4000" dirty="0" err="1"/>
              <a:t>dèlie</a:t>
            </a:r>
            <a:r>
              <a:rPr lang="fr-FR" sz="4000" dirty="0"/>
              <a:t> en l’honneur de sa femme.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3E29F-9262-D6AC-6F05-5A0F4D9F09F5}"/>
              </a:ext>
            </a:extLst>
          </p:cNvPr>
          <p:cNvSpPr/>
          <p:nvPr/>
        </p:nvSpPr>
        <p:spPr>
          <a:xfrm>
            <a:off x="11872592" y="361208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13ED012-18C8-78C7-69E6-556EBEDC6DED}"/>
              </a:ext>
            </a:extLst>
          </p:cNvPr>
          <p:cNvSpPr/>
          <p:nvPr/>
        </p:nvSpPr>
        <p:spPr>
          <a:xfrm>
            <a:off x="3755687" y="361208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2007785" y="361208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6440517" y="5370322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4897782" y="361208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1814A95-FE51-A96F-A991-F8E22D545684}"/>
              </a:ext>
            </a:extLst>
          </p:cNvPr>
          <p:cNvSpPr/>
          <p:nvPr/>
        </p:nvSpPr>
        <p:spPr>
          <a:xfrm>
            <a:off x="6329681" y="361208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03D39AF2-8A47-3D6E-4AA3-8B8909BFDAA1}"/>
              </a:ext>
            </a:extLst>
          </p:cNvPr>
          <p:cNvSpPr/>
          <p:nvPr/>
        </p:nvSpPr>
        <p:spPr>
          <a:xfrm>
            <a:off x="8059811" y="537032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C5AA1E16-0130-9741-8440-9C28552A3044}"/>
              </a:ext>
            </a:extLst>
          </p:cNvPr>
          <p:cNvSpPr/>
          <p:nvPr/>
        </p:nvSpPr>
        <p:spPr>
          <a:xfrm>
            <a:off x="5273041" y="537032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D6260753-3341-8A06-3F67-4707202C9332}"/>
              </a:ext>
            </a:extLst>
          </p:cNvPr>
          <p:cNvSpPr/>
          <p:nvPr/>
        </p:nvSpPr>
        <p:spPr>
          <a:xfrm>
            <a:off x="9145055" y="361208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8661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63600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vingt-deux janvier mille-neuf-cent-soixante-trois, c’est la première journée franco-allemande.</a:t>
            </a:r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13ED012-18C8-78C7-69E6-556EBEDC6DED}"/>
              </a:ext>
            </a:extLst>
          </p:cNvPr>
          <p:cNvSpPr/>
          <p:nvPr/>
        </p:nvSpPr>
        <p:spPr>
          <a:xfrm>
            <a:off x="3960160" y="36250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2193244" y="362509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11305048" y="2093090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11054742" y="2093091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1814A95-FE51-A96F-A991-F8E22D545684}"/>
              </a:ext>
            </a:extLst>
          </p:cNvPr>
          <p:cNvSpPr/>
          <p:nvPr/>
        </p:nvSpPr>
        <p:spPr>
          <a:xfrm>
            <a:off x="7670450" y="362997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563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63600"/>
            <a:ext cx="12192000" cy="502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vingt-trois janvier mille-neuf-cent-trente, les aventures de </a:t>
            </a:r>
            <a:r>
              <a:rPr lang="fr-FR" sz="4800" b="1" dirty="0">
                <a:solidFill>
                  <a:srgbClr val="FF0000"/>
                </a:solidFill>
              </a:rPr>
              <a:t>Q</a:t>
            </a:r>
            <a:r>
              <a:rPr lang="fr-FR" sz="4000" dirty="0"/>
              <a:t>uick et </a:t>
            </a:r>
            <a:r>
              <a:rPr lang="fr-FR" sz="4800" b="1" dirty="0" err="1">
                <a:solidFill>
                  <a:srgbClr val="FF0000"/>
                </a:solidFill>
              </a:rPr>
              <a:t>F</a:t>
            </a:r>
            <a:r>
              <a:rPr lang="fr-FR" sz="4000" dirty="0" err="1"/>
              <a:t>lupke</a:t>
            </a:r>
            <a:r>
              <a:rPr lang="fr-FR" sz="4000" dirty="0"/>
              <a:t>, écrites par </a:t>
            </a:r>
            <a:r>
              <a:rPr lang="fr-FR" sz="4800" b="1" dirty="0">
                <a:solidFill>
                  <a:srgbClr val="FF0000"/>
                </a:solidFill>
              </a:rPr>
              <a:t>H</a:t>
            </a:r>
            <a:r>
              <a:rPr lang="fr-FR" sz="4000" dirty="0"/>
              <a:t>ergé, sont publiées pour la première fois en </a:t>
            </a:r>
            <a:r>
              <a:rPr lang="fr-FR" sz="4800" b="1" dirty="0">
                <a:solidFill>
                  <a:srgbClr val="FF0000"/>
                </a:solidFill>
              </a:rPr>
              <a:t>B</a:t>
            </a:r>
            <a:r>
              <a:rPr lang="fr-FR" sz="4000" dirty="0"/>
              <a:t>elgique.</a:t>
            </a:r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013ED012-18C8-78C7-69E6-556EBEDC6DED}"/>
              </a:ext>
            </a:extLst>
          </p:cNvPr>
          <p:cNvSpPr/>
          <p:nvPr/>
        </p:nvSpPr>
        <p:spPr>
          <a:xfrm>
            <a:off x="5373121" y="385599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11748524" y="209309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2201688" y="3856000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8571869" y="385599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1814A95-FE51-A96F-A991-F8E22D545684}"/>
              </a:ext>
            </a:extLst>
          </p:cNvPr>
          <p:cNvSpPr/>
          <p:nvPr/>
        </p:nvSpPr>
        <p:spPr>
          <a:xfrm>
            <a:off x="2218051" y="569693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5EDF0125-F23A-BE49-8C6E-03B685A487CF}"/>
              </a:ext>
            </a:extLst>
          </p:cNvPr>
          <p:cNvSpPr/>
          <p:nvPr/>
        </p:nvSpPr>
        <p:spPr>
          <a:xfrm>
            <a:off x="3085607" y="569384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50D99C-1BE3-D8DE-4714-458D98DC99A2}"/>
              </a:ext>
            </a:extLst>
          </p:cNvPr>
          <p:cNvSpPr/>
          <p:nvPr/>
        </p:nvSpPr>
        <p:spPr>
          <a:xfrm>
            <a:off x="10536000" y="3855998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FB64026E-C7B7-882D-7456-AB4EDCA33B12}"/>
              </a:ext>
            </a:extLst>
          </p:cNvPr>
          <p:cNvSpPr/>
          <p:nvPr/>
        </p:nvSpPr>
        <p:spPr>
          <a:xfrm>
            <a:off x="8322881" y="3855997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508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63600"/>
            <a:ext cx="12192000" cy="476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vingt-quatre janvier mille-huit-cent-quarante-huit, on découvre de l’or en </a:t>
            </a:r>
            <a:r>
              <a:rPr lang="fr-FR" sz="48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alifornie, c’est le début de la ruée vers l’or.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3157687" y="385599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6758721" y="385599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6980394" y="3855996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1814A95-FE51-A96F-A991-F8E22D545684}"/>
              </a:ext>
            </a:extLst>
          </p:cNvPr>
          <p:cNvSpPr/>
          <p:nvPr/>
        </p:nvSpPr>
        <p:spPr>
          <a:xfrm>
            <a:off x="11083375" y="383654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5EDF0125-F23A-BE49-8C6E-03B685A487CF}"/>
              </a:ext>
            </a:extLst>
          </p:cNvPr>
          <p:cNvSpPr/>
          <p:nvPr/>
        </p:nvSpPr>
        <p:spPr>
          <a:xfrm>
            <a:off x="8974341" y="385599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50D99C-1BE3-D8DE-4714-458D98DC99A2}"/>
              </a:ext>
            </a:extLst>
          </p:cNvPr>
          <p:cNvSpPr/>
          <p:nvPr/>
        </p:nvSpPr>
        <p:spPr>
          <a:xfrm>
            <a:off x="1737464" y="385599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FB64026E-C7B7-882D-7456-AB4EDCA33B12}"/>
              </a:ext>
            </a:extLst>
          </p:cNvPr>
          <p:cNvSpPr/>
          <p:nvPr/>
        </p:nvSpPr>
        <p:spPr>
          <a:xfrm>
            <a:off x="11305048" y="209308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4EB32868-6950-FE2F-A7E2-FF6F4A1FE757}"/>
              </a:ext>
            </a:extLst>
          </p:cNvPr>
          <p:cNvSpPr/>
          <p:nvPr/>
        </p:nvSpPr>
        <p:spPr>
          <a:xfrm>
            <a:off x="1441535" y="547175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249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146883"/>
            <a:ext cx="12192000" cy="656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vingt-cinq janvier mille-neuf-cent-quatre-vingt-quatorze, la NASA lance une sonde lunaire appelée </a:t>
            </a:r>
            <a:r>
              <a:rPr lang="fr-FR" sz="4800" b="1" dirty="0">
                <a:solidFill>
                  <a:srgbClr val="FF0000"/>
                </a:solidFill>
              </a:rPr>
              <a:t>C</a:t>
            </a:r>
            <a:r>
              <a:rPr lang="fr-FR" sz="4000" dirty="0"/>
              <a:t>lémentine pour observer la </a:t>
            </a:r>
            <a:r>
              <a:rPr lang="fr-FR" sz="4800" b="1" dirty="0">
                <a:solidFill>
                  <a:srgbClr val="FF0000"/>
                </a:solidFill>
              </a:rPr>
              <a:t>L</a:t>
            </a:r>
            <a:r>
              <a:rPr lang="fr-FR" sz="4000" dirty="0"/>
              <a:t>une et l’astéroïde </a:t>
            </a:r>
            <a:r>
              <a:rPr lang="fr-FR" sz="4800" b="1" dirty="0" err="1">
                <a:solidFill>
                  <a:srgbClr val="FF0000"/>
                </a:solidFill>
              </a:rPr>
              <a:t>G</a:t>
            </a:r>
            <a:r>
              <a:rPr lang="fr-FR" sz="4000" dirty="0" err="1"/>
              <a:t>éographos</a:t>
            </a:r>
            <a:r>
              <a:rPr lang="fr-FR" sz="4000" dirty="0"/>
              <a:t>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6980393" y="288654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7419121" y="4658634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4714714" y="288654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1814A95-FE51-A96F-A991-F8E22D545684}"/>
              </a:ext>
            </a:extLst>
          </p:cNvPr>
          <p:cNvSpPr/>
          <p:nvPr/>
        </p:nvSpPr>
        <p:spPr>
          <a:xfrm>
            <a:off x="10322378" y="2886548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5EDF0125-F23A-BE49-8C6E-03B685A487CF}"/>
              </a:ext>
            </a:extLst>
          </p:cNvPr>
          <p:cNvSpPr/>
          <p:nvPr/>
        </p:nvSpPr>
        <p:spPr>
          <a:xfrm>
            <a:off x="8537461" y="288654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50D99C-1BE3-D8DE-4714-458D98DC99A2}"/>
              </a:ext>
            </a:extLst>
          </p:cNvPr>
          <p:cNvSpPr/>
          <p:nvPr/>
        </p:nvSpPr>
        <p:spPr>
          <a:xfrm>
            <a:off x="5151224" y="4658634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4EB32868-6950-FE2F-A7E2-FF6F4A1FE757}"/>
              </a:ext>
            </a:extLst>
          </p:cNvPr>
          <p:cNvSpPr/>
          <p:nvPr/>
        </p:nvSpPr>
        <p:spPr>
          <a:xfrm>
            <a:off x="9694723" y="4658634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96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87615"/>
            <a:ext cx="12192000" cy="507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vingt-six janvier mille-neuf-cent-cinq, en </a:t>
            </a:r>
            <a:r>
              <a:rPr lang="fr-FR" sz="48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frique du </a:t>
            </a:r>
            <a:r>
              <a:rPr lang="fr-FR" sz="4800" b="1" dirty="0">
                <a:solidFill>
                  <a:srgbClr val="FF0000"/>
                </a:solidFill>
              </a:rPr>
              <a:t>S</a:t>
            </a:r>
            <a:r>
              <a:rPr lang="fr-FR" sz="4000" dirty="0"/>
              <a:t>ud, on découvre le plus gros diamant jamais trouvé par les hommes.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5823076" y="420734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1381085" y="4207346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3485354" y="4207347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1814A95-FE51-A96F-A991-F8E22D545684}"/>
              </a:ext>
            </a:extLst>
          </p:cNvPr>
          <p:cNvSpPr/>
          <p:nvPr/>
        </p:nvSpPr>
        <p:spPr>
          <a:xfrm>
            <a:off x="10589242" y="42073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5EDF0125-F23A-BE49-8C6E-03B685A487CF}"/>
              </a:ext>
            </a:extLst>
          </p:cNvPr>
          <p:cNvSpPr/>
          <p:nvPr/>
        </p:nvSpPr>
        <p:spPr>
          <a:xfrm>
            <a:off x="7669018" y="420734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4EB32868-6950-FE2F-A7E2-FF6F4A1FE757}"/>
              </a:ext>
            </a:extLst>
          </p:cNvPr>
          <p:cNvSpPr/>
          <p:nvPr/>
        </p:nvSpPr>
        <p:spPr>
          <a:xfrm>
            <a:off x="2308403" y="5806125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997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87615"/>
            <a:ext cx="12192000" cy="317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vingt-sept janvier mille-neuf-cent-quarante-cinq, le camp d’</a:t>
            </a:r>
            <a:r>
              <a:rPr lang="fr-FR" sz="48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uschwitz est libéré par l’</a:t>
            </a:r>
            <a:r>
              <a:rPr lang="fr-FR" sz="48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rmée rouge.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5650356" y="387437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4103515" y="3874370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4325188" y="387437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1814A95-FE51-A96F-A991-F8E22D545684}"/>
              </a:ext>
            </a:extLst>
          </p:cNvPr>
          <p:cNvSpPr/>
          <p:nvPr/>
        </p:nvSpPr>
        <p:spPr>
          <a:xfrm>
            <a:off x="9613882" y="387436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5EDF0125-F23A-BE49-8C6E-03B685A487CF}"/>
              </a:ext>
            </a:extLst>
          </p:cNvPr>
          <p:cNvSpPr/>
          <p:nvPr/>
        </p:nvSpPr>
        <p:spPr>
          <a:xfrm>
            <a:off x="8207030" y="387437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4EB32868-6950-FE2F-A7E2-FF6F4A1FE757}"/>
              </a:ext>
            </a:extLst>
          </p:cNvPr>
          <p:cNvSpPr/>
          <p:nvPr/>
        </p:nvSpPr>
        <p:spPr>
          <a:xfrm>
            <a:off x="997763" y="387436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7678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87615"/>
            <a:ext cx="12192000" cy="29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vingt-huit janvier mille-neuf-cent-vingt-et-un, la tombe du soldat inconnu est inaugurée à Paris.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3537028" y="3643460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52312E95-F643-2683-A59A-67A90CEB249B}"/>
              </a:ext>
            </a:extLst>
          </p:cNvPr>
          <p:cNvSpPr/>
          <p:nvPr/>
        </p:nvSpPr>
        <p:spPr>
          <a:xfrm>
            <a:off x="3910273" y="365425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4172681" y="365425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1814A95-FE51-A96F-A991-F8E22D545684}"/>
              </a:ext>
            </a:extLst>
          </p:cNvPr>
          <p:cNvSpPr/>
          <p:nvPr/>
        </p:nvSpPr>
        <p:spPr>
          <a:xfrm>
            <a:off x="11727162" y="211710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4EB32868-6950-FE2F-A7E2-FF6F4A1FE757}"/>
              </a:ext>
            </a:extLst>
          </p:cNvPr>
          <p:cNvSpPr/>
          <p:nvPr/>
        </p:nvSpPr>
        <p:spPr>
          <a:xfrm>
            <a:off x="1768514" y="3643461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1EAF36-DBE4-B0DE-C266-9530A7396D1F}"/>
              </a:ext>
            </a:extLst>
          </p:cNvPr>
          <p:cNvSpPr/>
          <p:nvPr/>
        </p:nvSpPr>
        <p:spPr>
          <a:xfrm>
            <a:off x="6448521" y="3643460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riangle isocèle 4">
            <a:extLst>
              <a:ext uri="{FF2B5EF4-FFF2-40B4-BE49-F238E27FC236}">
                <a16:creationId xmlns:a16="http://schemas.microsoft.com/office/drawing/2014/main" id="{22D6677E-366E-DCC1-190B-C58BFC490542}"/>
              </a:ext>
            </a:extLst>
          </p:cNvPr>
          <p:cNvSpPr/>
          <p:nvPr/>
        </p:nvSpPr>
        <p:spPr>
          <a:xfrm>
            <a:off x="6822747" y="3654259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4295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87615"/>
            <a:ext cx="1219200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vingt-neuf janvier mille-neuf-cent-quatre-vingt-seize, Jacques Chirac annonce l’arrêt des essais nucléaires français.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8259632" y="365425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4770611" y="3643459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4EB32868-6950-FE2F-A7E2-FF6F4A1FE757}"/>
              </a:ext>
            </a:extLst>
          </p:cNvPr>
          <p:cNvSpPr/>
          <p:nvPr/>
        </p:nvSpPr>
        <p:spPr>
          <a:xfrm>
            <a:off x="6085590" y="365425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271E8E18-0F44-A5ED-24EF-3C35EC25627F}"/>
              </a:ext>
            </a:extLst>
          </p:cNvPr>
          <p:cNvSpPr/>
          <p:nvPr/>
        </p:nvSpPr>
        <p:spPr>
          <a:xfrm>
            <a:off x="1472752" y="5171716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89F5B691-DB02-416E-2DBD-F28A7B32D5A1}"/>
              </a:ext>
            </a:extLst>
          </p:cNvPr>
          <p:cNvSpPr/>
          <p:nvPr/>
        </p:nvSpPr>
        <p:spPr>
          <a:xfrm>
            <a:off x="10472745" y="3654259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10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87615"/>
            <a:ext cx="12192000" cy="348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trente janvier mille-neuf-cent-trente-trois, </a:t>
            </a:r>
            <a:r>
              <a:rPr lang="fr-FR" sz="4800" b="1" dirty="0">
                <a:solidFill>
                  <a:srgbClr val="FF0000"/>
                </a:solidFill>
              </a:rPr>
              <a:t>A</a:t>
            </a:r>
            <a:r>
              <a:rPr lang="fr-FR" sz="4000" dirty="0"/>
              <a:t>dolf </a:t>
            </a:r>
            <a:r>
              <a:rPr lang="fr-FR" sz="4800" b="1" dirty="0">
                <a:solidFill>
                  <a:srgbClr val="FF0000"/>
                </a:solidFill>
              </a:rPr>
              <a:t>H</a:t>
            </a:r>
            <a:r>
              <a:rPr lang="fr-FR" sz="4000" dirty="0"/>
              <a:t>itler est nommé chancelier du </a:t>
            </a:r>
            <a:r>
              <a:rPr lang="fr-FR" sz="4800" b="1" dirty="0">
                <a:solidFill>
                  <a:srgbClr val="FF0000"/>
                </a:solidFill>
              </a:rPr>
              <a:t>R</a:t>
            </a:r>
            <a:r>
              <a:rPr lang="fr-FR" sz="4000" dirty="0"/>
              <a:t>eich.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4358192" y="41431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157971" y="414317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FEB82723-7950-7B4F-CF8A-74B93855BECF}"/>
              </a:ext>
            </a:extLst>
          </p:cNvPr>
          <p:cNvSpPr/>
          <p:nvPr/>
        </p:nvSpPr>
        <p:spPr>
          <a:xfrm>
            <a:off x="379644" y="414317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688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11D9E62-ECC4-2758-6A8D-09789550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80001" y="0"/>
            <a:ext cx="3311999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7E23242-66DC-0E80-98D8-BA3087F15642}"/>
              </a:ext>
            </a:extLst>
          </p:cNvPr>
          <p:cNvSpPr txBox="1"/>
          <p:nvPr/>
        </p:nvSpPr>
        <p:spPr>
          <a:xfrm>
            <a:off x="0" y="887615"/>
            <a:ext cx="12192000" cy="348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4000" dirty="0"/>
              <a:t>Le trente-et-un janvier deux-mille-vingt, le </a:t>
            </a:r>
            <a:r>
              <a:rPr lang="fr-FR" sz="4800" b="1" dirty="0">
                <a:solidFill>
                  <a:srgbClr val="FF0000"/>
                </a:solidFill>
              </a:rPr>
              <a:t>R</a:t>
            </a:r>
            <a:r>
              <a:rPr lang="fr-FR" sz="4000" dirty="0"/>
              <a:t>oyaume-Uni quitte l’</a:t>
            </a:r>
            <a:r>
              <a:rPr lang="fr-FR" sz="4800" b="1" dirty="0">
                <a:solidFill>
                  <a:srgbClr val="FF0000"/>
                </a:solidFill>
              </a:rPr>
              <a:t>U</a:t>
            </a:r>
            <a:r>
              <a:rPr lang="fr-FR" sz="4000" dirty="0"/>
              <a:t>nion européenne : c’est le </a:t>
            </a:r>
            <a:r>
              <a:rPr lang="fr-FR" sz="4800" b="1" dirty="0">
                <a:solidFill>
                  <a:srgbClr val="FF0000"/>
                </a:solidFill>
              </a:rPr>
              <a:t>B</a:t>
            </a:r>
            <a:r>
              <a:rPr lang="fr-FR" sz="4000" dirty="0"/>
              <a:t>rexit.</a:t>
            </a:r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4301C9BB-32A4-00DD-A4E2-299EA2153E72}"/>
              </a:ext>
            </a:extLst>
          </p:cNvPr>
          <p:cNvSpPr/>
          <p:nvPr/>
        </p:nvSpPr>
        <p:spPr>
          <a:xfrm>
            <a:off x="2763072" y="41431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3BBAC-270A-9F42-814E-1F0C68832536}"/>
              </a:ext>
            </a:extLst>
          </p:cNvPr>
          <p:cNvSpPr/>
          <p:nvPr/>
        </p:nvSpPr>
        <p:spPr>
          <a:xfrm>
            <a:off x="1082531" y="4143173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FEB82723-7950-7B4F-CF8A-74B93855BECF}"/>
              </a:ext>
            </a:extLst>
          </p:cNvPr>
          <p:cNvSpPr/>
          <p:nvPr/>
        </p:nvSpPr>
        <p:spPr>
          <a:xfrm>
            <a:off x="6252124" y="4143173"/>
            <a:ext cx="221673" cy="23090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1977A3C1-4BF0-6A72-72A2-65566E6C4A0D}"/>
              </a:ext>
            </a:extLst>
          </p:cNvPr>
          <p:cNvSpPr/>
          <p:nvPr/>
        </p:nvSpPr>
        <p:spPr>
          <a:xfrm>
            <a:off x="8544558" y="41431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707B7C71-0971-6A27-635B-B2EBB89C7E94}"/>
              </a:ext>
            </a:extLst>
          </p:cNvPr>
          <p:cNvSpPr/>
          <p:nvPr/>
        </p:nvSpPr>
        <p:spPr>
          <a:xfrm>
            <a:off x="5340463" y="41431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5011EEAC-3EFF-56D6-C3BC-ABB58ADBC61C}"/>
              </a:ext>
            </a:extLst>
          </p:cNvPr>
          <p:cNvSpPr/>
          <p:nvPr/>
        </p:nvSpPr>
        <p:spPr>
          <a:xfrm>
            <a:off x="11581952" y="2314372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B1336FEC-0841-067E-A06F-8EE63771F5D0}"/>
              </a:ext>
            </a:extLst>
          </p:cNvPr>
          <p:cNvSpPr/>
          <p:nvPr/>
        </p:nvSpPr>
        <p:spPr>
          <a:xfrm>
            <a:off x="10667552" y="2314373"/>
            <a:ext cx="221673" cy="23090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8141DC-7D85-EE54-7977-64E7A410C5EB}"/>
              </a:ext>
            </a:extLst>
          </p:cNvPr>
          <p:cNvSpPr/>
          <p:nvPr/>
        </p:nvSpPr>
        <p:spPr>
          <a:xfrm>
            <a:off x="6473797" y="4143172"/>
            <a:ext cx="221673" cy="230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18683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1479</TotalTime>
  <Words>478</Words>
  <Application>Microsoft Office PowerPoint</Application>
  <PresentationFormat>Grand écran</PresentationFormat>
  <Paragraphs>29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</dc:creator>
  <cp:lastModifiedBy>Stéphanie</cp:lastModifiedBy>
  <cp:revision>1</cp:revision>
  <dcterms:created xsi:type="dcterms:W3CDTF">2023-12-31T15:16:02Z</dcterms:created>
  <dcterms:modified xsi:type="dcterms:W3CDTF">2024-01-01T15:55:22Z</dcterms:modified>
</cp:coreProperties>
</file>