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CECD4-93AC-D15D-4C28-5FD279229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DE353E-FA8C-F340-B4E0-1D525DE5EA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FC053F-3073-12DB-2AB5-9CE4C5B1D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C8AD5F-9CCB-BAA0-EFAA-C543A941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926EAF-DB5F-B6B2-9DCD-A8DC22B8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81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9656D-F213-26D6-A7CE-1A278270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920AAA-D83F-5D5B-2131-A65D76FB4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1D7887-10CE-5113-B9CC-5CA126460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92A001-541B-03A2-A527-06080369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E4A389-D7A2-A017-D8C4-108E16E5A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009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0DCBD-4EA1-F789-8362-2B85EF780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72AE0F-74BE-10F7-3E86-4607902F9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4FCE60-1DC6-09F1-30C3-CF367EF1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482ADB-78EA-B2BD-8893-2F4D5D8D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CEB236-3801-BEF3-D726-02152F35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3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89B694-3BAF-3EE8-3863-D5551A3A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089C8D-232E-00E1-7F52-6C3ABB2B3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248D9D-9213-2EF5-6179-D2FA7BCD1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4387DC-3240-7685-22D3-4A893C505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615CC1-0837-086F-3081-3F3B13C2E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0547AE-CF53-0EF3-6F3A-F2254AC56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7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5F189-D358-8FC9-B965-B3231591D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C2CDC1-BA81-EB31-C105-3D6CA602A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81F33B-268D-A569-B215-4D1BF9F9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BBFAA62-CF7E-CDB5-A2EB-176E1D0342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3839629-ACA4-6B71-B8D3-CDFEA77CB9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9CA1F3-A2C6-3802-8954-756E5445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1004278-5BA1-9D12-F693-C847BD2D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7A4A81-7081-1B60-2CD7-78897E0C2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05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E6CB7-8EE3-C440-2DD4-52F61D0C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984A3C8-3793-0468-1DCB-168711966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DC920A-B8E5-E4BE-06C8-373430F8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B5D5F5-4551-B772-BA03-746F0EE0C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54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98B4DC-00D3-8FBC-7CDE-6C81407D5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630F19-6FEA-49A7-4F42-3C0FD783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1B718C-4290-8F03-43C8-860FD77C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86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BBEB3-8A80-F79C-95C0-91CD54E7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8D69E1-8DF1-4687-F27B-2F406B70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C03FB8-4B61-F88A-8BDD-609506A62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198EA2-1924-8B69-62E1-8E8177836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870CA4-8C9F-5FED-90B2-8E9E5398A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14BC96-6A33-F276-A1CC-F393283B5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79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EEBE3-319D-B60D-3A6D-70748C187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CB9FEF8-E17D-10B6-1CB6-65E4DA748D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9FDC1E-995D-BA24-9884-11B1BC6EE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D21EB3-72EE-AB9D-1504-9F898798F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2C3D91-A55B-DECE-2655-E7CAB886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A602F8-2835-1ACA-821B-2215C5AB6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21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5E8FE-03D7-CC09-B689-67D9F00A0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046BBA-F506-9211-1100-B9898D9F8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99997B-CAEE-A834-C71B-8AF6A5C24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8D045D-0981-A937-6828-0CAFE9318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2AB9D9-1A75-DE84-6595-E58A3E04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04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9D727BE-3AC4-83BB-07B2-41C2A33B4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521870-ACAA-434B-3B48-52758BDDD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8A74EC-34DB-D0FF-AC0F-3F6E425E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600892-6001-B09A-64C9-D3FF0F47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EB992B-FF4B-CE1A-2793-F4F5F1DB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69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4ABBB6C-2200-24EC-5129-C7E43703D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ED12C4-533C-D60E-1655-2ACFA34EC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7D6FE6-59DC-C8D7-3B50-7B78B06BB4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537F2D-7F8E-0A26-3EBA-839152525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C71888-2689-EF0F-2100-5DAE86C31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9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premier septembre mille-neuf-cent-quatre-vingt-cinq, soixante-treize ans après son naufrage, une équipe repère l’épave du Titanic.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3718559" y="38213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7733606" y="38213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11782094" y="382134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5572648" y="382134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1287983" y="536022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CFDA4CC2-CD69-4EC2-8E2D-C789A8DD133D}"/>
              </a:ext>
            </a:extLst>
          </p:cNvPr>
          <p:cNvSpPr/>
          <p:nvPr/>
        </p:nvSpPr>
        <p:spPr>
          <a:xfrm>
            <a:off x="10324406" y="38213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99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deux septembre mille-neuf-cent-quarante-cinq, le Japon capitule face aux Etats-Unis lors de la Seconde Guerre mondiale.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6851328" y="382134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287983" y="536022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2777964" y="382134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5777601" y="38213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CFDA4CC2-CD69-4EC2-8E2D-C789A8DD133D}"/>
              </a:ext>
            </a:extLst>
          </p:cNvPr>
          <p:cNvSpPr/>
          <p:nvPr/>
        </p:nvSpPr>
        <p:spPr>
          <a:xfrm>
            <a:off x="10597530" y="382134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AC56A9B1-D5C9-4200-87B0-D4EC54018395}"/>
              </a:ext>
            </a:extLst>
          </p:cNvPr>
          <p:cNvSpPr/>
          <p:nvPr/>
        </p:nvSpPr>
        <p:spPr>
          <a:xfrm>
            <a:off x="3358830" y="536022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97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trois septembre mille-neuf-cent-trente-neuf, la Grande-Bretagne puis la France déclarent la guerre à l’Allemagne.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8667403" y="382133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6542290" y="382134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9029006" y="382133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7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quatre septembre quatre-cent-soixante-seize, c’est la fin de l’Empire romain.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375050" y="38213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10657090" y="247640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10661897" y="224549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9DB16437-E0FD-4155-A4CE-A9C6F487B456}"/>
              </a:ext>
            </a:extLst>
          </p:cNvPr>
          <p:cNvSpPr/>
          <p:nvPr/>
        </p:nvSpPr>
        <p:spPr>
          <a:xfrm>
            <a:off x="4382273" y="38213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F4828C3A-6116-4E79-926F-455FB91A2E1F}"/>
              </a:ext>
            </a:extLst>
          </p:cNvPr>
          <p:cNvSpPr/>
          <p:nvPr/>
        </p:nvSpPr>
        <p:spPr>
          <a:xfrm>
            <a:off x="2795521" y="38213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37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5" grpId="0" animBg="1"/>
      <p:bldP spid="16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cinq septembre mille-sept-cent-quatre-vingt-dix-huit, le service militaire fait son apparition.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3588897" y="381367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4146176" y="381367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5041026" y="381367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9DB16437-E0FD-4155-A4CE-A9C6F487B456}"/>
              </a:ext>
            </a:extLst>
          </p:cNvPr>
          <p:cNvSpPr/>
          <p:nvPr/>
        </p:nvSpPr>
        <p:spPr>
          <a:xfrm>
            <a:off x="7475096" y="381367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F4828C3A-6116-4E79-926F-455FB91A2E1F}"/>
              </a:ext>
            </a:extLst>
          </p:cNvPr>
          <p:cNvSpPr/>
          <p:nvPr/>
        </p:nvSpPr>
        <p:spPr>
          <a:xfrm>
            <a:off x="1764580" y="38136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01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5" grpId="0" animBg="1"/>
      <p:bldP spid="16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six septembre mille-cinq-cent-vingt-deux, les dix-huit survivants de l’équipage de Magellan bouclent leur tour du monde.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4740127" y="381367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9309847" y="381367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9DB16437-E0FD-4155-A4CE-A9C6F487B456}"/>
              </a:ext>
            </a:extLst>
          </p:cNvPr>
          <p:cNvSpPr/>
          <p:nvPr/>
        </p:nvSpPr>
        <p:spPr>
          <a:xfrm>
            <a:off x="11243626" y="381366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F4828C3A-6116-4E79-926F-455FB91A2E1F}"/>
              </a:ext>
            </a:extLst>
          </p:cNvPr>
          <p:cNvSpPr/>
          <p:nvPr/>
        </p:nvSpPr>
        <p:spPr>
          <a:xfrm>
            <a:off x="1933779" y="381367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35E5AE46-08EB-4586-84E7-90366F8B0CB7}"/>
              </a:ext>
            </a:extLst>
          </p:cNvPr>
          <p:cNvSpPr/>
          <p:nvPr/>
        </p:nvSpPr>
        <p:spPr>
          <a:xfrm>
            <a:off x="1933778" y="536022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02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5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sept septembre mille-huit-cent-quatre-vingt-deux, Thomas Edison parvient à éclairer un quartier de New York en allumant mille-quatre-cents ampoules électriques.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9150762" y="381625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6745941" y="381366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9DB16437-E0FD-4155-A4CE-A9C6F487B456}"/>
              </a:ext>
            </a:extLst>
          </p:cNvPr>
          <p:cNvSpPr/>
          <p:nvPr/>
        </p:nvSpPr>
        <p:spPr>
          <a:xfrm>
            <a:off x="9332756" y="536022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35E5AE46-08EB-4586-84E7-90366F8B0CB7}"/>
              </a:ext>
            </a:extLst>
          </p:cNvPr>
          <p:cNvSpPr/>
          <p:nvPr/>
        </p:nvSpPr>
        <p:spPr>
          <a:xfrm>
            <a:off x="11768061" y="536022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734514-04D0-46E0-A5AA-48406D787B3B}"/>
              </a:ext>
            </a:extLst>
          </p:cNvPr>
          <p:cNvSpPr txBox="1"/>
          <p:nvPr/>
        </p:nvSpPr>
        <p:spPr>
          <a:xfrm>
            <a:off x="2554941" y="-199114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Thomas Edison – New York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BC3E15-5D91-4D55-BBBC-A60964E74C57}"/>
              </a:ext>
            </a:extLst>
          </p:cNvPr>
          <p:cNvSpPr/>
          <p:nvPr/>
        </p:nvSpPr>
        <p:spPr>
          <a:xfrm>
            <a:off x="4737847" y="381366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3142129" y="533482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A7D7430E-5E11-4232-9E62-41C37A580B73}"/>
              </a:ext>
            </a:extLst>
          </p:cNvPr>
          <p:cNvSpPr/>
          <p:nvPr/>
        </p:nvSpPr>
        <p:spPr>
          <a:xfrm>
            <a:off x="5139639" y="381366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35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5" grpId="0" animBg="1"/>
      <p:bldP spid="9" grpId="0" animBg="1"/>
      <p:bldP spid="11" grpId="0" animBg="1"/>
      <p:bldP spid="12" grpId="0"/>
      <p:bldP spid="13" grpId="0" animBg="1"/>
      <p:bldP spid="14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huit septembre soixante-dix, le temple de Jérusalem est détruit.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8379797" y="230092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5734514-04D0-46E0-A5AA-48406D787B3B}"/>
              </a:ext>
            </a:extLst>
          </p:cNvPr>
          <p:cNvSpPr txBox="1"/>
          <p:nvPr/>
        </p:nvSpPr>
        <p:spPr>
          <a:xfrm>
            <a:off x="2554941" y="-199114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Jérusalem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BC3E15-5D91-4D55-BBBC-A60964E74C57}"/>
              </a:ext>
            </a:extLst>
          </p:cNvPr>
          <p:cNvSpPr/>
          <p:nvPr/>
        </p:nvSpPr>
        <p:spPr>
          <a:xfrm>
            <a:off x="282388" y="404457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2053203" y="382134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A7D7430E-5E11-4232-9E62-41C37A580B73}"/>
              </a:ext>
            </a:extLst>
          </p:cNvPr>
          <p:cNvSpPr/>
          <p:nvPr/>
        </p:nvSpPr>
        <p:spPr>
          <a:xfrm>
            <a:off x="279545" y="381366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54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2" grpId="0"/>
      <p:bldP spid="13" grpId="0" animBg="1"/>
      <p:bldP spid="14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neuf septembre mille-huit-cent-quatre-vingt-dix-huit, pour la seconde fois, Alfred Dreyfus est accusé à tort de trahison.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4000837" y="380809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5734514-04D0-46E0-A5AA-48406D787B3B}"/>
              </a:ext>
            </a:extLst>
          </p:cNvPr>
          <p:cNvSpPr txBox="1"/>
          <p:nvPr/>
        </p:nvSpPr>
        <p:spPr>
          <a:xfrm>
            <a:off x="2554941" y="-199114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Alfred Dreyfus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BC3E15-5D91-4D55-BBBC-A60964E74C57}"/>
              </a:ext>
            </a:extLst>
          </p:cNvPr>
          <p:cNvSpPr/>
          <p:nvPr/>
        </p:nvSpPr>
        <p:spPr>
          <a:xfrm>
            <a:off x="9416228" y="380809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7742803" y="404457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A7D7430E-5E11-4232-9E62-41C37A580B73}"/>
              </a:ext>
            </a:extLst>
          </p:cNvPr>
          <p:cNvSpPr/>
          <p:nvPr/>
        </p:nvSpPr>
        <p:spPr>
          <a:xfrm>
            <a:off x="7742802" y="381366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95168413-E193-42F7-BE9B-3EF9F82D2F1A}"/>
              </a:ext>
            </a:extLst>
          </p:cNvPr>
          <p:cNvSpPr/>
          <p:nvPr/>
        </p:nvSpPr>
        <p:spPr>
          <a:xfrm>
            <a:off x="1531957" y="536022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8F49FD0D-B806-4805-9A11-630B429196D6}"/>
              </a:ext>
            </a:extLst>
          </p:cNvPr>
          <p:cNvSpPr/>
          <p:nvPr/>
        </p:nvSpPr>
        <p:spPr>
          <a:xfrm>
            <a:off x="10588551" y="38450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3094851" y="380809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EC6432DF-F789-4D8F-9CD0-DB379E9E6784}"/>
              </a:ext>
            </a:extLst>
          </p:cNvPr>
          <p:cNvSpPr/>
          <p:nvPr/>
        </p:nvSpPr>
        <p:spPr>
          <a:xfrm>
            <a:off x="9789911" y="380297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85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2" grpId="0"/>
      <p:bldP spid="13" grpId="0" animBg="1"/>
      <p:bldP spid="14" grpId="0" animBg="1"/>
      <p:bldP spid="16" grpId="0" animBg="1"/>
      <p:bldP spid="9" grpId="0" animBg="1"/>
      <p:bldP spid="10" grpId="0" animBg="1"/>
      <p:bldP spid="11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 septembre deux-mille-deux, la Suisse entre à l’ONU. C’est le cent-quatre-vingt-dixième membre.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6835477" y="38213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BC3E15-5D91-4D55-BBBC-A60964E74C57}"/>
              </a:ext>
            </a:extLst>
          </p:cNvPr>
          <p:cNvSpPr/>
          <p:nvPr/>
        </p:nvSpPr>
        <p:spPr>
          <a:xfrm>
            <a:off x="10051799" y="224358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A7D7430E-5E11-4232-9E62-41C37A580B73}"/>
              </a:ext>
            </a:extLst>
          </p:cNvPr>
          <p:cNvSpPr/>
          <p:nvPr/>
        </p:nvSpPr>
        <p:spPr>
          <a:xfrm>
            <a:off x="596143" y="384503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8F49FD0D-B806-4805-9A11-630B429196D6}"/>
              </a:ext>
            </a:extLst>
          </p:cNvPr>
          <p:cNvSpPr/>
          <p:nvPr/>
        </p:nvSpPr>
        <p:spPr>
          <a:xfrm>
            <a:off x="8704094" y="38450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8814931" y="22454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EC6432DF-F789-4D8F-9CD0-DB379E9E6784}"/>
              </a:ext>
            </a:extLst>
          </p:cNvPr>
          <p:cNvSpPr/>
          <p:nvPr/>
        </p:nvSpPr>
        <p:spPr>
          <a:xfrm>
            <a:off x="10392628" y="223830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53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 animBg="1"/>
      <p:bldP spid="16" grpId="0" animBg="1"/>
      <p:bldP spid="10" grpId="0" animBg="1"/>
      <p:bldP spid="11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onze septembre deux-mille-un, quatre avions de ligne sont détournés et s’écrasent aux Etats-Unis. Ces attentats feront environ trois-mille morts.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6835477" y="38213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BC3E15-5D91-4D55-BBBC-A60964E74C57}"/>
              </a:ext>
            </a:extLst>
          </p:cNvPr>
          <p:cNvSpPr/>
          <p:nvPr/>
        </p:nvSpPr>
        <p:spPr>
          <a:xfrm>
            <a:off x="596143" y="407258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A7D7430E-5E11-4232-9E62-41C37A580B73}"/>
              </a:ext>
            </a:extLst>
          </p:cNvPr>
          <p:cNvSpPr/>
          <p:nvPr/>
        </p:nvSpPr>
        <p:spPr>
          <a:xfrm>
            <a:off x="596143" y="384503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8F49FD0D-B806-4805-9A11-630B429196D6}"/>
              </a:ext>
            </a:extLst>
          </p:cNvPr>
          <p:cNvSpPr/>
          <p:nvPr/>
        </p:nvSpPr>
        <p:spPr>
          <a:xfrm>
            <a:off x="8704094" y="38450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9770548" y="223830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EC6432DF-F789-4D8F-9CD0-DB379E9E6784}"/>
              </a:ext>
            </a:extLst>
          </p:cNvPr>
          <p:cNvSpPr/>
          <p:nvPr/>
        </p:nvSpPr>
        <p:spPr>
          <a:xfrm>
            <a:off x="3498606" y="382134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9B81C3-3DA2-4287-BD90-03C69F395612}"/>
              </a:ext>
            </a:extLst>
          </p:cNvPr>
          <p:cNvSpPr/>
          <p:nvPr/>
        </p:nvSpPr>
        <p:spPr>
          <a:xfrm>
            <a:off x="2902463" y="382134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3B8811-10A8-4F4B-80ED-7A8ABFD30CEB}"/>
              </a:ext>
            </a:extLst>
          </p:cNvPr>
          <p:cNvSpPr/>
          <p:nvPr/>
        </p:nvSpPr>
        <p:spPr>
          <a:xfrm>
            <a:off x="970216" y="539381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6DC6A9-8CAA-4C72-A452-7D49B729F91B}"/>
              </a:ext>
            </a:extLst>
          </p:cNvPr>
          <p:cNvSpPr/>
          <p:nvPr/>
        </p:nvSpPr>
        <p:spPr>
          <a:xfrm>
            <a:off x="5469887" y="384167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1B3EBFC5-FE5E-482D-9649-5A62AE33B7D3}"/>
              </a:ext>
            </a:extLst>
          </p:cNvPr>
          <p:cNvSpPr/>
          <p:nvPr/>
        </p:nvSpPr>
        <p:spPr>
          <a:xfrm>
            <a:off x="9402901" y="384167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AB66A36A-A161-4BCF-B12D-CA5FA59A6DAA}"/>
              </a:ext>
            </a:extLst>
          </p:cNvPr>
          <p:cNvSpPr/>
          <p:nvPr/>
        </p:nvSpPr>
        <p:spPr>
          <a:xfrm>
            <a:off x="6325005" y="539380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974DA04-2A83-40B9-A9A4-3E84C516CBF9}"/>
              </a:ext>
            </a:extLst>
          </p:cNvPr>
          <p:cNvSpPr/>
          <p:nvPr/>
        </p:nvSpPr>
        <p:spPr>
          <a:xfrm>
            <a:off x="11542571" y="382134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5C1E9551-1F35-4D27-8531-5249B85E39CF}"/>
              </a:ext>
            </a:extLst>
          </p:cNvPr>
          <p:cNvSpPr/>
          <p:nvPr/>
        </p:nvSpPr>
        <p:spPr>
          <a:xfrm>
            <a:off x="11457454" y="223830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44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 animBg="1"/>
      <p:bldP spid="16" grpId="0" animBg="1"/>
      <p:bldP spid="10" grpId="0" animBg="1"/>
      <p:bldP spid="11" grpId="0" animBg="1"/>
      <p:bldP spid="15" grpId="0" animBg="1"/>
      <p:bldP spid="12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douze septembre mille-neuf-cent-quarante, quatre jeunes garçons découvrent la grotte de Lascaux.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7255069" y="384655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1197220" y="38416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9B81C3-3DA2-4287-BD90-03C69F395612}"/>
              </a:ext>
            </a:extLst>
          </p:cNvPr>
          <p:cNvSpPr/>
          <p:nvPr/>
        </p:nvSpPr>
        <p:spPr>
          <a:xfrm>
            <a:off x="2902463" y="382134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6DC6A9-8CAA-4C72-A452-7D49B729F91B}"/>
              </a:ext>
            </a:extLst>
          </p:cNvPr>
          <p:cNvSpPr/>
          <p:nvPr/>
        </p:nvSpPr>
        <p:spPr>
          <a:xfrm>
            <a:off x="5270082" y="384167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60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12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429717"/>
            <a:ext cx="12192000" cy="599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treize septembre quatre-cent-quatre-vingt-dix avant Jésus-Christ, un messager parcourt quarante kilomètres pour annoncer aux habitants d’Athènes la victoire de l’armée grecque.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5770799" y="47456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5734514-04D0-46E0-A5AA-48406D787B3B}"/>
              </a:ext>
            </a:extLst>
          </p:cNvPr>
          <p:cNvSpPr txBox="1"/>
          <p:nvPr/>
        </p:nvSpPr>
        <p:spPr>
          <a:xfrm>
            <a:off x="2554941" y="-199114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Athènes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BC3E15-5D91-4D55-BBBC-A60964E74C57}"/>
              </a:ext>
            </a:extLst>
          </p:cNvPr>
          <p:cNvSpPr/>
          <p:nvPr/>
        </p:nvSpPr>
        <p:spPr>
          <a:xfrm>
            <a:off x="7038788" y="319809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2774563" y="474561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95168413-E193-42F7-BE9B-3EF9F82D2F1A}"/>
              </a:ext>
            </a:extLst>
          </p:cNvPr>
          <p:cNvSpPr/>
          <p:nvPr/>
        </p:nvSpPr>
        <p:spPr>
          <a:xfrm>
            <a:off x="10011584" y="474561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8F49FD0D-B806-4805-9A11-630B429196D6}"/>
              </a:ext>
            </a:extLst>
          </p:cNvPr>
          <p:cNvSpPr/>
          <p:nvPr/>
        </p:nvSpPr>
        <p:spPr>
          <a:xfrm>
            <a:off x="11179271" y="319809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5025251" y="319809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5D87E477-4139-420A-B11C-6780D06A90B7}"/>
              </a:ext>
            </a:extLst>
          </p:cNvPr>
          <p:cNvSpPr/>
          <p:nvPr/>
        </p:nvSpPr>
        <p:spPr>
          <a:xfrm>
            <a:off x="3245024" y="631282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1375584" y="631282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766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2" grpId="0"/>
      <p:bldP spid="13" grpId="0" animBg="1"/>
      <p:bldP spid="14" grpId="0" animBg="1"/>
      <p:bldP spid="9" grpId="0" animBg="1"/>
      <p:bldP spid="10" grpId="0" animBg="1"/>
      <p:bldP spid="11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68598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quatorze septembre mille-neuf-cent-quatre-vingt-deux, l’ancienne actrice, Grace Kelly, devenue princesse de Monaco meurt des suites d’un accident de voiture.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3445372" y="474561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5734514-04D0-46E0-A5AA-48406D787B3B}"/>
              </a:ext>
            </a:extLst>
          </p:cNvPr>
          <p:cNvSpPr txBox="1"/>
          <p:nvPr/>
        </p:nvSpPr>
        <p:spPr>
          <a:xfrm>
            <a:off x="2554941" y="-199114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Grace Kelly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2972841" y="631282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95168413-E193-42F7-BE9B-3EF9F82D2F1A}"/>
              </a:ext>
            </a:extLst>
          </p:cNvPr>
          <p:cNvSpPr/>
          <p:nvPr/>
        </p:nvSpPr>
        <p:spPr>
          <a:xfrm>
            <a:off x="10011584" y="474561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8F49FD0D-B806-4805-9A11-630B429196D6}"/>
              </a:ext>
            </a:extLst>
          </p:cNvPr>
          <p:cNvSpPr/>
          <p:nvPr/>
        </p:nvSpPr>
        <p:spPr>
          <a:xfrm>
            <a:off x="7942003" y="631282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1935903" y="47456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5D87E477-4139-420A-B11C-6780D06A90B7}"/>
              </a:ext>
            </a:extLst>
          </p:cNvPr>
          <p:cNvSpPr/>
          <p:nvPr/>
        </p:nvSpPr>
        <p:spPr>
          <a:xfrm>
            <a:off x="7942004" y="474561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5073824" y="631282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6F45A31A-E834-4FE9-8E62-E44813EF339E}"/>
              </a:ext>
            </a:extLst>
          </p:cNvPr>
          <p:cNvSpPr/>
          <p:nvPr/>
        </p:nvSpPr>
        <p:spPr>
          <a:xfrm>
            <a:off x="10187653" y="631282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58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2" grpId="0"/>
      <p:bldP spid="14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429717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quinze septembre mille-neuf-cent-seize, lors de la sanglante bataille de la Somme, les chars d’assaut sont utilisés pour la première fois par les Britanniques.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8287005" y="319808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5734514-04D0-46E0-A5AA-48406D787B3B}"/>
              </a:ext>
            </a:extLst>
          </p:cNvPr>
          <p:cNvSpPr txBox="1"/>
          <p:nvPr/>
        </p:nvSpPr>
        <p:spPr>
          <a:xfrm>
            <a:off x="2554941" y="-199114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Somme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BC3E15-5D91-4D55-BBBC-A60964E74C57}"/>
              </a:ext>
            </a:extLst>
          </p:cNvPr>
          <p:cNvSpPr/>
          <p:nvPr/>
        </p:nvSpPr>
        <p:spPr>
          <a:xfrm>
            <a:off x="10752845" y="342899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1264747" y="474561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95168413-E193-42F7-BE9B-3EF9F82D2F1A}"/>
              </a:ext>
            </a:extLst>
          </p:cNvPr>
          <p:cNvSpPr/>
          <p:nvPr/>
        </p:nvSpPr>
        <p:spPr>
          <a:xfrm>
            <a:off x="10011584" y="474561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8F49FD0D-B806-4805-9A11-630B429196D6}"/>
              </a:ext>
            </a:extLst>
          </p:cNvPr>
          <p:cNvSpPr/>
          <p:nvPr/>
        </p:nvSpPr>
        <p:spPr>
          <a:xfrm>
            <a:off x="5715000" y="474561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1774051" y="319808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5D87E477-4139-420A-B11C-6780D06A90B7}"/>
              </a:ext>
            </a:extLst>
          </p:cNvPr>
          <p:cNvSpPr/>
          <p:nvPr/>
        </p:nvSpPr>
        <p:spPr>
          <a:xfrm>
            <a:off x="3501286" y="319808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4829984" y="474561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BA39339-0292-4E08-91D5-98CE379549AE}"/>
              </a:ext>
            </a:extLst>
          </p:cNvPr>
          <p:cNvSpPr/>
          <p:nvPr/>
        </p:nvSpPr>
        <p:spPr>
          <a:xfrm>
            <a:off x="10752846" y="319808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61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2" grpId="0"/>
      <p:bldP spid="13" grpId="0" animBg="1"/>
      <p:bldP spid="14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seize septembre mille-trois-cent-quatre-vingt, Charles VI monte sur le trône de France à l’âge de onze ans.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1737070" y="474560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95168413-E193-42F7-BE9B-3EF9F82D2F1A}"/>
              </a:ext>
            </a:extLst>
          </p:cNvPr>
          <p:cNvSpPr/>
          <p:nvPr/>
        </p:nvSpPr>
        <p:spPr>
          <a:xfrm>
            <a:off x="10344093" y="474560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4276639" y="474561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7752455" y="474560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BA39339-0292-4E08-91D5-98CE379549AE}"/>
              </a:ext>
            </a:extLst>
          </p:cNvPr>
          <p:cNvSpPr/>
          <p:nvPr/>
        </p:nvSpPr>
        <p:spPr>
          <a:xfrm>
            <a:off x="6705371" y="4745608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51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9" grpId="0" animBg="1"/>
      <p:bldP spid="11" grpId="0" animBg="1"/>
      <p:bldP spid="18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dix-sept septembre mille-huit-cent-vingt-deux, Champollion déchiffre son premier hiéroglyphe.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4398874" y="474560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6969123" y="474560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9539372" y="474560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BA39339-0292-4E08-91D5-98CE379549AE}"/>
              </a:ext>
            </a:extLst>
          </p:cNvPr>
          <p:cNvSpPr/>
          <p:nvPr/>
        </p:nvSpPr>
        <p:spPr>
          <a:xfrm>
            <a:off x="5010380" y="474560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C767D2-9D36-45C3-AA88-43C035187316}"/>
              </a:ext>
            </a:extLst>
          </p:cNvPr>
          <p:cNvSpPr txBox="1"/>
          <p:nvPr/>
        </p:nvSpPr>
        <p:spPr>
          <a:xfrm>
            <a:off x="2392381" y="0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Champollion - hiéroglyphe</a:t>
            </a:r>
          </a:p>
        </p:txBody>
      </p:sp>
    </p:spTree>
    <p:extLst>
      <p:ext uri="{BB962C8B-B14F-4D97-AF65-F5344CB8AC3E}">
        <p14:creationId xmlns:p14="http://schemas.microsoft.com/office/powerpoint/2010/main" val="305075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1" grpId="0" animBg="1"/>
      <p:bldP spid="18" grpId="0" animBg="1"/>
      <p:bldP spid="15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dix-huit septembre mille-neuf-cent-quatre-vingt-un, la peine de mort est abolie en France.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3345998" y="497651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984883" y="474560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2775959" y="474560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BA39339-0292-4E08-91D5-98CE379549AE}"/>
              </a:ext>
            </a:extLst>
          </p:cNvPr>
          <p:cNvSpPr/>
          <p:nvPr/>
        </p:nvSpPr>
        <p:spPr>
          <a:xfrm>
            <a:off x="3345999" y="474560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C767D2-9D36-45C3-AA88-43C035187316}"/>
              </a:ext>
            </a:extLst>
          </p:cNvPr>
          <p:cNvSpPr txBox="1"/>
          <p:nvPr/>
        </p:nvSpPr>
        <p:spPr>
          <a:xfrm>
            <a:off x="2392381" y="0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Champollion - hiéroglyphe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9FEDB9-C9F2-446E-B654-B796F8761E1E}"/>
              </a:ext>
            </a:extLst>
          </p:cNvPr>
          <p:cNvSpPr/>
          <p:nvPr/>
        </p:nvSpPr>
        <p:spPr>
          <a:xfrm>
            <a:off x="4866112" y="474560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6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1" grpId="0" animBg="1"/>
      <p:bldP spid="18" grpId="0" animBg="1"/>
      <p:bldP spid="15" grpId="0" animBg="1"/>
      <p:bldP spid="10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dix-neuf septembre mille-sept-cent-quatre-vingt-trois, Montgolfier lâche un ballon à air chaud : ce sont les débuts de la montgolfière.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3484721" y="474001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6482953" y="474001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5533110" y="474001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BA39339-0292-4E08-91D5-98CE379549AE}"/>
              </a:ext>
            </a:extLst>
          </p:cNvPr>
          <p:cNvSpPr/>
          <p:nvPr/>
        </p:nvSpPr>
        <p:spPr>
          <a:xfrm>
            <a:off x="5874327" y="474560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C767D2-9D36-45C3-AA88-43C035187316}"/>
              </a:ext>
            </a:extLst>
          </p:cNvPr>
          <p:cNvSpPr txBox="1"/>
          <p:nvPr/>
        </p:nvSpPr>
        <p:spPr>
          <a:xfrm>
            <a:off x="2392381" y="0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Montgolfier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9FEDB9-C9F2-446E-B654-B796F8761E1E}"/>
              </a:ext>
            </a:extLst>
          </p:cNvPr>
          <p:cNvSpPr/>
          <p:nvPr/>
        </p:nvSpPr>
        <p:spPr>
          <a:xfrm>
            <a:off x="9592021" y="497092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2A0CE857-3C31-4611-99D6-61109804BE8C}"/>
              </a:ext>
            </a:extLst>
          </p:cNvPr>
          <p:cNvSpPr/>
          <p:nvPr/>
        </p:nvSpPr>
        <p:spPr>
          <a:xfrm>
            <a:off x="9592021" y="474001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738F4598-7D9E-4D09-940A-2E84F32D4CAF}"/>
              </a:ext>
            </a:extLst>
          </p:cNvPr>
          <p:cNvSpPr/>
          <p:nvPr/>
        </p:nvSpPr>
        <p:spPr>
          <a:xfrm>
            <a:off x="8659577" y="474001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8C37F666-B69C-4308-85E3-9137EC989B63}"/>
              </a:ext>
            </a:extLst>
          </p:cNvPr>
          <p:cNvSpPr/>
          <p:nvPr/>
        </p:nvSpPr>
        <p:spPr>
          <a:xfrm>
            <a:off x="5192633" y="628449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E951F44F-186A-4643-9A36-209F92879CD4}"/>
              </a:ext>
            </a:extLst>
          </p:cNvPr>
          <p:cNvSpPr/>
          <p:nvPr/>
        </p:nvSpPr>
        <p:spPr>
          <a:xfrm>
            <a:off x="1270873" y="62844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11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1" grpId="0" animBg="1"/>
      <p:bldP spid="18" grpId="0" animBg="1"/>
      <p:bldP spid="15" grpId="0" animBg="1"/>
      <p:bldP spid="10" grpId="0"/>
      <p:bldP spid="9" grpId="0" animBg="1"/>
      <p:bldP spid="12" grpId="0" animBg="1"/>
      <p:bldP spid="13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 septembre mille-cinq-cent-dix-neuf, Magellan s’élance pour son premier tour du monde.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1492546" y="474001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B0DE502-F8D5-48F1-BD5A-D31A280BDC1A}"/>
              </a:ext>
            </a:extLst>
          </p:cNvPr>
          <p:cNvSpPr/>
          <p:nvPr/>
        </p:nvSpPr>
        <p:spPr>
          <a:xfrm>
            <a:off x="6151740" y="47400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5073534" y="47400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BA39339-0292-4E08-91D5-98CE379549AE}"/>
              </a:ext>
            </a:extLst>
          </p:cNvPr>
          <p:cNvSpPr/>
          <p:nvPr/>
        </p:nvSpPr>
        <p:spPr>
          <a:xfrm>
            <a:off x="83127" y="474001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C767D2-9D36-45C3-AA88-43C035187316}"/>
              </a:ext>
            </a:extLst>
          </p:cNvPr>
          <p:cNvSpPr txBox="1"/>
          <p:nvPr/>
        </p:nvSpPr>
        <p:spPr>
          <a:xfrm>
            <a:off x="2392381" y="0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Magellan </a:t>
            </a:r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738F4598-7D9E-4D09-940A-2E84F32D4CAF}"/>
              </a:ext>
            </a:extLst>
          </p:cNvPr>
          <p:cNvSpPr/>
          <p:nvPr/>
        </p:nvSpPr>
        <p:spPr>
          <a:xfrm>
            <a:off x="3154804" y="474001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8C37F666-B69C-4308-85E3-9137EC989B63}"/>
              </a:ext>
            </a:extLst>
          </p:cNvPr>
          <p:cNvSpPr/>
          <p:nvPr/>
        </p:nvSpPr>
        <p:spPr>
          <a:xfrm>
            <a:off x="8402978" y="472074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20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1" grpId="0" animBg="1"/>
      <p:bldP spid="18" grpId="0" animBg="1"/>
      <p:bldP spid="15" grpId="0" animBg="1"/>
      <p:bldP spid="10" grpId="0"/>
      <p:bldP spid="13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vingt-et-un septembre deux-mille-un, l’usine A.Z.F. explose à Toulouse en faisant trente-et-un morts.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1397292" y="474564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9645534" y="31980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BA39339-0292-4E08-91D5-98CE379549AE}"/>
              </a:ext>
            </a:extLst>
          </p:cNvPr>
          <p:cNvSpPr/>
          <p:nvPr/>
        </p:nvSpPr>
        <p:spPr>
          <a:xfrm>
            <a:off x="1728578" y="474001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8C37F666-B69C-4308-85E3-9137EC989B63}"/>
              </a:ext>
            </a:extLst>
          </p:cNvPr>
          <p:cNvSpPr/>
          <p:nvPr/>
        </p:nvSpPr>
        <p:spPr>
          <a:xfrm>
            <a:off x="9900005" y="472074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94428-3A1C-4093-87EF-DD8BBE93E431}"/>
              </a:ext>
            </a:extLst>
          </p:cNvPr>
          <p:cNvSpPr/>
          <p:nvPr/>
        </p:nvSpPr>
        <p:spPr>
          <a:xfrm>
            <a:off x="5789486" y="472074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24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8" grpId="0" animBg="1"/>
      <p:bldP spid="15" grpId="0" animBg="1"/>
      <p:bldP spid="16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vingt-deux septembre mille-sept-cent-quatre-vingt-douze, c’est le premier jour de la première république.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2070322" y="495165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5408814" y="472074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BA39339-0292-4E08-91D5-98CE379549AE}"/>
              </a:ext>
            </a:extLst>
          </p:cNvPr>
          <p:cNvSpPr/>
          <p:nvPr/>
        </p:nvSpPr>
        <p:spPr>
          <a:xfrm>
            <a:off x="2070322" y="472074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8C37F666-B69C-4308-85E3-9137EC989B63}"/>
              </a:ext>
            </a:extLst>
          </p:cNvPr>
          <p:cNvSpPr/>
          <p:nvPr/>
        </p:nvSpPr>
        <p:spPr>
          <a:xfrm>
            <a:off x="4396038" y="472628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547FFC77-E2B3-46CA-8776-92479BDB3FA7}"/>
              </a:ext>
            </a:extLst>
          </p:cNvPr>
          <p:cNvSpPr/>
          <p:nvPr/>
        </p:nvSpPr>
        <p:spPr>
          <a:xfrm>
            <a:off x="10916974" y="47207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9F45FD1E-7DB2-4BEE-88A5-78CC44D18900}"/>
              </a:ext>
            </a:extLst>
          </p:cNvPr>
          <p:cNvSpPr/>
          <p:nvPr/>
        </p:nvSpPr>
        <p:spPr>
          <a:xfrm>
            <a:off x="8476680" y="47207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84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8" grpId="0" animBg="1"/>
      <p:bldP spid="15" grpId="0" animBg="1"/>
      <p:bldP spid="16" grpId="0" animBg="1"/>
      <p:bldP spid="11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vingt-trois septembre mille-neuf-cent-treize, l’aviateur français Roland Garros traverse la Méditerranée sans escale.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6289711" y="472073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11494654" y="31980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BA39339-0292-4E08-91D5-98CE379549AE}"/>
              </a:ext>
            </a:extLst>
          </p:cNvPr>
          <p:cNvSpPr/>
          <p:nvPr/>
        </p:nvSpPr>
        <p:spPr>
          <a:xfrm>
            <a:off x="10424990" y="4720740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8C37F666-B69C-4308-85E3-9137EC989B63}"/>
              </a:ext>
            </a:extLst>
          </p:cNvPr>
          <p:cNvSpPr/>
          <p:nvPr/>
        </p:nvSpPr>
        <p:spPr>
          <a:xfrm>
            <a:off x="1495208" y="472077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547FFC77-E2B3-46CA-8776-92479BDB3FA7}"/>
              </a:ext>
            </a:extLst>
          </p:cNvPr>
          <p:cNvSpPr/>
          <p:nvPr/>
        </p:nvSpPr>
        <p:spPr>
          <a:xfrm>
            <a:off x="1132894" y="62844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9F45FD1E-7DB2-4BEE-88A5-78CC44D18900}"/>
              </a:ext>
            </a:extLst>
          </p:cNvPr>
          <p:cNvSpPr/>
          <p:nvPr/>
        </p:nvSpPr>
        <p:spPr>
          <a:xfrm>
            <a:off x="9708106" y="47207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569769-351F-43D4-AE4A-BA6B28AC7900}"/>
              </a:ext>
            </a:extLst>
          </p:cNvPr>
          <p:cNvSpPr txBox="1"/>
          <p:nvPr/>
        </p:nvSpPr>
        <p:spPr>
          <a:xfrm>
            <a:off x="2392381" y="0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Roland Garros </a:t>
            </a:r>
          </a:p>
        </p:txBody>
      </p:sp>
    </p:spTree>
    <p:extLst>
      <p:ext uri="{BB962C8B-B14F-4D97-AF65-F5344CB8AC3E}">
        <p14:creationId xmlns:p14="http://schemas.microsoft.com/office/powerpoint/2010/main" val="135973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8" grpId="0" animBg="1"/>
      <p:bldP spid="15" grpId="0" animBg="1"/>
      <p:bldP spid="16" grpId="0" animBg="1"/>
      <p:bldP spid="11" grpId="0" animBg="1"/>
      <p:bldP spid="13" grpId="0" animBg="1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vingt-quatre septembre six-cent-vingt-deux, l’Hégire marque le premier jour de l’an un du calendrier musulman.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1465806" y="47207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A123C83-D266-4FAA-B09A-DEC5679E2A74}"/>
              </a:ext>
            </a:extLst>
          </p:cNvPr>
          <p:cNvSpPr/>
          <p:nvPr/>
        </p:nvSpPr>
        <p:spPr>
          <a:xfrm>
            <a:off x="4611212" y="47207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8C37F666-B69C-4308-85E3-9137EC989B63}"/>
              </a:ext>
            </a:extLst>
          </p:cNvPr>
          <p:cNvSpPr/>
          <p:nvPr/>
        </p:nvSpPr>
        <p:spPr>
          <a:xfrm>
            <a:off x="3638968" y="47207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547FFC77-E2B3-46CA-8776-92479BDB3FA7}"/>
              </a:ext>
            </a:extLst>
          </p:cNvPr>
          <p:cNvSpPr/>
          <p:nvPr/>
        </p:nvSpPr>
        <p:spPr>
          <a:xfrm>
            <a:off x="2026974" y="62844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9F45FD1E-7DB2-4BEE-88A5-78CC44D18900}"/>
              </a:ext>
            </a:extLst>
          </p:cNvPr>
          <p:cNvSpPr/>
          <p:nvPr/>
        </p:nvSpPr>
        <p:spPr>
          <a:xfrm>
            <a:off x="6110542" y="472076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569769-351F-43D4-AE4A-BA6B28AC7900}"/>
              </a:ext>
            </a:extLst>
          </p:cNvPr>
          <p:cNvSpPr txBox="1"/>
          <p:nvPr/>
        </p:nvSpPr>
        <p:spPr>
          <a:xfrm>
            <a:off x="2392381" y="0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Hégire</a:t>
            </a:r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70703AB0-E446-4E75-BAC6-8F363FA79C7C}"/>
              </a:ext>
            </a:extLst>
          </p:cNvPr>
          <p:cNvSpPr/>
          <p:nvPr/>
        </p:nvSpPr>
        <p:spPr>
          <a:xfrm>
            <a:off x="9525054" y="47207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47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8" grpId="0" animBg="1"/>
      <p:bldP spid="16" grpId="0" animBg="1"/>
      <p:bldP spid="11" grpId="0" animBg="1"/>
      <p:bldP spid="13" grpId="0" animBg="1"/>
      <p:bldP spid="10" grpId="0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vingt-cinq septembre soixante-dix, la ville de Jérusalem est détruite.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2251579" y="472073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547FFC77-E2B3-46CA-8776-92479BDB3FA7}"/>
              </a:ext>
            </a:extLst>
          </p:cNvPr>
          <p:cNvSpPr/>
          <p:nvPr/>
        </p:nvSpPr>
        <p:spPr>
          <a:xfrm>
            <a:off x="8935774" y="31980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569769-351F-43D4-AE4A-BA6B28AC7900}"/>
              </a:ext>
            </a:extLst>
          </p:cNvPr>
          <p:cNvSpPr txBox="1"/>
          <p:nvPr/>
        </p:nvSpPr>
        <p:spPr>
          <a:xfrm>
            <a:off x="2392381" y="0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Jérusalem </a:t>
            </a: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F1A5BC55-13CA-4635-B7FA-981EE3EECC48}"/>
              </a:ext>
            </a:extLst>
          </p:cNvPr>
          <p:cNvSpPr/>
          <p:nvPr/>
        </p:nvSpPr>
        <p:spPr>
          <a:xfrm>
            <a:off x="335292" y="472073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F0E0D6-2A55-443C-B241-13B13E159DDE}"/>
              </a:ext>
            </a:extLst>
          </p:cNvPr>
          <p:cNvSpPr/>
          <p:nvPr/>
        </p:nvSpPr>
        <p:spPr>
          <a:xfrm>
            <a:off x="331640" y="495164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41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1" grpId="0" animBg="1"/>
      <p:bldP spid="10" grpId="0"/>
      <p:bldP spid="15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vingt-six septembre deux-mille-dix-neuf, l’usine </a:t>
            </a:r>
            <a:r>
              <a:rPr lang="fr-FR" sz="4000" dirty="0" err="1"/>
              <a:t>Lubrizol</a:t>
            </a:r>
            <a:r>
              <a:rPr lang="fr-FR" sz="4000" dirty="0"/>
              <a:t> de Rouen s’enflamme.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6073582" y="472073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547FFC77-E2B3-46CA-8776-92479BDB3FA7}"/>
              </a:ext>
            </a:extLst>
          </p:cNvPr>
          <p:cNvSpPr/>
          <p:nvPr/>
        </p:nvSpPr>
        <p:spPr>
          <a:xfrm>
            <a:off x="10226094" y="31980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569769-351F-43D4-AE4A-BA6B28AC7900}"/>
              </a:ext>
            </a:extLst>
          </p:cNvPr>
          <p:cNvSpPr txBox="1"/>
          <p:nvPr/>
        </p:nvSpPr>
        <p:spPr>
          <a:xfrm>
            <a:off x="2392381" y="0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 err="1">
                <a:latin typeface="Cursive standard" pitchFamily="2" charset="0"/>
              </a:rPr>
              <a:t>Lubrizol</a:t>
            </a:r>
            <a:r>
              <a:rPr lang="fr-FR" sz="4000" b="1" dirty="0">
                <a:latin typeface="Cursive standard" pitchFamily="2" charset="0"/>
              </a:rPr>
              <a:t> - Rouen </a:t>
            </a: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F1A5BC55-13CA-4635-B7FA-981EE3EECC48}"/>
              </a:ext>
            </a:extLst>
          </p:cNvPr>
          <p:cNvSpPr/>
          <p:nvPr/>
        </p:nvSpPr>
        <p:spPr>
          <a:xfrm>
            <a:off x="3850652" y="472073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21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1" grpId="0" animBg="1"/>
      <p:bldP spid="10" grpId="0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501078"/>
            <a:ext cx="12192000" cy="599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vingt-sept septembre mille-neuf-cent-quatre-vingt-six, le </a:t>
            </a:r>
            <a:r>
              <a:rPr lang="fr-FR" sz="4000" dirty="0" err="1"/>
              <a:t>Balloon</a:t>
            </a:r>
            <a:r>
              <a:rPr lang="fr-FR" sz="4000" dirty="0"/>
              <a:t> </a:t>
            </a:r>
            <a:r>
              <a:rPr lang="fr-FR" sz="4000" dirty="0" err="1"/>
              <a:t>Fest</a:t>
            </a:r>
            <a:r>
              <a:rPr lang="fr-FR" sz="4000" dirty="0"/>
              <a:t> à Cleveland a tourné au désastre lorsque l’envol d’un million cinq-cent-mille ballons a causé des accidents et des perturbations imprévues.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7203548" y="331354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547FFC77-E2B3-46CA-8776-92479BDB3FA7}"/>
              </a:ext>
            </a:extLst>
          </p:cNvPr>
          <p:cNvSpPr/>
          <p:nvPr/>
        </p:nvSpPr>
        <p:spPr>
          <a:xfrm>
            <a:off x="9697774" y="33135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569769-351F-43D4-AE4A-BA6B28AC7900}"/>
              </a:ext>
            </a:extLst>
          </p:cNvPr>
          <p:cNvSpPr txBox="1"/>
          <p:nvPr/>
        </p:nvSpPr>
        <p:spPr>
          <a:xfrm>
            <a:off x="2392381" y="-341835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 err="1">
                <a:latin typeface="Cursive standard" pitchFamily="2" charset="0"/>
              </a:rPr>
              <a:t>Balloon</a:t>
            </a:r>
            <a:r>
              <a:rPr lang="fr-FR" sz="4000" b="1" dirty="0">
                <a:latin typeface="Cursive standard" pitchFamily="2" charset="0"/>
              </a:rPr>
              <a:t> </a:t>
            </a:r>
            <a:r>
              <a:rPr lang="fr-FR" sz="4000" b="1" dirty="0" err="1">
                <a:latin typeface="Cursive standard" pitchFamily="2" charset="0"/>
              </a:rPr>
              <a:t>Fest</a:t>
            </a:r>
            <a:r>
              <a:rPr lang="fr-FR" sz="4000" b="1" dirty="0">
                <a:latin typeface="Cursive standard" pitchFamily="2" charset="0"/>
              </a:rPr>
              <a:t> - Cleveland </a:t>
            </a: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F1A5BC55-13CA-4635-B7FA-981EE3EECC48}"/>
              </a:ext>
            </a:extLst>
          </p:cNvPr>
          <p:cNvSpPr/>
          <p:nvPr/>
        </p:nvSpPr>
        <p:spPr>
          <a:xfrm>
            <a:off x="3230892" y="331354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C29FA739-F61F-46CA-B3FE-EC49AE1B6E30}"/>
              </a:ext>
            </a:extLst>
          </p:cNvPr>
          <p:cNvSpPr/>
          <p:nvPr/>
        </p:nvSpPr>
        <p:spPr>
          <a:xfrm>
            <a:off x="6096000" y="635692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86D34C4-F798-4642-A0D4-DC1C43A99E00}"/>
              </a:ext>
            </a:extLst>
          </p:cNvPr>
          <p:cNvSpPr/>
          <p:nvPr/>
        </p:nvSpPr>
        <p:spPr>
          <a:xfrm>
            <a:off x="1752654" y="635692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8143FD70-3A1A-44C1-B6D5-8BBCB7BE43FF}"/>
              </a:ext>
            </a:extLst>
          </p:cNvPr>
          <p:cNvSpPr/>
          <p:nvPr/>
        </p:nvSpPr>
        <p:spPr>
          <a:xfrm>
            <a:off x="1204014" y="483618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C50D9A73-526F-4448-B946-E2F38F181196}"/>
              </a:ext>
            </a:extLst>
          </p:cNvPr>
          <p:cNvSpPr/>
          <p:nvPr/>
        </p:nvSpPr>
        <p:spPr>
          <a:xfrm>
            <a:off x="8490826" y="483618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34B2C3A6-37BA-4735-9CA5-A60CD03D13BC}"/>
              </a:ext>
            </a:extLst>
          </p:cNvPr>
          <p:cNvSpPr/>
          <p:nvPr/>
        </p:nvSpPr>
        <p:spPr>
          <a:xfrm>
            <a:off x="5689612" y="331354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B937BAB7-7D70-4614-8D2D-6A5F5A92F9B3}"/>
              </a:ext>
            </a:extLst>
          </p:cNvPr>
          <p:cNvSpPr/>
          <p:nvPr/>
        </p:nvSpPr>
        <p:spPr>
          <a:xfrm>
            <a:off x="8869692" y="4836188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6B33C1DD-843C-4FC5-BF25-BEEA82645E4A}"/>
              </a:ext>
            </a:extLst>
          </p:cNvPr>
          <p:cNvSpPr/>
          <p:nvPr/>
        </p:nvSpPr>
        <p:spPr>
          <a:xfrm>
            <a:off x="2281544" y="635692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9383E1-B356-45C3-B577-D313DDFE832E}"/>
              </a:ext>
            </a:extLst>
          </p:cNvPr>
          <p:cNvSpPr/>
          <p:nvPr/>
        </p:nvSpPr>
        <p:spPr>
          <a:xfrm>
            <a:off x="10158641" y="483618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1A068261-EB0C-43B8-8C2F-3D8DA57FBE7C}"/>
              </a:ext>
            </a:extLst>
          </p:cNvPr>
          <p:cNvSpPr/>
          <p:nvPr/>
        </p:nvSpPr>
        <p:spPr>
          <a:xfrm>
            <a:off x="8377544" y="635691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68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1" grpId="0" animBg="1"/>
      <p:bldP spid="10" grpId="0"/>
      <p:bldP spid="15" grpId="0" animBg="1"/>
      <p:bldP spid="8" grpId="0" animBg="1"/>
      <p:bldP spid="9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68598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vingt-huit septembre deux-mille-quinze, la NASA affirme l’existence de l’eau sur Mars.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1310748" y="477394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569769-351F-43D4-AE4A-BA6B28AC7900}"/>
              </a:ext>
            </a:extLst>
          </p:cNvPr>
          <p:cNvSpPr txBox="1"/>
          <p:nvPr/>
        </p:nvSpPr>
        <p:spPr>
          <a:xfrm>
            <a:off x="2392381" y="-341835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omic Sans MS" panose="030F0702030302020204" pitchFamily="66" charset="0"/>
              </a:rPr>
              <a:t>NASA</a:t>
            </a:r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8143FD70-3A1A-44C1-B6D5-8BBCB7BE43FF}"/>
              </a:ext>
            </a:extLst>
          </p:cNvPr>
          <p:cNvSpPr/>
          <p:nvPr/>
        </p:nvSpPr>
        <p:spPr>
          <a:xfrm>
            <a:off x="3590338" y="477394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C50D9A73-526F-4448-B946-E2F38F181196}"/>
              </a:ext>
            </a:extLst>
          </p:cNvPr>
          <p:cNvSpPr/>
          <p:nvPr/>
        </p:nvSpPr>
        <p:spPr>
          <a:xfrm>
            <a:off x="5336146" y="477394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10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0" grpId="0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vingt-neuf septembre deux-mille-quatre, l’astéroïde géocroiseur Toutatis passe à un million cinq-cent-mille kilomètres de la Terre.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5230302" y="472073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547FFC77-E2B3-46CA-8776-92479BDB3FA7}"/>
              </a:ext>
            </a:extLst>
          </p:cNvPr>
          <p:cNvSpPr/>
          <p:nvPr/>
        </p:nvSpPr>
        <p:spPr>
          <a:xfrm>
            <a:off x="11027810" y="31893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569769-351F-43D4-AE4A-BA6B28AC7900}"/>
              </a:ext>
            </a:extLst>
          </p:cNvPr>
          <p:cNvSpPr txBox="1"/>
          <p:nvPr/>
        </p:nvSpPr>
        <p:spPr>
          <a:xfrm>
            <a:off x="2392381" y="0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Toutatis</a:t>
            </a: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F1A5BC55-13CA-4635-B7FA-981EE3EECC48}"/>
              </a:ext>
            </a:extLst>
          </p:cNvPr>
          <p:cNvSpPr/>
          <p:nvPr/>
        </p:nvSpPr>
        <p:spPr>
          <a:xfrm>
            <a:off x="5611565" y="472073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7DDA80BD-7EFE-4F70-BBE2-B1760B323C16}"/>
              </a:ext>
            </a:extLst>
          </p:cNvPr>
          <p:cNvSpPr/>
          <p:nvPr/>
        </p:nvSpPr>
        <p:spPr>
          <a:xfrm>
            <a:off x="2281544" y="472073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D521D70-683D-45B5-A243-A7BF64795277}"/>
              </a:ext>
            </a:extLst>
          </p:cNvPr>
          <p:cNvSpPr/>
          <p:nvPr/>
        </p:nvSpPr>
        <p:spPr>
          <a:xfrm>
            <a:off x="2021594" y="62844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31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1" grpId="0" animBg="1"/>
      <p:bldP spid="10" grpId="0"/>
      <p:bldP spid="15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940264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trente septembre mille-sept-cent-quatre-vingt-onze, Mozart donne sa première représentation de la flûte enchantée.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9C68-C64E-46DB-96E8-C3052F57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295" y="0"/>
            <a:ext cx="2106705" cy="5010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7EA637-4EFB-40DB-81B0-104EFAAA5DE8}"/>
              </a:ext>
            </a:extLst>
          </p:cNvPr>
          <p:cNvSpPr/>
          <p:nvPr/>
        </p:nvSpPr>
        <p:spPr>
          <a:xfrm>
            <a:off x="2732304" y="472073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547FFC77-E2B3-46CA-8776-92479BDB3FA7}"/>
              </a:ext>
            </a:extLst>
          </p:cNvPr>
          <p:cNvSpPr/>
          <p:nvPr/>
        </p:nvSpPr>
        <p:spPr>
          <a:xfrm>
            <a:off x="5265057" y="472073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569769-351F-43D4-AE4A-BA6B28AC7900}"/>
              </a:ext>
            </a:extLst>
          </p:cNvPr>
          <p:cNvSpPr txBox="1"/>
          <p:nvPr/>
        </p:nvSpPr>
        <p:spPr>
          <a:xfrm>
            <a:off x="2392381" y="0"/>
            <a:ext cx="63201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b="1" dirty="0">
                <a:latin typeface="Cursive standard" pitchFamily="2" charset="0"/>
              </a:rPr>
              <a:t>Toutatis</a:t>
            </a: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F1A5BC55-13CA-4635-B7FA-981EE3EECC48}"/>
              </a:ext>
            </a:extLst>
          </p:cNvPr>
          <p:cNvSpPr/>
          <p:nvPr/>
        </p:nvSpPr>
        <p:spPr>
          <a:xfrm>
            <a:off x="3203645" y="472073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7DDA80BD-7EFE-4F70-BBE2-B1760B323C16}"/>
              </a:ext>
            </a:extLst>
          </p:cNvPr>
          <p:cNvSpPr/>
          <p:nvPr/>
        </p:nvSpPr>
        <p:spPr>
          <a:xfrm>
            <a:off x="8490826" y="472073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D521D70-683D-45B5-A243-A7BF64795277}"/>
              </a:ext>
            </a:extLst>
          </p:cNvPr>
          <p:cNvSpPr/>
          <p:nvPr/>
        </p:nvSpPr>
        <p:spPr>
          <a:xfrm>
            <a:off x="2021594" y="62844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BEFDA062-3A7F-4042-9081-C77853D69DAE}"/>
              </a:ext>
            </a:extLst>
          </p:cNvPr>
          <p:cNvSpPr/>
          <p:nvPr/>
        </p:nvSpPr>
        <p:spPr>
          <a:xfrm>
            <a:off x="10640950" y="472073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3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1" grpId="0" animBg="1"/>
      <p:bldP spid="10" grpId="0"/>
      <p:bldP spid="15" grpId="0" animBg="1"/>
      <p:bldP spid="8" grpId="0" animBg="1"/>
      <p:bldP spid="9" grpId="0" animBg="1"/>
      <p:bldP spid="1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4165</TotalTime>
  <Words>550</Words>
  <Application>Microsoft Office PowerPoint</Application>
  <PresentationFormat>Grand écran</PresentationFormat>
  <Paragraphs>48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Comic Sans MS</vt:lpstr>
      <vt:lpstr>Cursive standard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</dc:creator>
  <cp:lastModifiedBy>Stéphanie escoin</cp:lastModifiedBy>
  <cp:revision>19</cp:revision>
  <dcterms:created xsi:type="dcterms:W3CDTF">2023-12-31T15:16:02Z</dcterms:created>
  <dcterms:modified xsi:type="dcterms:W3CDTF">2025-09-23T09:22:16Z</dcterms:modified>
</cp:coreProperties>
</file>